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90" r:id="rId36"/>
    <p:sldId id="291" r:id="rId37"/>
    <p:sldId id="292" r:id="rId38"/>
    <p:sldId id="293" r:id="rId39"/>
    <p:sldId id="294" r:id="rId40"/>
    <p:sldId id="295" r:id="rId41"/>
    <p:sldId id="296" r:id="rId42"/>
    <p:sldId id="297" r:id="rId43"/>
    <p:sldId id="302" r:id="rId44"/>
    <p:sldId id="301" r:id="rId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CCFF"/>
    <a:srgbClr val="CC00CC"/>
    <a:srgbClr val="ADDC44"/>
    <a:srgbClr val="CCFFCC"/>
    <a:srgbClr val="FF0066"/>
    <a:srgbClr val="7878A6"/>
    <a:srgbClr val="CCECFF"/>
    <a:srgbClr val="FFFF66"/>
    <a:srgbClr val="817F9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06799F8-075E-4A3A-A7F6-7FBC6576F1A4}" styleName="Стиль из темы 2 - акцент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7" autoAdjust="0"/>
    <p:restoredTop sz="86353" autoAdjust="0"/>
  </p:normalViewPr>
  <p:slideViewPr>
    <p:cSldViewPr>
      <p:cViewPr varScale="1">
        <p:scale>
          <a:sx n="76" d="100"/>
          <a:sy n="76" d="100"/>
        </p:scale>
        <p:origin x="-1498" y="-130"/>
      </p:cViewPr>
      <p:guideLst>
        <p:guide orient="horz" pos="2160"/>
        <p:guide pos="2880"/>
      </p:guideLst>
    </p:cSldViewPr>
  </p:slideViewPr>
  <p:outlineViewPr>
    <p:cViewPr>
      <p:scale>
        <a:sx n="33" d="100"/>
        <a:sy n="33" d="100"/>
      </p:scale>
      <p:origin x="0" y="558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D:\&#1073;&#1102;&#1076;&#1078;&#1077;&#1090;%202019\&#1048;&#1089;&#1087;&#1086;&#1083;&#1085;&#1077;&#1085;&#1080;&#1077;%20&#1073;&#1102;&#1076;&#1078;&#1077;&#1090;&#1072;\&#1075;&#1086;&#1076;\&#1041;&#1102;&#1076;&#1078;&#1077;&#1090;%20&#1076;&#1083;&#1103;%20&#1075;&#1088;&#1072;&#1078;&#1076;&#1072;&#1085;\&#1051;&#1080;&#1089;&#1090;%20Microsoft%20Office%20Exce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1073;&#1102;&#1076;&#1078;&#1077;&#1090;%202019\&#1048;&#1089;&#1087;&#1086;&#1083;&#1085;&#1077;&#1085;&#1080;&#1077;%20&#1073;&#1102;&#1076;&#1078;&#1077;&#1090;&#1072;\&#1075;&#1086;&#1076;\&#1041;&#1102;&#1076;&#1078;&#1077;&#1090;%20&#1076;&#1083;&#1103;%20&#1075;&#1088;&#1072;&#1078;&#1076;&#1072;&#1085;\&#1051;&#1080;&#1089;&#1090;%20Microsoft%20Office%20Exce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1073;&#1102;&#1076;&#1078;&#1077;&#1090;%202019\&#1048;&#1089;&#1087;&#1086;&#1083;&#1085;&#1077;&#1085;&#1080;&#1077;%20&#1073;&#1102;&#1076;&#1078;&#1077;&#1090;&#1072;\&#1075;&#1086;&#1076;\&#1041;&#1102;&#1076;&#1078;&#1077;&#1090;%20&#1076;&#1083;&#1103;%20&#1075;&#1088;&#1072;&#1078;&#1076;&#1072;&#1085;\&#1051;&#1080;&#1089;&#1090;%20Microsoft%20Office%20Exce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1073;&#1102;&#1076;&#1078;&#1077;&#1090;%202018\&#1048;&#1089;&#1087;&#1086;&#1083;&#1085;&#1077;&#1085;&#1080;&#1077;%20&#1073;&#1102;&#1076;&#1078;&#1077;&#1090;&#1072;\&#1075;&#1086;&#1076;\&#1041;&#1102;&#1076;&#1078;&#1077;&#1090;%20&#1076;&#1083;&#1103;%20&#1075;&#1088;&#1072;&#1078;&#1076;&#1072;&#1085;\&#1051;&#1080;&#1089;&#1090;%20Microsoft%20Office%20Exce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1073;&#1102;&#1076;&#1078;&#1077;&#1090;%202017\&#1048;&#1089;&#1087;&#1086;&#1083;&#1085;&#1077;&#1085;&#1080;&#1077;%20&#1073;&#1102;&#1076;&#1078;&#1077;&#1090;&#1072;\&#1075;&#1086;&#1076;\&#1041;&#1102;&#1076;&#1078;&#1077;&#1090;%20&#1076;&#1083;&#1103;%20&#1075;&#1088;&#1072;&#1078;&#1076;&#1072;&#1085;\&#1051;&#1080;&#1089;&#1090;%20Microsoft%20Office%20Exc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600"/>
              <a:t>СТРУКТУРА НАЛОГОВЫХ И НЕНАЛОГОВЫХ ДОХОДОВ БЮДЖЕТА МУНИЦИПАЛЬНОГО РАЙОНА ЗА 2019 ГОД</a:t>
            </a:r>
          </a:p>
        </c:rich>
      </c:tx>
      <c:layout>
        <c:manualLayout>
          <c:xMode val="edge"/>
          <c:yMode val="edge"/>
          <c:x val="0.14163188976377952"/>
          <c:y val="1.6660716410805725E-2"/>
        </c:manualLayout>
      </c:layout>
    </c:title>
    <c:view3D>
      <c:rotX val="30"/>
      <c:perspective val="30"/>
    </c:view3D>
    <c:plotArea>
      <c:layout>
        <c:manualLayout>
          <c:layoutTarget val="inner"/>
          <c:xMode val="edge"/>
          <c:yMode val="edge"/>
          <c:x val="6.0720054264309112E-2"/>
          <c:y val="0.15883525922896041"/>
          <c:w val="0.52879729782369456"/>
          <c:h val="0.72095382016641862"/>
        </c:manualLayout>
      </c:layout>
      <c:pie3DChart>
        <c:varyColors val="1"/>
        <c:ser>
          <c:idx val="0"/>
          <c:order val="0"/>
          <c:explosion val="25"/>
          <c:dPt>
            <c:idx val="0"/>
            <c:explosion val="15"/>
            <c:spPr>
              <a:solidFill>
                <a:srgbClr val="0070C0"/>
              </a:solidFill>
            </c:spPr>
          </c:dPt>
          <c:dPt>
            <c:idx val="1"/>
            <c:spPr>
              <a:solidFill>
                <a:schemeClr val="tx1">
                  <a:lumMod val="65000"/>
                  <a:lumOff val="35000"/>
                </a:schemeClr>
              </a:solidFill>
            </c:spPr>
          </c:dPt>
          <c:dPt>
            <c:idx val="2"/>
            <c:spPr>
              <a:solidFill>
                <a:srgbClr val="FFC000"/>
              </a:solidFill>
            </c:spPr>
          </c:dPt>
          <c:dPt>
            <c:idx val="3"/>
            <c:spPr>
              <a:solidFill>
                <a:srgbClr val="00B0F0"/>
              </a:solidFill>
            </c:spPr>
          </c:dPt>
          <c:dPt>
            <c:idx val="4"/>
            <c:spPr>
              <a:solidFill>
                <a:srgbClr val="FFFF00"/>
              </a:solidFill>
            </c:spPr>
          </c:dPt>
          <c:dPt>
            <c:idx val="6"/>
            <c:spPr>
              <a:solidFill>
                <a:srgbClr val="7030A0"/>
              </a:solidFill>
            </c:spPr>
          </c:dPt>
          <c:dPt>
            <c:idx val="7"/>
            <c:explosion val="0"/>
            <c:spPr>
              <a:solidFill>
                <a:srgbClr val="FF0000"/>
              </a:solidFill>
            </c:spPr>
          </c:dPt>
          <c:dPt>
            <c:idx val="8"/>
            <c:spPr>
              <a:solidFill>
                <a:srgbClr val="00B050"/>
              </a:solidFill>
            </c:spPr>
          </c:dPt>
          <c:dLbls>
            <c:dLbl>
              <c:idx val="0"/>
              <c:layout>
                <c:manualLayout>
                  <c:x val="-0.11927885044528208"/>
                  <c:y val="6.2629860661356687E-2"/>
                </c:manualLayout>
              </c:layout>
              <c:showPercent val="1"/>
            </c:dLbl>
            <c:dLbl>
              <c:idx val="1"/>
              <c:layout>
                <c:manualLayout>
                  <c:x val="1.0367168080650181E-3"/>
                  <c:y val="-3.2772607969458453E-2"/>
                </c:manualLayout>
              </c:layout>
              <c:showPercent val="1"/>
            </c:dLbl>
            <c:dLbl>
              <c:idx val="4"/>
              <c:layout>
                <c:manualLayout>
                  <c:x val="9.2547296206629867E-2"/>
                  <c:y val="3.63598489582743E-2"/>
                </c:manualLayout>
              </c:layout>
              <c:showPercent val="1"/>
            </c:dLbl>
            <c:numFmt formatCode="0.00%" sourceLinked="0"/>
            <c:showPercent val="1"/>
            <c:showLeaderLines val="1"/>
          </c:dLbls>
          <c:cat>
            <c:strRef>
              <c:f>'СЛАЙД 10'!$A$4:$A$12</c:f>
              <c:strCache>
                <c:ptCount val="9"/>
                <c:pt idx="0">
                  <c:v>Налоги на прибыль, доходы</c:v>
                </c:pt>
                <c:pt idx="1">
                  <c:v>Налоги на товары (работы, услуги), реализуемые на территории российской федерации</c:v>
                </c:pt>
                <c:pt idx="2">
                  <c:v>Налоги на совокупный доход</c:v>
                </c:pt>
                <c:pt idx="3">
                  <c:v>Доходы от использования имущества, находящегося в государственной и муниципальной собственности</c:v>
                </c:pt>
                <c:pt idx="4">
                  <c:v>Платежи при пользовании природными ресурсами</c:v>
                </c:pt>
                <c:pt idx="5">
                  <c:v>Доходы от оказания платных услуг (работ) и компенсации затрат государства</c:v>
                </c:pt>
                <c:pt idx="6">
                  <c:v>Доходы от продажи материальных и нематериальных активов</c:v>
                </c:pt>
                <c:pt idx="7">
                  <c:v>Штрафы, санкции, возмещение ущерба</c:v>
                </c:pt>
                <c:pt idx="8">
                  <c:v>Прочие неналоговые доходы</c:v>
                </c:pt>
              </c:strCache>
            </c:strRef>
          </c:cat>
          <c:val>
            <c:numRef>
              <c:f>'СЛАЙД 10'!$B$4:$B$12</c:f>
              <c:numCache>
                <c:formatCode>###\ ###\ ###\ ###\ ##0.00</c:formatCode>
                <c:ptCount val="9"/>
                <c:pt idx="0">
                  <c:v>79.101566453121919</c:v>
                </c:pt>
                <c:pt idx="1">
                  <c:v>9.8170253297769818</c:v>
                </c:pt>
                <c:pt idx="2">
                  <c:v>4.7144363595469025</c:v>
                </c:pt>
                <c:pt idx="3">
                  <c:v>5.2382939152374401</c:v>
                </c:pt>
                <c:pt idx="4">
                  <c:v>2.1552081381792668E-2</c:v>
                </c:pt>
                <c:pt idx="5">
                  <c:v>4.6851235296998632E-2</c:v>
                </c:pt>
                <c:pt idx="6">
                  <c:v>0.28690579327334464</c:v>
                </c:pt>
                <c:pt idx="7">
                  <c:v>0.70720502556400455</c:v>
                </c:pt>
                <c:pt idx="8">
                  <c:v>6.6163806800571434E-2</c:v>
                </c:pt>
              </c:numCache>
            </c:numRef>
          </c:val>
        </c:ser>
        <c:dLbls>
          <c:showPercent val="1"/>
        </c:dLbls>
      </c:pie3DChart>
    </c:plotArea>
    <c:legend>
      <c:legendPos val="r"/>
      <c:layout>
        <c:manualLayout>
          <c:xMode val="edge"/>
          <c:yMode val="edge"/>
          <c:x val="0.57898674615358858"/>
          <c:y val="0.15700357892138714"/>
          <c:w val="0.40903361922526982"/>
          <c:h val="0.73563437146114363"/>
        </c:manualLayout>
      </c:layout>
    </c:legend>
    <c:plotVisOnly val="1"/>
  </c:chart>
  <c:spPr>
    <a:solidFill>
      <a:schemeClr val="accent4">
        <a:lumMod val="20000"/>
        <a:lumOff val="80000"/>
      </a:schemeClr>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plotArea>
      <c:layout/>
      <c:bar3DChart>
        <c:barDir val="col"/>
        <c:grouping val="clustered"/>
        <c:ser>
          <c:idx val="0"/>
          <c:order val="0"/>
          <c:tx>
            <c:strRef>
              <c:f>'СЛАЙД 11'!$A$3</c:f>
              <c:strCache>
                <c:ptCount val="1"/>
                <c:pt idx="0">
                  <c:v>Дотация</c:v>
                </c:pt>
              </c:strCache>
            </c:strRef>
          </c:tx>
          <c:spPr>
            <a:solidFill>
              <a:srgbClr val="002060"/>
            </a:solidFill>
          </c:spPr>
          <c:dLbls>
            <c:dLbl>
              <c:idx val="0"/>
              <c:layout>
                <c:manualLayout>
                  <c:x val="-4.9523809523809526E-2"/>
                  <c:y val="-4.2525351651946423E-2"/>
                </c:manualLayout>
              </c:layout>
              <c:showVal val="1"/>
            </c:dLbl>
            <c:dLbl>
              <c:idx val="1"/>
              <c:layout>
                <c:manualLayout>
                  <c:x val="-2.2857142857142965E-2"/>
                  <c:y val="-2.6169447170428552E-2"/>
                </c:manualLayout>
              </c:layout>
              <c:showVal val="1"/>
            </c:dLbl>
            <c:dLbl>
              <c:idx val="2"/>
              <c:layout>
                <c:manualLayout>
                  <c:x val="-1.1428571428571479E-2"/>
                  <c:y val="-1.3084723585214265E-2"/>
                </c:manualLayout>
              </c:layout>
              <c:showVal val="1"/>
            </c:dLbl>
            <c:txPr>
              <a:bodyPr/>
              <a:lstStyle/>
              <a:p>
                <a:pPr>
                  <a:defRPr b="1"/>
                </a:pPr>
                <a:endParaRPr lang="ru-RU"/>
              </a:p>
            </c:txPr>
            <c:showVal val="1"/>
          </c:dLbls>
          <c:cat>
            <c:strRef>
              <c:f>'СЛАЙД 11'!$B$2:$D$2</c:f>
              <c:strCache>
                <c:ptCount val="3"/>
                <c:pt idx="0">
                  <c:v>2017 год</c:v>
                </c:pt>
                <c:pt idx="1">
                  <c:v>2018 год</c:v>
                </c:pt>
                <c:pt idx="2">
                  <c:v>2019 год</c:v>
                </c:pt>
              </c:strCache>
            </c:strRef>
          </c:cat>
          <c:val>
            <c:numRef>
              <c:f>'СЛАЙД 11'!$B$3:$D$3</c:f>
              <c:numCache>
                <c:formatCode>General</c:formatCode>
                <c:ptCount val="3"/>
                <c:pt idx="0">
                  <c:v>56663457</c:v>
                </c:pt>
                <c:pt idx="1">
                  <c:v>56821957</c:v>
                </c:pt>
                <c:pt idx="2">
                  <c:v>74679597</c:v>
                </c:pt>
              </c:numCache>
            </c:numRef>
          </c:val>
        </c:ser>
        <c:ser>
          <c:idx val="1"/>
          <c:order val="1"/>
          <c:tx>
            <c:strRef>
              <c:f>'СЛАЙД 11'!$A$4</c:f>
              <c:strCache>
                <c:ptCount val="1"/>
                <c:pt idx="0">
                  <c:v>Субсидии</c:v>
                </c:pt>
              </c:strCache>
            </c:strRef>
          </c:tx>
          <c:spPr>
            <a:solidFill>
              <a:srgbClr val="00B050"/>
            </a:solidFill>
          </c:spPr>
          <c:dLbls>
            <c:dLbl>
              <c:idx val="0"/>
              <c:layout>
                <c:manualLayout>
                  <c:x val="-9.5238095238095247E-3"/>
                  <c:y val="-9.8135426889107299E-2"/>
                </c:manualLayout>
              </c:layout>
              <c:showVal val="1"/>
            </c:dLbl>
            <c:dLbl>
              <c:idx val="1"/>
              <c:layout>
                <c:manualLayout>
                  <c:x val="-1.1428571428571479E-2"/>
                  <c:y val="-0.16683022571148184"/>
                </c:manualLayout>
              </c:layout>
              <c:showVal val="1"/>
            </c:dLbl>
            <c:dLbl>
              <c:idx val="2"/>
              <c:layout>
                <c:manualLayout>
                  <c:x val="-1.3333333333333341E-2"/>
                  <c:y val="-0.18645731108930375"/>
                </c:manualLayout>
              </c:layout>
              <c:showVal val="1"/>
            </c:dLbl>
            <c:txPr>
              <a:bodyPr/>
              <a:lstStyle/>
              <a:p>
                <a:pPr>
                  <a:defRPr b="1"/>
                </a:pPr>
                <a:endParaRPr lang="ru-RU"/>
              </a:p>
            </c:txPr>
            <c:showVal val="1"/>
          </c:dLbls>
          <c:cat>
            <c:strRef>
              <c:f>'СЛАЙД 11'!$B$2:$D$2</c:f>
              <c:strCache>
                <c:ptCount val="3"/>
                <c:pt idx="0">
                  <c:v>2017 год</c:v>
                </c:pt>
                <c:pt idx="1">
                  <c:v>2018 год</c:v>
                </c:pt>
                <c:pt idx="2">
                  <c:v>2019 год</c:v>
                </c:pt>
              </c:strCache>
            </c:strRef>
          </c:cat>
          <c:val>
            <c:numRef>
              <c:f>'СЛАЙД 11'!$B$4:$D$4</c:f>
              <c:numCache>
                <c:formatCode>0</c:formatCode>
                <c:ptCount val="3"/>
                <c:pt idx="0">
                  <c:v>30644100</c:v>
                </c:pt>
                <c:pt idx="1">
                  <c:v>21347460</c:v>
                </c:pt>
                <c:pt idx="2">
                  <c:v>23010163</c:v>
                </c:pt>
              </c:numCache>
            </c:numRef>
          </c:val>
        </c:ser>
        <c:ser>
          <c:idx val="2"/>
          <c:order val="2"/>
          <c:tx>
            <c:strRef>
              <c:f>'СЛАЙД 11'!$A$5</c:f>
              <c:strCache>
                <c:ptCount val="1"/>
                <c:pt idx="0">
                  <c:v>Субвенции</c:v>
                </c:pt>
              </c:strCache>
            </c:strRef>
          </c:tx>
          <c:spPr>
            <a:solidFill>
              <a:srgbClr val="C00000"/>
            </a:solidFill>
          </c:spPr>
          <c:dLbls>
            <c:dLbl>
              <c:idx val="0"/>
              <c:layout>
                <c:manualLayout>
                  <c:x val="0"/>
                  <c:y val="-1.9627085377821363E-2"/>
                </c:manualLayout>
              </c:layout>
              <c:showVal val="1"/>
            </c:dLbl>
            <c:dLbl>
              <c:idx val="1"/>
              <c:layout>
                <c:manualLayout>
                  <c:x val="0"/>
                  <c:y val="-1.9627085377821443E-2"/>
                </c:manualLayout>
              </c:layout>
              <c:showVal val="1"/>
            </c:dLbl>
            <c:dLbl>
              <c:idx val="2"/>
              <c:layout>
                <c:manualLayout>
                  <c:x val="5.7142857142857143E-3"/>
                  <c:y val="-1.9627085377821443E-2"/>
                </c:manualLayout>
              </c:layout>
              <c:showVal val="1"/>
            </c:dLbl>
            <c:txPr>
              <a:bodyPr/>
              <a:lstStyle/>
              <a:p>
                <a:pPr>
                  <a:defRPr b="1"/>
                </a:pPr>
                <a:endParaRPr lang="ru-RU"/>
              </a:p>
            </c:txPr>
            <c:showVal val="1"/>
          </c:dLbls>
          <c:cat>
            <c:strRef>
              <c:f>'СЛАЙД 11'!$B$2:$D$2</c:f>
              <c:strCache>
                <c:ptCount val="3"/>
                <c:pt idx="0">
                  <c:v>2017 год</c:v>
                </c:pt>
                <c:pt idx="1">
                  <c:v>2018 год</c:v>
                </c:pt>
                <c:pt idx="2">
                  <c:v>2019 год</c:v>
                </c:pt>
              </c:strCache>
            </c:strRef>
          </c:cat>
          <c:val>
            <c:numRef>
              <c:f>'СЛАЙД 11'!$B$5:$D$5</c:f>
              <c:numCache>
                <c:formatCode>0</c:formatCode>
                <c:ptCount val="3"/>
                <c:pt idx="0">
                  <c:v>197112178</c:v>
                </c:pt>
                <c:pt idx="1">
                  <c:v>214430216</c:v>
                </c:pt>
                <c:pt idx="2">
                  <c:v>221700517.23999998</c:v>
                </c:pt>
              </c:numCache>
            </c:numRef>
          </c:val>
        </c:ser>
        <c:ser>
          <c:idx val="3"/>
          <c:order val="3"/>
          <c:tx>
            <c:strRef>
              <c:f>'СЛАЙД 11'!$A$6</c:f>
              <c:strCache>
                <c:ptCount val="1"/>
                <c:pt idx="0">
                  <c:v>Иные межбюджетные трансферты</c:v>
                </c:pt>
              </c:strCache>
            </c:strRef>
          </c:tx>
          <c:spPr>
            <a:solidFill>
              <a:srgbClr val="7030A0"/>
            </a:solidFill>
          </c:spPr>
          <c:dLbls>
            <c:dLbl>
              <c:idx val="0"/>
              <c:layout>
                <c:manualLayout>
                  <c:x val="2.6666666666666641E-2"/>
                  <c:y val="-5.2338894340857103E-2"/>
                </c:manualLayout>
              </c:layout>
              <c:showVal val="1"/>
            </c:dLbl>
            <c:dLbl>
              <c:idx val="1"/>
              <c:layout>
                <c:manualLayout>
                  <c:x val="1.7142857142857217E-2"/>
                  <c:y val="-4.2525351651946423E-2"/>
                </c:manualLayout>
              </c:layout>
              <c:showVal val="1"/>
            </c:dLbl>
            <c:dLbl>
              <c:idx val="2"/>
              <c:layout>
                <c:manualLayout>
                  <c:x val="2.2857142857142965E-2"/>
                  <c:y val="-6.8694798822374878E-2"/>
                </c:manualLayout>
              </c:layout>
              <c:showVal val="1"/>
            </c:dLbl>
            <c:txPr>
              <a:bodyPr/>
              <a:lstStyle/>
              <a:p>
                <a:pPr>
                  <a:defRPr b="1"/>
                </a:pPr>
                <a:endParaRPr lang="ru-RU"/>
              </a:p>
            </c:txPr>
            <c:showVal val="1"/>
          </c:dLbls>
          <c:val>
            <c:numRef>
              <c:f>'СЛАЙД 11'!$B$6:$D$6</c:f>
              <c:numCache>
                <c:formatCode>0</c:formatCode>
                <c:ptCount val="3"/>
                <c:pt idx="0">
                  <c:v>50000</c:v>
                </c:pt>
                <c:pt idx="1">
                  <c:v>100000</c:v>
                </c:pt>
                <c:pt idx="2">
                  <c:v>30000</c:v>
                </c:pt>
              </c:numCache>
            </c:numRef>
          </c:val>
        </c:ser>
        <c:dLbls>
          <c:showVal val="1"/>
        </c:dLbls>
        <c:shape val="cylinder"/>
        <c:axId val="64504192"/>
        <c:axId val="64505728"/>
        <c:axId val="0"/>
      </c:bar3DChart>
      <c:catAx>
        <c:axId val="64504192"/>
        <c:scaling>
          <c:orientation val="minMax"/>
        </c:scaling>
        <c:axPos val="b"/>
        <c:majorTickMark val="none"/>
        <c:tickLblPos val="nextTo"/>
        <c:txPr>
          <a:bodyPr/>
          <a:lstStyle/>
          <a:p>
            <a:pPr>
              <a:defRPr sz="1400" b="1"/>
            </a:pPr>
            <a:endParaRPr lang="ru-RU"/>
          </a:p>
        </c:txPr>
        <c:crossAx val="64505728"/>
        <c:crosses val="autoZero"/>
        <c:auto val="1"/>
        <c:lblAlgn val="ctr"/>
        <c:lblOffset val="100"/>
      </c:catAx>
      <c:valAx>
        <c:axId val="64505728"/>
        <c:scaling>
          <c:orientation val="minMax"/>
        </c:scaling>
        <c:delete val="1"/>
        <c:axPos val="l"/>
        <c:numFmt formatCode="General" sourceLinked="1"/>
        <c:tickLblPos val="nextTo"/>
        <c:crossAx val="64504192"/>
        <c:crosses val="autoZero"/>
        <c:crossBetween val="between"/>
      </c:valAx>
    </c:plotArea>
    <c:legend>
      <c:legendPos val="t"/>
      <c:layout/>
      <c:txPr>
        <a:bodyPr/>
        <a:lstStyle/>
        <a:p>
          <a:pPr>
            <a:defRPr b="1"/>
          </a:pPr>
          <a:endParaRPr lang="ru-RU"/>
        </a:p>
      </c:txPr>
    </c:legend>
    <c:plotVisOnly val="1"/>
  </c:chart>
  <c:spPr>
    <a:solidFill>
      <a:schemeClr val="accent6">
        <a:lumMod val="20000"/>
        <a:lumOff val="80000"/>
      </a:schemeClr>
    </a:solidFill>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a:t>Структура расходов бюджета района за </a:t>
            </a:r>
            <a:r>
              <a:rPr lang="ru-RU" dirty="0" smtClean="0"/>
              <a:t>2019 </a:t>
            </a:r>
            <a:r>
              <a:rPr lang="ru-RU" dirty="0"/>
              <a:t>год  по разделам и подразделам функциональной классификации </a:t>
            </a:r>
          </a:p>
        </c:rich>
      </c:tx>
      <c:layout/>
    </c:title>
    <c:view3D>
      <c:rotX val="30"/>
      <c:perspective val="30"/>
    </c:view3D>
    <c:plotArea>
      <c:layout/>
      <c:pie3DChart>
        <c:varyColors val="1"/>
        <c:ser>
          <c:idx val="0"/>
          <c:order val="0"/>
          <c:explosion val="25"/>
          <c:dPt>
            <c:idx val="0"/>
            <c:spPr>
              <a:solidFill>
                <a:schemeClr val="accent1">
                  <a:lumMod val="75000"/>
                </a:schemeClr>
              </a:solidFill>
            </c:spPr>
          </c:dPt>
          <c:dPt>
            <c:idx val="2"/>
            <c:spPr>
              <a:solidFill>
                <a:srgbClr val="CCECFF"/>
              </a:solidFill>
            </c:spPr>
          </c:dPt>
          <c:dPt>
            <c:idx val="3"/>
            <c:spPr>
              <a:solidFill>
                <a:srgbClr val="002060"/>
              </a:solidFill>
            </c:spPr>
          </c:dPt>
          <c:dPt>
            <c:idx val="4"/>
            <c:spPr>
              <a:solidFill>
                <a:srgbClr val="7878A6"/>
              </a:solidFill>
            </c:spPr>
          </c:dPt>
          <c:dPt>
            <c:idx val="5"/>
            <c:spPr>
              <a:solidFill>
                <a:srgbClr val="FFFF66"/>
              </a:solidFill>
            </c:spPr>
          </c:dPt>
          <c:dPt>
            <c:idx val="6"/>
            <c:explosion val="0"/>
            <c:spPr>
              <a:solidFill>
                <a:srgbClr val="7030A0"/>
              </a:solidFill>
            </c:spPr>
          </c:dPt>
          <c:dPt>
            <c:idx val="7"/>
            <c:spPr>
              <a:solidFill>
                <a:srgbClr val="92D050"/>
              </a:solidFill>
            </c:spPr>
          </c:dPt>
          <c:dPt>
            <c:idx val="8"/>
            <c:spPr>
              <a:solidFill>
                <a:srgbClr val="FF0000"/>
              </a:solidFill>
            </c:spPr>
          </c:dPt>
          <c:dPt>
            <c:idx val="9"/>
            <c:spPr>
              <a:solidFill>
                <a:srgbClr val="00B0F0"/>
              </a:solidFill>
            </c:spPr>
          </c:dPt>
          <c:dLbls>
            <c:dLbl>
              <c:idx val="0"/>
              <c:layout>
                <c:manualLayout>
                  <c:x val="-2.1894671886782031E-2"/>
                  <c:y val="-2.1231579453984046E-3"/>
                </c:manualLayout>
              </c:layout>
              <c:showVal val="1"/>
            </c:dLbl>
            <c:dLbl>
              <c:idx val="1"/>
              <c:layout/>
              <c:tx>
                <c:rich>
                  <a:bodyPr/>
                  <a:lstStyle/>
                  <a:p>
                    <a:r>
                      <a:rPr lang="ru-RU" smtClean="0"/>
                      <a:t>0,07</a:t>
                    </a:r>
                  </a:p>
                  <a:p>
                    <a:endParaRPr lang="en-US" dirty="0"/>
                  </a:p>
                </c:rich>
              </c:tx>
              <c:showVal val="1"/>
            </c:dLbl>
            <c:dLbl>
              <c:idx val="2"/>
              <c:layout/>
              <c:tx>
                <c:rich>
                  <a:bodyPr/>
                  <a:lstStyle/>
                  <a:p>
                    <a:r>
                      <a:rPr lang="ru-RU" smtClean="0"/>
                      <a:t>0,80</a:t>
                    </a:r>
                    <a:endParaRPr lang="en-US" dirty="0"/>
                  </a:p>
                </c:rich>
              </c:tx>
              <c:showVal val="1"/>
            </c:dLbl>
            <c:dLbl>
              <c:idx val="3"/>
              <c:layout>
                <c:manualLayout>
                  <c:x val="1.9742947649918529E-2"/>
                  <c:y val="1.723581476009212E-2"/>
                </c:manualLayout>
              </c:layout>
              <c:tx>
                <c:rich>
                  <a:bodyPr/>
                  <a:lstStyle/>
                  <a:p>
                    <a:r>
                      <a:rPr lang="ru-RU" dirty="0" smtClean="0"/>
                      <a:t>7,05</a:t>
                    </a:r>
                    <a:endParaRPr lang="en-US" dirty="0"/>
                  </a:p>
                </c:rich>
              </c:tx>
              <c:showVal val="1"/>
            </c:dLbl>
            <c:dLbl>
              <c:idx val="4"/>
              <c:layout/>
              <c:tx>
                <c:rich>
                  <a:bodyPr/>
                  <a:lstStyle/>
                  <a:p>
                    <a:r>
                      <a:rPr lang="en-US" smtClean="0"/>
                      <a:t>66,</a:t>
                    </a:r>
                    <a:r>
                      <a:rPr lang="ru-RU" smtClean="0"/>
                      <a:t>19</a:t>
                    </a:r>
                    <a:endParaRPr lang="en-US"/>
                  </a:p>
                </c:rich>
              </c:tx>
              <c:showVal val="1"/>
            </c:dLbl>
            <c:dLbl>
              <c:idx val="5"/>
              <c:layout>
                <c:manualLayout>
                  <c:x val="1.4709628576961724E-4"/>
                  <c:y val="-1.0582445813781803E-2"/>
                </c:manualLayout>
              </c:layout>
              <c:tx>
                <c:rich>
                  <a:bodyPr/>
                  <a:lstStyle/>
                  <a:p>
                    <a:r>
                      <a:rPr lang="ru-RU" dirty="0" smtClean="0"/>
                      <a:t>8,21</a:t>
                    </a:r>
                  </a:p>
                  <a:p>
                    <a:endParaRPr lang="en-US" dirty="0"/>
                  </a:p>
                </c:rich>
              </c:tx>
              <c:showVal val="1"/>
            </c:dLbl>
            <c:dLbl>
              <c:idx val="6"/>
              <c:layout/>
              <c:tx>
                <c:rich>
                  <a:bodyPr/>
                  <a:lstStyle/>
                  <a:p>
                    <a:r>
                      <a:rPr lang="en-US" smtClean="0"/>
                      <a:t>0,</a:t>
                    </a:r>
                    <a:r>
                      <a:rPr lang="ru-RU" smtClean="0"/>
                      <a:t>13</a:t>
                    </a:r>
                  </a:p>
                  <a:p>
                    <a:endParaRPr lang="en-US"/>
                  </a:p>
                </c:rich>
              </c:tx>
              <c:showVal val="1"/>
            </c:dLbl>
            <c:dLbl>
              <c:idx val="7"/>
              <c:layout>
                <c:manualLayout>
                  <c:x val="1.4678332239378599E-2"/>
                  <c:y val="-8.8352926472426568E-3"/>
                </c:manualLayout>
              </c:layout>
              <c:tx>
                <c:rich>
                  <a:bodyPr/>
                  <a:lstStyle/>
                  <a:p>
                    <a:r>
                      <a:rPr lang="ru-RU" dirty="0" smtClean="0"/>
                      <a:t>6,75</a:t>
                    </a:r>
                    <a:endParaRPr lang="en-US" dirty="0"/>
                  </a:p>
                </c:rich>
              </c:tx>
              <c:showVal val="1"/>
            </c:dLbl>
            <c:dLbl>
              <c:idx val="8"/>
              <c:layout>
                <c:manualLayout>
                  <c:x val="5.6964381528084584E-3"/>
                  <c:y val="2.2515634677795583E-2"/>
                </c:manualLayout>
              </c:layout>
              <c:tx>
                <c:rich>
                  <a:bodyPr/>
                  <a:lstStyle/>
                  <a:p>
                    <a:r>
                      <a:rPr lang="en-US" smtClean="0"/>
                      <a:t>0,0</a:t>
                    </a:r>
                    <a:r>
                      <a:rPr lang="ru-RU" smtClean="0"/>
                      <a:t>7</a:t>
                    </a:r>
                  </a:p>
                  <a:p>
                    <a:endParaRPr lang="en-US"/>
                  </a:p>
                </c:rich>
              </c:tx>
              <c:showVal val="1"/>
            </c:dLbl>
            <c:dLbl>
              <c:idx val="9"/>
              <c:layout>
                <c:manualLayout>
                  <c:x val="1.88877878037455E-2"/>
                  <c:y val="2.2515634677795583E-2"/>
                </c:manualLayout>
              </c:layout>
              <c:tx>
                <c:rich>
                  <a:bodyPr/>
                  <a:lstStyle/>
                  <a:p>
                    <a:r>
                      <a:rPr lang="en-US" smtClean="0"/>
                      <a:t>1,</a:t>
                    </a:r>
                    <a:r>
                      <a:rPr lang="ru-RU" smtClean="0"/>
                      <a:t>42</a:t>
                    </a:r>
                  </a:p>
                  <a:p>
                    <a:endParaRPr lang="en-US" dirty="0"/>
                  </a:p>
                </c:rich>
              </c:tx>
              <c:showVal val="1"/>
            </c:dLbl>
            <c:numFmt formatCode="#,##0.00" sourceLinked="0"/>
            <c:showVal val="1"/>
          </c:dLbls>
          <c:cat>
            <c:strRef>
              <c:f>'СЛАЙД 21-24'!$F$7:$F$16</c:f>
              <c:strCache>
                <c:ptCount val="10"/>
                <c:pt idx="0">
                  <c:v>Общегосударственные вопросы</c:v>
                </c:pt>
                <c:pt idx="1">
                  <c:v>Национальная безопасность</c:v>
                </c:pt>
                <c:pt idx="2">
                  <c:v>Национальная экономика</c:v>
                </c:pt>
                <c:pt idx="3">
                  <c:v>Жилищно-коммунальное хозяйство</c:v>
                </c:pt>
                <c:pt idx="4">
                  <c:v>Образование</c:v>
                </c:pt>
                <c:pt idx="5">
                  <c:v>Культура, кинематография</c:v>
                </c:pt>
                <c:pt idx="6">
                  <c:v>Здравоохранение</c:v>
                </c:pt>
                <c:pt idx="7">
                  <c:v>Социальная политика</c:v>
                </c:pt>
                <c:pt idx="8">
                  <c:v>Физическая культура и спорт</c:v>
                </c:pt>
                <c:pt idx="9">
                  <c:v>Межбюджетные трансферты общего характера бюджетам субъектов Российской Федерации и муниципальных образований</c:v>
                </c:pt>
              </c:strCache>
            </c:strRef>
          </c:cat>
          <c:val>
            <c:numRef>
              <c:f>'СЛАЙД 21-24'!$G$7:$G$16</c:f>
              <c:numCache>
                <c:formatCode>0.00</c:formatCode>
                <c:ptCount val="10"/>
                <c:pt idx="0">
                  <c:v>9.3098436456701634</c:v>
                </c:pt>
                <c:pt idx="1">
                  <c:v>3.9592762589569251E-2</c:v>
                </c:pt>
                <c:pt idx="2">
                  <c:v>0.63902901931005318</c:v>
                </c:pt>
                <c:pt idx="3">
                  <c:v>6.3061927122482784</c:v>
                </c:pt>
                <c:pt idx="4">
                  <c:v>66.882280239678678</c:v>
                </c:pt>
                <c:pt idx="5">
                  <c:v>7.9028512757538314</c:v>
                </c:pt>
                <c:pt idx="6">
                  <c:v>9.591551647744714E-3</c:v>
                </c:pt>
                <c:pt idx="7">
                  <c:v>7.0434314832462404</c:v>
                </c:pt>
                <c:pt idx="8">
                  <c:v>5.7229591498210018E-2</c:v>
                </c:pt>
                <c:pt idx="9">
                  <c:v>1.809957718357226</c:v>
                </c:pt>
              </c:numCache>
            </c:numRef>
          </c:val>
        </c:ser>
        <c:dLbls>
          <c:showPercent val="1"/>
        </c:dLbls>
      </c:pie3DChart>
    </c:plotArea>
    <c:legend>
      <c:legendPos val="t"/>
      <c:layout/>
      <c:spPr>
        <a:ln w="15875" cmpd="sng"/>
      </c:spPr>
    </c:legend>
    <c:plotVisOnly val="1"/>
  </c:chart>
  <c:spPr>
    <a:solidFill>
      <a:srgbClr val="CCFFCC"/>
    </a:solidFill>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2.9711401206428144E-2"/>
          <c:y val="5.1275728784289258E-2"/>
          <c:w val="0.57531691762213932"/>
          <c:h val="0.85535804321821562"/>
        </c:manualLayout>
      </c:layout>
      <c:pie3DChart>
        <c:varyColors val="1"/>
        <c:ser>
          <c:idx val="0"/>
          <c:order val="0"/>
          <c:explosion val="25"/>
          <c:dPt>
            <c:idx val="0"/>
            <c:spPr>
              <a:solidFill>
                <a:srgbClr val="FFFF00"/>
              </a:solidFill>
            </c:spPr>
          </c:dPt>
          <c:dPt>
            <c:idx val="1"/>
            <c:spPr>
              <a:solidFill>
                <a:srgbClr val="00B050"/>
              </a:solidFill>
            </c:spPr>
          </c:dPt>
          <c:dPt>
            <c:idx val="2"/>
            <c:spPr>
              <a:solidFill>
                <a:srgbClr val="7030A0"/>
              </a:solidFill>
            </c:spPr>
          </c:dPt>
          <c:dPt>
            <c:idx val="3"/>
            <c:spPr>
              <a:solidFill>
                <a:srgbClr val="FFC000"/>
              </a:solidFill>
            </c:spPr>
          </c:dPt>
          <c:dPt>
            <c:idx val="4"/>
            <c:spPr>
              <a:solidFill>
                <a:srgbClr val="00B0F0"/>
              </a:solidFill>
            </c:spPr>
          </c:dPt>
          <c:dPt>
            <c:idx val="5"/>
            <c:spPr>
              <a:solidFill>
                <a:srgbClr val="FF0000"/>
              </a:solidFill>
            </c:spPr>
          </c:dPt>
          <c:dLbls>
            <c:dLbl>
              <c:idx val="0"/>
              <c:layout/>
              <c:tx>
                <c:rich>
                  <a:bodyPr/>
                  <a:lstStyle/>
                  <a:p>
                    <a:r>
                      <a:rPr lang="ru-RU" smtClean="0"/>
                      <a:t>15,0</a:t>
                    </a:r>
                    <a:r>
                      <a:rPr lang="en-US" smtClean="0"/>
                      <a:t>%</a:t>
                    </a:r>
                    <a:endParaRPr lang="en-US"/>
                  </a:p>
                </c:rich>
              </c:tx>
              <c:showPercent val="1"/>
            </c:dLbl>
            <c:dLbl>
              <c:idx val="1"/>
              <c:layout/>
              <c:tx>
                <c:rich>
                  <a:bodyPr/>
                  <a:lstStyle/>
                  <a:p>
                    <a:r>
                      <a:rPr lang="ru-RU" smtClean="0"/>
                      <a:t>3,5</a:t>
                    </a:r>
                    <a:r>
                      <a:rPr lang="en-US" smtClean="0"/>
                      <a:t>%</a:t>
                    </a:r>
                    <a:endParaRPr lang="en-US" dirty="0"/>
                  </a:p>
                </c:rich>
              </c:tx>
              <c:showPercent val="1"/>
            </c:dLbl>
            <c:dLbl>
              <c:idx val="2"/>
              <c:layout>
                <c:manualLayout>
                  <c:x val="-7.4560827922825609E-3"/>
                  <c:y val="-1.3936039004817614E-2"/>
                </c:manualLayout>
              </c:layout>
              <c:tx>
                <c:rich>
                  <a:bodyPr/>
                  <a:lstStyle/>
                  <a:p>
                    <a:r>
                      <a:rPr lang="en-US" dirty="0" smtClean="0"/>
                      <a:t>6,</a:t>
                    </a:r>
                    <a:r>
                      <a:rPr lang="ru-RU" dirty="0" smtClean="0"/>
                      <a:t>5</a:t>
                    </a:r>
                    <a:r>
                      <a:rPr lang="en-US" dirty="0" smtClean="0"/>
                      <a:t>%</a:t>
                    </a:r>
                    <a:endParaRPr lang="en-US" dirty="0"/>
                  </a:p>
                </c:rich>
              </c:tx>
              <c:showPercent val="1"/>
            </c:dLbl>
            <c:dLbl>
              <c:idx val="3"/>
              <c:layout>
                <c:manualLayout>
                  <c:x val="1.0120009669843923E-2"/>
                  <c:y val="-8.4262527263284731E-2"/>
                </c:manualLayout>
              </c:layout>
              <c:tx>
                <c:rich>
                  <a:bodyPr/>
                  <a:lstStyle/>
                  <a:p>
                    <a:r>
                      <a:rPr lang="ru-RU" dirty="0" smtClean="0"/>
                      <a:t>5,8</a:t>
                    </a:r>
                    <a:r>
                      <a:rPr lang="en-US" dirty="0" smtClean="0"/>
                      <a:t>%</a:t>
                    </a:r>
                    <a:endParaRPr lang="en-US" dirty="0"/>
                  </a:p>
                </c:rich>
              </c:tx>
              <c:showPercent val="1"/>
            </c:dLbl>
            <c:dLbl>
              <c:idx val="4"/>
              <c:layout>
                <c:manualLayout>
                  <c:x val="4.0413443385366322E-2"/>
                  <c:y val="0.10802335550514691"/>
                </c:manualLayout>
              </c:layout>
              <c:tx>
                <c:rich>
                  <a:bodyPr/>
                  <a:lstStyle/>
                  <a:p>
                    <a:r>
                      <a:rPr lang="en-US" dirty="0" smtClean="0"/>
                      <a:t>6</a:t>
                    </a:r>
                    <a:r>
                      <a:rPr lang="ru-RU" dirty="0" smtClean="0"/>
                      <a:t>6</a:t>
                    </a:r>
                    <a:r>
                      <a:rPr lang="en-US" dirty="0" smtClean="0"/>
                      <a:t>,</a:t>
                    </a:r>
                    <a:r>
                      <a:rPr lang="ru-RU" dirty="0" smtClean="0"/>
                      <a:t>2</a:t>
                    </a:r>
                    <a:r>
                      <a:rPr lang="en-US" dirty="0" smtClean="0"/>
                      <a:t>%</a:t>
                    </a:r>
                    <a:endParaRPr lang="en-US" dirty="0"/>
                  </a:p>
                </c:rich>
              </c:tx>
              <c:showPercent val="1"/>
            </c:dLbl>
            <c:dLbl>
              <c:idx val="5"/>
              <c:layout/>
              <c:tx>
                <c:rich>
                  <a:bodyPr/>
                  <a:lstStyle/>
                  <a:p>
                    <a:r>
                      <a:rPr lang="en-US" smtClean="0"/>
                      <a:t>0,</a:t>
                    </a:r>
                    <a:r>
                      <a:rPr lang="ru-RU" smtClean="0"/>
                      <a:t>1</a:t>
                    </a:r>
                    <a:r>
                      <a:rPr lang="en-US" smtClean="0"/>
                      <a:t>%</a:t>
                    </a:r>
                    <a:endParaRPr lang="en-US"/>
                  </a:p>
                </c:rich>
              </c:tx>
              <c:showPercent val="1"/>
            </c:dLbl>
            <c:numFmt formatCode="0.0%" sourceLinked="0"/>
            <c:showPercent val="1"/>
          </c:dLbls>
          <c:cat>
            <c:strRef>
              <c:f>'СЛАЙД 25-26'!$E$4:$E$9</c:f>
              <c:strCache>
                <c:ptCount val="6"/>
                <c:pt idx="0">
                  <c:v>Расходы на выплаты персоналу в целях обеспечения выполнения функций государственными (муниципальными) органами, казенными учреждениями, органами управления государственными внебюджетными фондами</c:v>
                </c:pt>
                <c:pt idx="1">
                  <c:v>Закупка товаров, работ и услуг для обеспечения государственных (муниципальных) нужд</c:v>
                </c:pt>
                <c:pt idx="2">
                  <c:v>Социальное обеспечение и иные выплаты населению</c:v>
                </c:pt>
                <c:pt idx="3">
                  <c:v>Межбюджетные трансферты</c:v>
                </c:pt>
                <c:pt idx="4">
                  <c:v>Предоставление субсидий бюджетным, автономным учреждениям и иным некоммерческим организациям</c:v>
                </c:pt>
                <c:pt idx="5">
                  <c:v>Иные бюджетные ассигнования</c:v>
                </c:pt>
              </c:strCache>
            </c:strRef>
          </c:cat>
          <c:val>
            <c:numRef>
              <c:f>'СЛАЙД 25-26'!$F$4:$F$9</c:f>
              <c:numCache>
                <c:formatCode>0.0</c:formatCode>
                <c:ptCount val="6"/>
                <c:pt idx="0">
                  <c:v>14.897261669719548</c:v>
                </c:pt>
                <c:pt idx="1">
                  <c:v>2.7561065966773479</c:v>
                </c:pt>
                <c:pt idx="2">
                  <c:v>6.7050267381524282</c:v>
                </c:pt>
                <c:pt idx="3">
                  <c:v>8.5293561991631091</c:v>
                </c:pt>
                <c:pt idx="4">
                  <c:v>66.9416483693456</c:v>
                </c:pt>
                <c:pt idx="5">
                  <c:v>0.17060042694222224</c:v>
                </c:pt>
              </c:numCache>
            </c:numRef>
          </c:val>
        </c:ser>
        <c:ser>
          <c:idx val="1"/>
          <c:order val="1"/>
          <c:dLbls>
            <c:showPercent val="1"/>
          </c:dLbls>
          <c:cat>
            <c:strRef>
              <c:f>'СЛАЙД 25-26'!$E$4:$E$9</c:f>
              <c:strCache>
                <c:ptCount val="6"/>
                <c:pt idx="0">
                  <c:v>Расходы на выплаты персоналу в целях обеспечения выполнения функций государственными (муниципальными) органами, казенными учреждениями, органами управления государственными внебюджетными фондами</c:v>
                </c:pt>
                <c:pt idx="1">
                  <c:v>Закупка товаров, работ и услуг для обеспечения государственных (муниципальных) нужд</c:v>
                </c:pt>
                <c:pt idx="2">
                  <c:v>Социальное обеспечение и иные выплаты населению</c:v>
                </c:pt>
                <c:pt idx="3">
                  <c:v>Межбюджетные трансферты</c:v>
                </c:pt>
                <c:pt idx="4">
                  <c:v>Предоставление субсидий бюджетным, автономным учреждениям и иным некоммерческим организациям</c:v>
                </c:pt>
                <c:pt idx="5">
                  <c:v>Иные бюджетные ассигнования</c:v>
                </c:pt>
              </c:strCache>
            </c:strRef>
          </c:cat>
          <c:val>
            <c:numRef>
              <c:f>'СЛАЙД 25-26'!$F$4:$F$9</c:f>
              <c:numCache>
                <c:formatCode>0.0</c:formatCode>
                <c:ptCount val="6"/>
                <c:pt idx="0">
                  <c:v>14.897261669719548</c:v>
                </c:pt>
                <c:pt idx="1">
                  <c:v>2.7561065966773479</c:v>
                </c:pt>
                <c:pt idx="2">
                  <c:v>6.7050267381524282</c:v>
                </c:pt>
                <c:pt idx="3">
                  <c:v>8.5293561991631091</c:v>
                </c:pt>
                <c:pt idx="4">
                  <c:v>66.9416483693456</c:v>
                </c:pt>
                <c:pt idx="5">
                  <c:v>0.17060042694222224</c:v>
                </c:pt>
              </c:numCache>
            </c:numRef>
          </c:val>
        </c:ser>
        <c:dLbls>
          <c:showPercent val="1"/>
        </c:dLbls>
      </c:pie3DChart>
    </c:plotArea>
    <c:legend>
      <c:legendPos val="r"/>
      <c:layout>
        <c:manualLayout>
          <c:xMode val="edge"/>
          <c:yMode val="edge"/>
          <c:x val="0.66251749781277369"/>
          <c:y val="5.1731985376810508E-2"/>
          <c:w val="0.32871057236266643"/>
          <c:h val="0.91617826221254173"/>
        </c:manualLayout>
      </c:layout>
      <c:txPr>
        <a:bodyPr/>
        <a:lstStyle/>
        <a:p>
          <a:pPr>
            <a:defRPr sz="900"/>
          </a:pPr>
          <a:endParaRPr lang="ru-RU"/>
        </a:p>
      </c:txPr>
    </c:legend>
    <c:plotVisOnly val="1"/>
  </c:chart>
  <c:spPr>
    <a:solidFill>
      <a:srgbClr val="FFFFCC"/>
    </a:solidFill>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pie3DChart>
        <c:varyColors val="1"/>
        <c:ser>
          <c:idx val="0"/>
          <c:order val="0"/>
          <c:explosion val="25"/>
          <c:dPt>
            <c:idx val="0"/>
            <c:spPr>
              <a:solidFill>
                <a:srgbClr val="CC00CC"/>
              </a:solidFill>
            </c:spPr>
          </c:dPt>
          <c:dPt>
            <c:idx val="1"/>
            <c:spPr>
              <a:solidFill>
                <a:srgbClr val="00B050"/>
              </a:solidFill>
            </c:spPr>
          </c:dPt>
          <c:dLbls>
            <c:dLbl>
              <c:idx val="0"/>
              <c:layout>
                <c:manualLayout>
                  <c:x val="0.23700027628125431"/>
                  <c:y val="-0.44011681936348646"/>
                </c:manualLayout>
              </c:layout>
              <c:showPercent val="1"/>
            </c:dLbl>
            <c:dLbl>
              <c:idx val="1"/>
              <c:layout>
                <c:manualLayout>
                  <c:x val="3.1631383248146641E-2"/>
                  <c:y val="-1.5927221660279083E-2"/>
                </c:manualLayout>
              </c:layout>
              <c:showPercent val="1"/>
            </c:dLbl>
            <c:txPr>
              <a:bodyPr/>
              <a:lstStyle/>
              <a:p>
                <a:pPr>
                  <a:defRPr sz="1600"/>
                </a:pPr>
                <a:endParaRPr lang="ru-RU"/>
              </a:p>
            </c:txPr>
            <c:showPercent val="1"/>
          </c:dLbls>
          <c:cat>
            <c:strRef>
              <c:f>'СЛАЙД 28'!$A$3:$A$4</c:f>
              <c:strCache>
                <c:ptCount val="2"/>
                <c:pt idx="0">
                  <c:v>Программные расходы</c:v>
                </c:pt>
                <c:pt idx="1">
                  <c:v>Непрограммные расходы</c:v>
                </c:pt>
              </c:strCache>
            </c:strRef>
          </c:cat>
          <c:val>
            <c:numRef>
              <c:f>'СЛАЙД 28'!$B$3:$B$4</c:f>
              <c:numCache>
                <c:formatCode>0.00</c:formatCode>
                <c:ptCount val="2"/>
                <c:pt idx="0">
                  <c:v>91.777885280650608</c:v>
                </c:pt>
                <c:pt idx="1">
                  <c:v>8.2221147193493866</c:v>
                </c:pt>
              </c:numCache>
            </c:numRef>
          </c:val>
        </c:ser>
        <c:dLbls>
          <c:showPercent val="1"/>
        </c:dLbls>
      </c:pie3DChart>
    </c:plotArea>
    <c:legend>
      <c:legendPos val="t"/>
      <c:layout/>
      <c:txPr>
        <a:bodyPr/>
        <a:lstStyle/>
        <a:p>
          <a:pPr>
            <a:defRPr sz="1800"/>
          </a:pPr>
          <a:endParaRPr lang="ru-RU"/>
        </a:p>
      </c:txPr>
    </c:legend>
    <c:plotVisOnly val="1"/>
  </c:chart>
  <c:spPr>
    <a:solidFill>
      <a:srgbClr val="CCCCFF"/>
    </a:solidFill>
  </c:sp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C22158-F58E-496F-BE6F-75F2A11B6B02}" type="doc">
      <dgm:prSet loTypeId="urn:microsoft.com/office/officeart/2005/8/layout/pyramid2" loCatId="list" qsTypeId="urn:microsoft.com/office/officeart/2005/8/quickstyle/simple3" qsCatId="simple" csTypeId="urn:microsoft.com/office/officeart/2005/8/colors/accent1_2" csCatId="accent1" phldr="1"/>
      <dgm:spPr/>
      <dgm:t>
        <a:bodyPr/>
        <a:lstStyle/>
        <a:p>
          <a:endParaRPr lang="ru-RU"/>
        </a:p>
      </dgm:t>
    </dgm:pt>
    <dgm:pt modelId="{5B9133D9-8E3D-4B49-8188-4B1BA2782185}">
      <dgm:prSet custT="1"/>
      <dgm:spPr>
        <a:solidFill>
          <a:schemeClr val="bg2">
            <a:alpha val="90000"/>
          </a:schemeClr>
        </a:solidFill>
      </dgm:spPr>
      <dgm:t>
        <a:bodyPr/>
        <a:lstStyle/>
        <a:p>
          <a:pPr rtl="0"/>
          <a:r>
            <a:rPr lang="ru-RU" sz="1400" b="1" u="sng" dirty="0" smtClean="0">
              <a:solidFill>
                <a:srgbClr val="FF0000"/>
              </a:solidFill>
              <a:latin typeface="Times New Roman" pitchFamily="18" charset="0"/>
              <a:cs typeface="Times New Roman" pitchFamily="18" charset="0"/>
            </a:rPr>
            <a:t>НАЛОГОВЫЕ:</a:t>
          </a:r>
          <a:r>
            <a:rPr lang="ru-RU" sz="1200" b="1" dirty="0" smtClean="0">
              <a:latin typeface="Times New Roman" pitchFamily="18" charset="0"/>
              <a:cs typeface="Times New Roman" pitchFamily="18" charset="0"/>
            </a:rPr>
            <a:t> </a:t>
          </a:r>
          <a:r>
            <a:rPr lang="ru-RU" sz="1200" b="0" dirty="0" smtClean="0">
              <a:latin typeface="Times New Roman" pitchFamily="18" charset="0"/>
              <a:cs typeface="Times New Roman" pitchFamily="18" charset="0"/>
            </a:rPr>
            <a:t>доходы от предусмотренных законодательством Российской Федерации налогов и сборов</a:t>
          </a:r>
          <a:endParaRPr lang="ru-RU" sz="1200" b="0" dirty="0">
            <a:latin typeface="Times New Roman" pitchFamily="18" charset="0"/>
            <a:cs typeface="Times New Roman" pitchFamily="18" charset="0"/>
          </a:endParaRPr>
        </a:p>
      </dgm:t>
    </dgm:pt>
    <dgm:pt modelId="{4605D0E4-D07A-4E31-A361-8DA8F7C1C61C}" type="parTrans" cxnId="{9FBBFE38-4B74-47E3-A87C-2D34F03050C1}">
      <dgm:prSet/>
      <dgm:spPr/>
      <dgm:t>
        <a:bodyPr/>
        <a:lstStyle/>
        <a:p>
          <a:endParaRPr lang="ru-RU"/>
        </a:p>
      </dgm:t>
    </dgm:pt>
    <dgm:pt modelId="{5B4E11A3-3A31-4A62-BCA9-3876758FE117}" type="sibTrans" cxnId="{9FBBFE38-4B74-47E3-A87C-2D34F03050C1}">
      <dgm:prSet/>
      <dgm:spPr/>
      <dgm:t>
        <a:bodyPr/>
        <a:lstStyle/>
        <a:p>
          <a:endParaRPr lang="ru-RU"/>
        </a:p>
      </dgm:t>
    </dgm:pt>
    <dgm:pt modelId="{61859FE4-0494-4B55-B2D7-0D9A57D2E5FB}">
      <dgm:prSet custT="1"/>
      <dgm:spPr>
        <a:solidFill>
          <a:srgbClr val="CCCCFF">
            <a:alpha val="90000"/>
          </a:srgbClr>
        </a:solidFill>
      </dgm:spPr>
      <dgm:t>
        <a:bodyPr/>
        <a:lstStyle/>
        <a:p>
          <a:r>
            <a:rPr lang="ru-RU" sz="1400" b="1" u="sng" dirty="0" smtClean="0">
              <a:solidFill>
                <a:srgbClr val="FF0000"/>
              </a:solidFill>
              <a:effectLst/>
              <a:latin typeface="Times New Roman" pitchFamily="18" charset="0"/>
              <a:cs typeface="Times New Roman" pitchFamily="18" charset="0"/>
            </a:rPr>
            <a:t>НЕНАЛОГОВЫЕ:</a:t>
          </a:r>
          <a:r>
            <a:rPr lang="ru-RU" sz="1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200" b="0" dirty="0" smtClean="0">
              <a:solidFill>
                <a:schemeClr val="tx1"/>
              </a:solidFill>
              <a:latin typeface="Times New Roman" pitchFamily="18" charset="0"/>
              <a:cs typeface="Times New Roman" pitchFamily="18" charset="0"/>
            </a:rPr>
            <a:t>доходы от использования муниципального имущества и природных ресурсов, штрафы, санкции </a:t>
          </a:r>
          <a:endParaRPr lang="ru-RU" sz="1200" b="0" dirty="0">
            <a:solidFill>
              <a:schemeClr val="tx1"/>
            </a:solidFill>
            <a:latin typeface="Times New Roman" pitchFamily="18" charset="0"/>
            <a:cs typeface="Times New Roman" pitchFamily="18" charset="0"/>
          </a:endParaRPr>
        </a:p>
      </dgm:t>
    </dgm:pt>
    <dgm:pt modelId="{5FF8D773-7009-49AD-BB38-389555D4D4A7}" type="parTrans" cxnId="{2184C7FC-233D-46D1-8109-B41E48100365}">
      <dgm:prSet/>
      <dgm:spPr/>
      <dgm:t>
        <a:bodyPr/>
        <a:lstStyle/>
        <a:p>
          <a:endParaRPr lang="ru-RU"/>
        </a:p>
      </dgm:t>
    </dgm:pt>
    <dgm:pt modelId="{1A2CB1BD-2C64-410F-8263-C62EE1B299B1}" type="sibTrans" cxnId="{2184C7FC-233D-46D1-8109-B41E48100365}">
      <dgm:prSet/>
      <dgm:spPr/>
      <dgm:t>
        <a:bodyPr/>
        <a:lstStyle/>
        <a:p>
          <a:endParaRPr lang="ru-RU"/>
        </a:p>
      </dgm:t>
    </dgm:pt>
    <dgm:pt modelId="{9CB13310-1C5C-444F-96F7-BEF852344BCC}">
      <dgm:prSet custT="1"/>
      <dgm:spPr>
        <a:solidFill>
          <a:srgbClr val="CCFFCC">
            <a:alpha val="90000"/>
          </a:srgbClr>
        </a:solidFill>
      </dgm:spPr>
      <dgm:t>
        <a:bodyPr/>
        <a:lstStyle/>
        <a:p>
          <a:r>
            <a:rPr lang="ru-RU" sz="1400" b="1" u="sng" dirty="0" smtClean="0">
              <a:solidFill>
                <a:srgbClr val="FF0000"/>
              </a:solidFill>
              <a:effectLst/>
              <a:latin typeface="Times New Roman" pitchFamily="18" charset="0"/>
              <a:cs typeface="Times New Roman" pitchFamily="18" charset="0"/>
            </a:rPr>
            <a:t>БЕЗВОЗМЕЗДНЫЕ:</a:t>
          </a:r>
          <a:r>
            <a:rPr lang="ru-RU" sz="1200" b="0" dirty="0" smtClean="0">
              <a:solidFill>
                <a:srgbClr val="003366"/>
              </a:solidFill>
              <a:effectLst/>
              <a:latin typeface="Times New Roman" pitchFamily="18" charset="0"/>
              <a:cs typeface="Times New Roman" pitchFamily="18" charset="0"/>
            </a:rPr>
            <a:t> </a:t>
          </a:r>
          <a:r>
            <a:rPr lang="ru-RU" sz="1200" b="0" dirty="0" smtClean="0">
              <a:solidFill>
                <a:schemeClr val="tx1"/>
              </a:solidFill>
              <a:effectLst/>
              <a:latin typeface="Times New Roman" pitchFamily="18" charset="0"/>
              <a:cs typeface="Times New Roman" pitchFamily="18" charset="0"/>
            </a:rPr>
            <a:t>средства федерального и областного бюджетов, поступления от  муниципальных организаций, а также перечисления физических и юридических лиц</a:t>
          </a:r>
          <a:endParaRPr lang="ru-RU" sz="1200" b="0" dirty="0">
            <a:solidFill>
              <a:schemeClr val="tx1"/>
            </a:solidFill>
            <a:effectLst/>
            <a:latin typeface="Times New Roman" pitchFamily="18" charset="0"/>
            <a:cs typeface="Times New Roman" pitchFamily="18" charset="0"/>
          </a:endParaRPr>
        </a:p>
      </dgm:t>
    </dgm:pt>
    <dgm:pt modelId="{D0E0D964-F347-4E02-A423-94FD30532F63}" type="parTrans" cxnId="{7523C30B-4FCE-412F-9C76-92681FE7EA3B}">
      <dgm:prSet/>
      <dgm:spPr/>
      <dgm:t>
        <a:bodyPr/>
        <a:lstStyle/>
        <a:p>
          <a:endParaRPr lang="ru-RU"/>
        </a:p>
      </dgm:t>
    </dgm:pt>
    <dgm:pt modelId="{D008778B-712B-4C13-936D-C63B3F7A865B}" type="sibTrans" cxnId="{7523C30B-4FCE-412F-9C76-92681FE7EA3B}">
      <dgm:prSet/>
      <dgm:spPr/>
      <dgm:t>
        <a:bodyPr/>
        <a:lstStyle/>
        <a:p>
          <a:endParaRPr lang="ru-RU"/>
        </a:p>
      </dgm:t>
    </dgm:pt>
    <dgm:pt modelId="{09DAAD2C-1E2B-424A-844F-71514807DCDB}" type="pres">
      <dgm:prSet presAssocID="{75C22158-F58E-496F-BE6F-75F2A11B6B02}" presName="compositeShape" presStyleCnt="0">
        <dgm:presLayoutVars>
          <dgm:dir/>
          <dgm:resizeHandles/>
        </dgm:presLayoutVars>
      </dgm:prSet>
      <dgm:spPr/>
      <dgm:t>
        <a:bodyPr/>
        <a:lstStyle/>
        <a:p>
          <a:endParaRPr lang="ru-RU"/>
        </a:p>
      </dgm:t>
    </dgm:pt>
    <dgm:pt modelId="{867C26C6-7482-49D1-92D9-8F02ED22DCD8}" type="pres">
      <dgm:prSet presAssocID="{75C22158-F58E-496F-BE6F-75F2A11B6B02}" presName="pyramid" presStyleLbl="node1" presStyleIdx="0" presStyleCnt="1" custScaleX="158796" custLinFactNeighborX="1796" custLinFactNeighborY="-1299"/>
      <dgm:spPr>
        <a:gradFill rotWithShape="0">
          <a:gsLst>
            <a:gs pos="0">
              <a:schemeClr val="bg2"/>
            </a:gs>
            <a:gs pos="35000">
              <a:schemeClr val="accent2">
                <a:lumMod val="20000"/>
                <a:lumOff val="80000"/>
              </a:schemeClr>
            </a:gs>
            <a:gs pos="100000">
              <a:schemeClr val="accent6">
                <a:lumMod val="40000"/>
                <a:lumOff val="60000"/>
              </a:schemeClr>
            </a:gs>
          </a:gsLst>
        </a:gradFill>
      </dgm:spPr>
    </dgm:pt>
    <dgm:pt modelId="{15799382-0828-4796-A63A-E08303B94AF0}" type="pres">
      <dgm:prSet presAssocID="{75C22158-F58E-496F-BE6F-75F2A11B6B02}" presName="theList" presStyleCnt="0"/>
      <dgm:spPr/>
    </dgm:pt>
    <dgm:pt modelId="{A2302658-DB9C-43B6-BE20-960A448A8A6D}" type="pres">
      <dgm:prSet presAssocID="{5B9133D9-8E3D-4B49-8188-4B1BA2782185}" presName="aNode" presStyleLbl="fgAcc1" presStyleIdx="0" presStyleCnt="3" custScaleX="154070" custScaleY="73033" custLinFactNeighborX="-48753" custLinFactNeighborY="50280">
        <dgm:presLayoutVars>
          <dgm:bulletEnabled val="1"/>
        </dgm:presLayoutVars>
      </dgm:prSet>
      <dgm:spPr/>
      <dgm:t>
        <a:bodyPr/>
        <a:lstStyle/>
        <a:p>
          <a:endParaRPr lang="ru-RU"/>
        </a:p>
      </dgm:t>
    </dgm:pt>
    <dgm:pt modelId="{D2A0F403-BE26-40CA-8053-C2D4E4D75C22}" type="pres">
      <dgm:prSet presAssocID="{5B9133D9-8E3D-4B49-8188-4B1BA2782185}" presName="aSpace" presStyleCnt="0"/>
      <dgm:spPr/>
    </dgm:pt>
    <dgm:pt modelId="{70150AD9-9590-40ED-B967-40C085FAB28E}" type="pres">
      <dgm:prSet presAssocID="{61859FE4-0494-4B55-B2D7-0D9A57D2E5FB}" presName="aNode" presStyleLbl="fgAcc1" presStyleIdx="1" presStyleCnt="3" custScaleX="161467" custScaleY="63452" custLinFactNeighborX="-527" custLinFactNeighborY="84708">
        <dgm:presLayoutVars>
          <dgm:bulletEnabled val="1"/>
        </dgm:presLayoutVars>
      </dgm:prSet>
      <dgm:spPr/>
      <dgm:t>
        <a:bodyPr/>
        <a:lstStyle/>
        <a:p>
          <a:endParaRPr lang="ru-RU"/>
        </a:p>
      </dgm:t>
    </dgm:pt>
    <dgm:pt modelId="{3193A84B-AC69-4727-AF68-E0A9635417D5}" type="pres">
      <dgm:prSet presAssocID="{61859FE4-0494-4B55-B2D7-0D9A57D2E5FB}" presName="aSpace" presStyleCnt="0"/>
      <dgm:spPr/>
    </dgm:pt>
    <dgm:pt modelId="{6A9A1275-A4E3-4CF6-952F-DB4A3C0A6E84}" type="pres">
      <dgm:prSet presAssocID="{9CB13310-1C5C-444F-96F7-BEF852344BCC}" presName="aNode" presStyleLbl="fgAcc1" presStyleIdx="2" presStyleCnt="3" custScaleX="170730" custScaleY="68400" custLinFactNeighborX="-84951" custLinFactNeighborY="97780">
        <dgm:presLayoutVars>
          <dgm:bulletEnabled val="1"/>
        </dgm:presLayoutVars>
      </dgm:prSet>
      <dgm:spPr/>
      <dgm:t>
        <a:bodyPr/>
        <a:lstStyle/>
        <a:p>
          <a:endParaRPr lang="ru-RU"/>
        </a:p>
      </dgm:t>
    </dgm:pt>
    <dgm:pt modelId="{B9FF3B03-6BF0-4119-B866-2C60C1C9D8BD}" type="pres">
      <dgm:prSet presAssocID="{9CB13310-1C5C-444F-96F7-BEF852344BCC}" presName="aSpace" presStyleCnt="0"/>
      <dgm:spPr/>
    </dgm:pt>
  </dgm:ptLst>
  <dgm:cxnLst>
    <dgm:cxn modelId="{BF18E890-E06B-4D98-B3E4-E86EE727F95D}" type="presOf" srcId="{75C22158-F58E-496F-BE6F-75F2A11B6B02}" destId="{09DAAD2C-1E2B-424A-844F-71514807DCDB}" srcOrd="0" destOrd="0" presId="urn:microsoft.com/office/officeart/2005/8/layout/pyramid2"/>
    <dgm:cxn modelId="{57EA197A-1C1D-4DD8-8124-BC2EC447AFAA}" type="presOf" srcId="{61859FE4-0494-4B55-B2D7-0D9A57D2E5FB}" destId="{70150AD9-9590-40ED-B967-40C085FAB28E}" srcOrd="0" destOrd="0" presId="urn:microsoft.com/office/officeart/2005/8/layout/pyramid2"/>
    <dgm:cxn modelId="{2184C7FC-233D-46D1-8109-B41E48100365}" srcId="{75C22158-F58E-496F-BE6F-75F2A11B6B02}" destId="{61859FE4-0494-4B55-B2D7-0D9A57D2E5FB}" srcOrd="1" destOrd="0" parTransId="{5FF8D773-7009-49AD-BB38-389555D4D4A7}" sibTransId="{1A2CB1BD-2C64-410F-8263-C62EE1B299B1}"/>
    <dgm:cxn modelId="{D6C4C204-EB34-484B-9C6D-FDC4C7DE5E4F}" type="presOf" srcId="{5B9133D9-8E3D-4B49-8188-4B1BA2782185}" destId="{A2302658-DB9C-43B6-BE20-960A448A8A6D}" srcOrd="0" destOrd="0" presId="urn:microsoft.com/office/officeart/2005/8/layout/pyramid2"/>
    <dgm:cxn modelId="{9FBBFE38-4B74-47E3-A87C-2D34F03050C1}" srcId="{75C22158-F58E-496F-BE6F-75F2A11B6B02}" destId="{5B9133D9-8E3D-4B49-8188-4B1BA2782185}" srcOrd="0" destOrd="0" parTransId="{4605D0E4-D07A-4E31-A361-8DA8F7C1C61C}" sibTransId="{5B4E11A3-3A31-4A62-BCA9-3876758FE117}"/>
    <dgm:cxn modelId="{1B05CD95-58E9-40E5-A714-4398ABBC4763}" type="presOf" srcId="{9CB13310-1C5C-444F-96F7-BEF852344BCC}" destId="{6A9A1275-A4E3-4CF6-952F-DB4A3C0A6E84}" srcOrd="0" destOrd="0" presId="urn:microsoft.com/office/officeart/2005/8/layout/pyramid2"/>
    <dgm:cxn modelId="{7523C30B-4FCE-412F-9C76-92681FE7EA3B}" srcId="{75C22158-F58E-496F-BE6F-75F2A11B6B02}" destId="{9CB13310-1C5C-444F-96F7-BEF852344BCC}" srcOrd="2" destOrd="0" parTransId="{D0E0D964-F347-4E02-A423-94FD30532F63}" sibTransId="{D008778B-712B-4C13-936D-C63B3F7A865B}"/>
    <dgm:cxn modelId="{EE2F73A5-BA0A-4B14-852F-A1533F114669}" type="presParOf" srcId="{09DAAD2C-1E2B-424A-844F-71514807DCDB}" destId="{867C26C6-7482-49D1-92D9-8F02ED22DCD8}" srcOrd="0" destOrd="0" presId="urn:microsoft.com/office/officeart/2005/8/layout/pyramid2"/>
    <dgm:cxn modelId="{FC45AAA2-5A51-4E5D-A5DE-47CF6A5C49B9}" type="presParOf" srcId="{09DAAD2C-1E2B-424A-844F-71514807DCDB}" destId="{15799382-0828-4796-A63A-E08303B94AF0}" srcOrd="1" destOrd="0" presId="urn:microsoft.com/office/officeart/2005/8/layout/pyramid2"/>
    <dgm:cxn modelId="{CC84A78C-5250-4460-AB50-D5EC330AA9C6}" type="presParOf" srcId="{15799382-0828-4796-A63A-E08303B94AF0}" destId="{A2302658-DB9C-43B6-BE20-960A448A8A6D}" srcOrd="0" destOrd="0" presId="urn:microsoft.com/office/officeart/2005/8/layout/pyramid2"/>
    <dgm:cxn modelId="{BC9E8BC7-C485-412C-921B-80693A166E9A}" type="presParOf" srcId="{15799382-0828-4796-A63A-E08303B94AF0}" destId="{D2A0F403-BE26-40CA-8053-C2D4E4D75C22}" srcOrd="1" destOrd="0" presId="urn:microsoft.com/office/officeart/2005/8/layout/pyramid2"/>
    <dgm:cxn modelId="{06E151B8-552C-45C5-A24E-A0EF2A03BF83}" type="presParOf" srcId="{15799382-0828-4796-A63A-E08303B94AF0}" destId="{70150AD9-9590-40ED-B967-40C085FAB28E}" srcOrd="2" destOrd="0" presId="urn:microsoft.com/office/officeart/2005/8/layout/pyramid2"/>
    <dgm:cxn modelId="{CAEA759E-B277-4150-9E59-C77B13ED5CCB}" type="presParOf" srcId="{15799382-0828-4796-A63A-E08303B94AF0}" destId="{3193A84B-AC69-4727-AF68-E0A9635417D5}" srcOrd="3" destOrd="0" presId="urn:microsoft.com/office/officeart/2005/8/layout/pyramid2"/>
    <dgm:cxn modelId="{8F932577-168F-4351-BA87-8B7151296015}" type="presParOf" srcId="{15799382-0828-4796-A63A-E08303B94AF0}" destId="{6A9A1275-A4E3-4CF6-952F-DB4A3C0A6E84}" srcOrd="4" destOrd="0" presId="urn:microsoft.com/office/officeart/2005/8/layout/pyramid2"/>
    <dgm:cxn modelId="{A795A85D-8A3D-4C09-AAAE-9614E8C67933}" type="presParOf" srcId="{15799382-0828-4796-A63A-E08303B94AF0}" destId="{B9FF3B03-6BF0-4119-B866-2C60C1C9D8BD}" srcOrd="5" destOrd="0" presId="urn:microsoft.com/office/officeart/2005/8/layout/pyramid2"/>
  </dgm:cxnLst>
  <dgm:bg/>
  <dgm:whole/>
</dgm:dataModel>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04F86F-0399-47BA-9EC0-78BD9A313D21}" type="datetimeFigureOut">
              <a:rPr lang="ru-RU" smtClean="0"/>
              <a:pPr/>
              <a:t>29.07.2020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6AF4E4-BC35-45EB-9BD6-F87AD4259F9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26AF4E4-BC35-45EB-9BD6-F87AD4259F9F}" type="slidenum">
              <a:rPr lang="ru-RU" smtClean="0"/>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29.07.2020</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29.07.2020</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29.07.2020</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29.07.2020</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29.07.2020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29.07.2020</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29.07.2020</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29.07.2020</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29.07.2020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29.07.2020</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diagramColors" Target="../diagrams/colors1.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4357694"/>
            <a:ext cx="8458200" cy="1785950"/>
          </a:xfrm>
        </p:spPr>
        <p:txBody>
          <a:bodyPr anchor="ctr">
            <a:normAutofit fontScale="90000"/>
          </a:bodyPr>
          <a:lstStyle/>
          <a:p>
            <a:pPr algn="ctr"/>
            <a:r>
              <a:rPr lang="ru-RU" sz="2700" dirty="0" smtClean="0">
                <a:solidFill>
                  <a:srgbClr val="FF0000"/>
                </a:solidFill>
              </a:rPr>
              <a:t>К РЕШЕНИЮ ПРЕДСТАВИТЕЛЬНОГО СОБРНИЯ ЛЬГОВСКОГО РАЙОНА КУРСКОЙ ОБЛАСТИ ОТ 28.07.2020 Г. №122</a:t>
            </a:r>
            <a:br>
              <a:rPr lang="ru-RU" sz="2700" dirty="0" smtClean="0">
                <a:solidFill>
                  <a:srgbClr val="FF0000"/>
                </a:solidFill>
              </a:rPr>
            </a:br>
            <a:r>
              <a:rPr lang="ru-RU" sz="2700" dirty="0" smtClean="0">
                <a:solidFill>
                  <a:srgbClr val="FF0000"/>
                </a:solidFill>
              </a:rPr>
              <a:t>«ОБ ИСПОЛНЕНИИ БЮДЖЕТА МУНИЦИПАЛЬНОГО РАЙОНА</a:t>
            </a:r>
            <a:br>
              <a:rPr lang="ru-RU" sz="2700" dirty="0" smtClean="0">
                <a:solidFill>
                  <a:srgbClr val="FF0000"/>
                </a:solidFill>
              </a:rPr>
            </a:br>
            <a:r>
              <a:rPr lang="ru-RU" sz="2700" dirty="0" smtClean="0">
                <a:solidFill>
                  <a:srgbClr val="FF0000"/>
                </a:solidFill>
              </a:rPr>
              <a:t>«ЛЬГОВСКИЙ РАЙОН» КУРСКОЙ ОБЛАСТИ ЗА 2019 ГОД </a:t>
            </a:r>
            <a:endParaRPr lang="ru-RU" dirty="0"/>
          </a:p>
        </p:txBody>
      </p:sp>
      <p:sp>
        <p:nvSpPr>
          <p:cNvPr id="3" name="Подзаголовок 2"/>
          <p:cNvSpPr>
            <a:spLocks noGrp="1"/>
          </p:cNvSpPr>
          <p:nvPr>
            <p:ph type="subTitle" idx="1"/>
          </p:nvPr>
        </p:nvSpPr>
        <p:spPr>
          <a:xfrm>
            <a:off x="428596" y="714356"/>
            <a:ext cx="8458200" cy="914400"/>
          </a:xfrm>
        </p:spPr>
        <p:txBody>
          <a:bodyPr>
            <a:normAutofit/>
          </a:bodyPr>
          <a:lstStyle/>
          <a:p>
            <a:pPr algn="ctr"/>
            <a:r>
              <a:rPr lang="ru-RU" sz="5400" dirty="0" smtClean="0">
                <a:solidFill>
                  <a:srgbClr val="7030A0"/>
                </a:solidFill>
              </a:rPr>
              <a:t>БЮДЖЕТ ДЛЯ ГРАЖДАН</a:t>
            </a:r>
            <a:endParaRPr lang="ru-RU" sz="5400" dirty="0">
              <a:solidFill>
                <a:srgbClr val="7030A0"/>
              </a:solidFill>
            </a:endParaRPr>
          </a:p>
        </p:txBody>
      </p:sp>
      <p:pic>
        <p:nvPicPr>
          <p:cNvPr id="4" name="Picture 16" descr="1116660"/>
          <p:cNvPicPr>
            <a:picLocks noChangeAspect="1" noChangeArrowheads="1"/>
          </p:cNvPicPr>
          <p:nvPr/>
        </p:nvPicPr>
        <p:blipFill>
          <a:blip r:embed="rId2" cstate="print"/>
          <a:srcRect/>
          <a:stretch>
            <a:fillRect/>
          </a:stretch>
        </p:blipFill>
        <p:spPr bwMode="auto">
          <a:xfrm rot="21420000">
            <a:off x="464530" y="2207042"/>
            <a:ext cx="2480513" cy="1438187"/>
          </a:xfrm>
          <a:prstGeom prst="rect">
            <a:avLst/>
          </a:prstGeom>
          <a:noFill/>
          <a:ln w="9525">
            <a:noFill/>
            <a:miter lim="800000"/>
            <a:headEnd/>
            <a:tailEnd/>
          </a:ln>
          <a:scene3d>
            <a:camera prst="orthographicFront">
              <a:rot lat="0" lon="0" rev="0"/>
            </a:camera>
            <a:lightRig rig="threePt" dir="t">
              <a:rot lat="0" lon="0" rev="0"/>
            </a:lightRig>
          </a:scene3d>
          <a:sp3d>
            <a:bevelT w="0" h="0"/>
            <a:bevelB w="0" h="0"/>
          </a:sp3d>
        </p:spPr>
      </p:pic>
      <p:pic>
        <p:nvPicPr>
          <p:cNvPr id="5" name="Picture 4"/>
          <p:cNvPicPr>
            <a:picLocks noChangeAspect="1" noChangeArrowheads="1"/>
          </p:cNvPicPr>
          <p:nvPr/>
        </p:nvPicPr>
        <p:blipFill>
          <a:blip r:embed="rId3"/>
          <a:srcRect/>
          <a:stretch>
            <a:fillRect/>
          </a:stretch>
        </p:blipFill>
        <p:spPr bwMode="auto">
          <a:xfrm>
            <a:off x="3714744" y="2071678"/>
            <a:ext cx="1513427" cy="1571636"/>
          </a:xfrm>
          <a:prstGeom prst="rect">
            <a:avLst/>
          </a:prstGeom>
          <a:noFill/>
          <a:ln w="9525">
            <a:noFill/>
            <a:miter lim="800000"/>
            <a:headEnd/>
            <a:tailEnd/>
          </a:ln>
          <a:effectLst/>
        </p:spPr>
      </p:pic>
      <p:pic>
        <p:nvPicPr>
          <p:cNvPr id="6" name="Picture 5"/>
          <p:cNvPicPr>
            <a:picLocks noChangeAspect="1" noChangeArrowheads="1"/>
          </p:cNvPicPr>
          <p:nvPr/>
        </p:nvPicPr>
        <p:blipFill>
          <a:blip r:embed="rId4"/>
          <a:srcRect/>
          <a:stretch>
            <a:fillRect/>
          </a:stretch>
        </p:blipFill>
        <p:spPr bwMode="auto">
          <a:xfrm rot="300000">
            <a:off x="5997627" y="2330262"/>
            <a:ext cx="2718918" cy="14593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4"/>
          <p:cNvGraphicFramePr/>
          <p:nvPr/>
        </p:nvGraphicFramePr>
        <p:xfrm>
          <a:off x="142844" y="142852"/>
          <a:ext cx="9001156" cy="657229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400" dirty="0" smtClean="0">
                <a:solidFill>
                  <a:srgbClr val="05790B"/>
                </a:solidFill>
              </a:rPr>
              <a:t>ОБЪЕМ И ДИНАМИКА БЕЗВОЗМЕЗДНЫХ ПОСТУПЛЕНИЙ ИЗ ОБЛАСТНОГО БЮДЖЕТА В БЮДЖЕТ МУНИЦИПАЛЬНОГО РАЙОНА</a:t>
            </a:r>
            <a:endParaRPr lang="ru-RU" sz="2400" dirty="0">
              <a:solidFill>
                <a:srgbClr val="05790B"/>
              </a:solidFill>
            </a:endParaRPr>
          </a:p>
        </p:txBody>
      </p:sp>
      <p:graphicFrame>
        <p:nvGraphicFramePr>
          <p:cNvPr id="5" name="Содержимое 4"/>
          <p:cNvGraphicFramePr>
            <a:graphicFrameLocks noGrp="1"/>
          </p:cNvGraphicFramePr>
          <p:nvPr>
            <p:ph idx="1"/>
          </p:nvPr>
        </p:nvGraphicFramePr>
        <p:xfrm>
          <a:off x="304800" y="1554163"/>
          <a:ext cx="8686800" cy="45259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686800" cy="1052490"/>
          </a:xfrm>
        </p:spPr>
        <p:txBody>
          <a:bodyPr>
            <a:normAutofit/>
          </a:bodyPr>
          <a:lstStyle/>
          <a:p>
            <a:pPr algn="ctr"/>
            <a:r>
              <a:rPr lang="ru-RU" sz="2100" dirty="0" smtClean="0">
                <a:solidFill>
                  <a:srgbClr val="7030A0"/>
                </a:solidFill>
                <a:latin typeface="Times New Roman" pitchFamily="18" charset="0"/>
                <a:cs typeface="Times New Roman" pitchFamily="18" charset="0"/>
              </a:rPr>
              <a:t>ОБЪЕМ БЕЗВОЗМЕЗДНЫХ ПОСТУПЛЕНИЙ ИЗ ОБЛАСТНОГО БЮДЖЕТА В БЮДЖЕТ МУНИЦИПАЛЬНОГО РАЙОНА ЗА 2019 ГОД </a:t>
            </a:r>
            <a:r>
              <a:rPr lang="en-US" sz="2000" dirty="0" smtClean="0">
                <a:solidFill>
                  <a:srgbClr val="7030A0"/>
                </a:solidFill>
                <a:latin typeface="Times New Roman" pitchFamily="18" charset="0"/>
                <a:cs typeface="Times New Roman" pitchFamily="18" charset="0"/>
              </a:rPr>
              <a:t>[</a:t>
            </a:r>
            <a:r>
              <a:rPr lang="ru-RU" sz="2000" dirty="0" smtClean="0">
                <a:solidFill>
                  <a:srgbClr val="7030A0"/>
                </a:solidFill>
                <a:latin typeface="Times New Roman" pitchFamily="18" charset="0"/>
                <a:cs typeface="Times New Roman" pitchFamily="18" charset="0"/>
              </a:rPr>
              <a:t>1</a:t>
            </a:r>
            <a:r>
              <a:rPr lang="en-US" sz="2000" dirty="0" smtClean="0">
                <a:solidFill>
                  <a:srgbClr val="7030A0"/>
                </a:solidFill>
                <a:latin typeface="Times New Roman" pitchFamily="18" charset="0"/>
                <a:cs typeface="Times New Roman" pitchFamily="18" charset="0"/>
              </a:rPr>
              <a:t>]</a:t>
            </a:r>
            <a:endParaRPr lang="ru-RU" sz="2100" dirty="0">
              <a:solidFill>
                <a:srgbClr val="7030A0"/>
              </a:solidFill>
              <a:latin typeface="Times New Roman" pitchFamily="18" charset="0"/>
              <a:cs typeface="Times New Roman" pitchFamily="18" charset="0"/>
            </a:endParaRPr>
          </a:p>
        </p:txBody>
      </p:sp>
      <p:graphicFrame>
        <p:nvGraphicFramePr>
          <p:cNvPr id="5" name="Содержимое 4"/>
          <p:cNvGraphicFramePr>
            <a:graphicFrameLocks noGrp="1"/>
          </p:cNvGraphicFramePr>
          <p:nvPr>
            <p:ph idx="1"/>
          </p:nvPr>
        </p:nvGraphicFramePr>
        <p:xfrm>
          <a:off x="304800" y="1142984"/>
          <a:ext cx="8686800" cy="5715017"/>
        </p:xfrm>
        <a:graphic>
          <a:graphicData uri="http://schemas.openxmlformats.org/drawingml/2006/table">
            <a:tbl>
              <a:tblPr firstRow="1" bandRow="1">
                <a:tableStyleId>{69CF1AB2-1976-4502-BF36-3FF5EA218861}</a:tableStyleId>
              </a:tblPr>
              <a:tblGrid>
                <a:gridCol w="1695432"/>
                <a:gridCol w="5643602"/>
                <a:gridCol w="1347766"/>
              </a:tblGrid>
              <a:tr h="392632">
                <a:tc>
                  <a:txBody>
                    <a:bodyPr/>
                    <a:lstStyle/>
                    <a:p>
                      <a:pPr algn="ctr" fontAlgn="ctr"/>
                      <a:r>
                        <a:rPr lang="ru-RU" sz="1150" u="none" strike="noStrike" dirty="0">
                          <a:latin typeface="Times New Roman" pitchFamily="18" charset="0"/>
                          <a:cs typeface="Times New Roman" pitchFamily="18" charset="0"/>
                        </a:rPr>
                        <a:t>Код бюджетной классификации</a:t>
                      </a:r>
                      <a:endParaRPr lang="ru-RU" sz="115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ru-RU" sz="1150" u="none" strike="noStrike" dirty="0">
                          <a:latin typeface="Times New Roman" pitchFamily="18" charset="0"/>
                          <a:cs typeface="Times New Roman" pitchFamily="18" charset="0"/>
                        </a:rPr>
                        <a:t>Наименование</a:t>
                      </a:r>
                      <a:endParaRPr lang="ru-RU" sz="115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ru-RU" sz="1150" u="none" strike="noStrike" dirty="0" smtClean="0">
                          <a:latin typeface="Times New Roman" pitchFamily="18" charset="0"/>
                          <a:cs typeface="Times New Roman" pitchFamily="18" charset="0"/>
                        </a:rPr>
                        <a:t>2019 </a:t>
                      </a:r>
                      <a:r>
                        <a:rPr lang="ru-RU" sz="1150" u="none" strike="noStrike" dirty="0">
                          <a:latin typeface="Times New Roman" pitchFamily="18" charset="0"/>
                          <a:cs typeface="Times New Roman" pitchFamily="18" charset="0"/>
                        </a:rPr>
                        <a:t>год</a:t>
                      </a:r>
                      <a:endParaRPr lang="ru-RU" sz="1150" b="1" i="0" u="none" strike="noStrike" dirty="0">
                        <a:solidFill>
                          <a:srgbClr val="000000"/>
                        </a:solidFill>
                        <a:latin typeface="Times New Roman" pitchFamily="18" charset="0"/>
                        <a:cs typeface="Times New Roman" pitchFamily="18" charset="0"/>
                      </a:endParaRPr>
                    </a:p>
                  </a:txBody>
                  <a:tcPr marL="9525" marR="9525" marT="9525" marB="0" anchor="ctr"/>
                </a:tc>
              </a:tr>
              <a:tr h="392632">
                <a:tc>
                  <a:txBody>
                    <a:bodyPr/>
                    <a:lstStyle/>
                    <a:p>
                      <a:pPr algn="ctr" fontAlgn="ctr"/>
                      <a:r>
                        <a:rPr lang="ru-RU" sz="1100" b="1" i="0" u="none" strike="noStrike" dirty="0">
                          <a:solidFill>
                            <a:srgbClr val="000000"/>
                          </a:solidFill>
                          <a:latin typeface="Arial Cyr"/>
                        </a:rPr>
                        <a:t>2 02 15001 05 0000 150</a:t>
                      </a:r>
                    </a:p>
                  </a:txBody>
                  <a:tcPr marL="7620" marR="7620" marT="7620" marB="0" anchor="ctr"/>
                </a:tc>
                <a:tc>
                  <a:txBody>
                    <a:bodyPr/>
                    <a:lstStyle/>
                    <a:p>
                      <a:pPr algn="l" fontAlgn="ctr"/>
                      <a:r>
                        <a:rPr lang="ru-RU" sz="1100" b="1" i="0" u="none" strike="noStrike" dirty="0">
                          <a:solidFill>
                            <a:srgbClr val="000000"/>
                          </a:solidFill>
                          <a:latin typeface="Arial Cyr"/>
                        </a:rPr>
                        <a:t>Дотации бюджетам муниципальных районов на выравнивание бюджетной обеспеченности</a:t>
                      </a:r>
                    </a:p>
                  </a:txBody>
                  <a:tcPr marL="7620" marR="7620" marT="7620" marB="0" anchor="ctr"/>
                </a:tc>
                <a:tc>
                  <a:txBody>
                    <a:bodyPr/>
                    <a:lstStyle/>
                    <a:p>
                      <a:pPr algn="ctr" fontAlgn="ctr"/>
                      <a:r>
                        <a:rPr lang="ru-RU" sz="1100" b="1" i="0" u="none" strike="noStrike" dirty="0">
                          <a:solidFill>
                            <a:srgbClr val="000000"/>
                          </a:solidFill>
                          <a:latin typeface="Arial Cyr"/>
                        </a:rPr>
                        <a:t>69 647 131,00</a:t>
                      </a:r>
                    </a:p>
                  </a:txBody>
                  <a:tcPr marL="7620" marR="7620" marT="7620" marB="0" anchor="ctr"/>
                </a:tc>
              </a:tr>
              <a:tr h="392632">
                <a:tc>
                  <a:txBody>
                    <a:bodyPr/>
                    <a:lstStyle/>
                    <a:p>
                      <a:pPr algn="ctr" fontAlgn="ctr"/>
                      <a:r>
                        <a:rPr lang="ru-RU" sz="1100" b="1" i="0" u="none" strike="noStrike">
                          <a:solidFill>
                            <a:srgbClr val="000000"/>
                          </a:solidFill>
                          <a:latin typeface="Arial Cyr"/>
                        </a:rPr>
                        <a:t>2 02 20000 00 0000 150</a:t>
                      </a:r>
                    </a:p>
                  </a:txBody>
                  <a:tcPr marL="7620" marR="7620" marT="7620" marB="0" anchor="ctr"/>
                </a:tc>
                <a:tc>
                  <a:txBody>
                    <a:bodyPr/>
                    <a:lstStyle/>
                    <a:p>
                      <a:pPr algn="l" fontAlgn="t"/>
                      <a:r>
                        <a:rPr lang="ru-RU" sz="1100" b="1" i="0" u="none" strike="noStrike">
                          <a:solidFill>
                            <a:srgbClr val="000000"/>
                          </a:solidFill>
                          <a:latin typeface="Arial Cyr"/>
                        </a:rPr>
                        <a:t>Субсидии бюджетам бюджетной системы Российской Федерации (межбюджетные субсидии)</a:t>
                      </a:r>
                    </a:p>
                  </a:txBody>
                  <a:tcPr marL="7620" marR="7620" marT="7620" marB="0"/>
                </a:tc>
                <a:tc>
                  <a:txBody>
                    <a:bodyPr/>
                    <a:lstStyle/>
                    <a:p>
                      <a:pPr algn="ctr" fontAlgn="ctr"/>
                      <a:r>
                        <a:rPr lang="ru-RU" sz="1100" b="1" i="0" u="none" strike="noStrike" dirty="0">
                          <a:solidFill>
                            <a:srgbClr val="000000"/>
                          </a:solidFill>
                          <a:latin typeface="Arial Cyr"/>
                        </a:rPr>
                        <a:t>23 010 163,00</a:t>
                      </a:r>
                    </a:p>
                  </a:txBody>
                  <a:tcPr marL="7620" marR="7620" marT="7620" marB="0" anchor="ctr"/>
                </a:tc>
              </a:tr>
              <a:tr h="392632">
                <a:tc>
                  <a:txBody>
                    <a:bodyPr/>
                    <a:lstStyle/>
                    <a:p>
                      <a:pPr algn="ctr" fontAlgn="ctr"/>
                      <a:r>
                        <a:rPr lang="ru-RU" sz="1100" b="0" i="0" u="none" strike="noStrike">
                          <a:solidFill>
                            <a:srgbClr val="000000"/>
                          </a:solidFill>
                          <a:latin typeface="Arial Cyr"/>
                        </a:rPr>
                        <a:t>2 02 27567 05 0000 150</a:t>
                      </a:r>
                    </a:p>
                  </a:txBody>
                  <a:tcPr marL="7620" marR="7620" marT="7620" marB="0" anchor="ctr"/>
                </a:tc>
                <a:tc>
                  <a:txBody>
                    <a:bodyPr/>
                    <a:lstStyle/>
                    <a:p>
                      <a:pPr algn="l" fontAlgn="t"/>
                      <a:r>
                        <a:rPr lang="ru-RU" sz="1100" b="0" i="0" u="none" strike="noStrike" dirty="0">
                          <a:solidFill>
                            <a:srgbClr val="000000"/>
                          </a:solidFill>
                          <a:latin typeface="Arial Cyr"/>
                        </a:rPr>
                        <a:t>Субсидии бюджетам муниципальных районов на софинансирование капитальных вложений в объекты муниципальной собственности</a:t>
                      </a:r>
                    </a:p>
                  </a:txBody>
                  <a:tcPr marL="7620" marR="7620" marT="7620" marB="0"/>
                </a:tc>
                <a:tc>
                  <a:txBody>
                    <a:bodyPr/>
                    <a:lstStyle/>
                    <a:p>
                      <a:pPr algn="ctr" fontAlgn="ctr"/>
                      <a:r>
                        <a:rPr lang="ru-RU" sz="1100" b="0" i="0" u="none" strike="noStrike" dirty="0">
                          <a:solidFill>
                            <a:srgbClr val="000000"/>
                          </a:solidFill>
                          <a:latin typeface="Arial Cyr"/>
                        </a:rPr>
                        <a:t>2 905 596,00</a:t>
                      </a:r>
                    </a:p>
                  </a:txBody>
                  <a:tcPr marL="7620" marR="7620" marT="7620" marB="0" anchor="ctr"/>
                </a:tc>
              </a:tr>
              <a:tr h="540542">
                <a:tc>
                  <a:txBody>
                    <a:bodyPr/>
                    <a:lstStyle/>
                    <a:p>
                      <a:pPr algn="ctr" fontAlgn="ctr"/>
                      <a:r>
                        <a:rPr lang="ru-RU" sz="1100" b="0" i="0" u="none" strike="noStrike">
                          <a:solidFill>
                            <a:srgbClr val="000000"/>
                          </a:solidFill>
                          <a:latin typeface="Arial Cyr"/>
                        </a:rPr>
                        <a:t>2 02 25467 05 0000 150</a:t>
                      </a:r>
                    </a:p>
                  </a:txBody>
                  <a:tcPr marL="7620" marR="7620" marT="7620" marB="0" anchor="ctr"/>
                </a:tc>
                <a:tc>
                  <a:txBody>
                    <a:bodyPr/>
                    <a:lstStyle/>
                    <a:p>
                      <a:pPr algn="l" fontAlgn="t"/>
                      <a:r>
                        <a:rPr lang="ru-RU" sz="1100" b="0" i="0" u="none" strike="noStrike">
                          <a:solidFill>
                            <a:srgbClr val="000000"/>
                          </a:solidFill>
                          <a:latin typeface="Arial Cyr"/>
                        </a:rPr>
                        <a:t>Субсидии бюджетам муниципальных районов на обеспечение развития и укрепления материально-технической базы домов культуры в населенных пунктах с числом жи-телей до 50 тысяч человек</a:t>
                      </a:r>
                    </a:p>
                  </a:txBody>
                  <a:tcPr marL="7620" marR="7620" marT="7620" marB="0"/>
                </a:tc>
                <a:tc>
                  <a:txBody>
                    <a:bodyPr/>
                    <a:lstStyle/>
                    <a:p>
                      <a:pPr algn="ctr" fontAlgn="ctr"/>
                      <a:r>
                        <a:rPr lang="ru-RU" sz="1100" b="0" i="0" u="none" strike="noStrike" dirty="0">
                          <a:solidFill>
                            <a:srgbClr val="000000"/>
                          </a:solidFill>
                          <a:latin typeface="Arial Cyr"/>
                        </a:rPr>
                        <a:t>513 000,00</a:t>
                      </a:r>
                    </a:p>
                  </a:txBody>
                  <a:tcPr marL="7620" marR="7620" marT="7620" marB="0" anchor="ctr"/>
                </a:tc>
              </a:tr>
              <a:tr h="301535">
                <a:tc>
                  <a:txBody>
                    <a:bodyPr/>
                    <a:lstStyle/>
                    <a:p>
                      <a:pPr algn="ctr" fontAlgn="ctr"/>
                      <a:r>
                        <a:rPr lang="ru-RU" sz="1100" b="1" i="0" u="none" strike="noStrike">
                          <a:solidFill>
                            <a:srgbClr val="000000"/>
                          </a:solidFill>
                          <a:latin typeface="Arial Cyr"/>
                        </a:rPr>
                        <a:t>2 02 29999 00 0000 150</a:t>
                      </a:r>
                    </a:p>
                  </a:txBody>
                  <a:tcPr marL="7620" marR="7620" marT="7620" marB="0" anchor="ctr"/>
                </a:tc>
                <a:tc>
                  <a:txBody>
                    <a:bodyPr/>
                    <a:lstStyle/>
                    <a:p>
                      <a:pPr algn="l" fontAlgn="t"/>
                      <a:r>
                        <a:rPr lang="ru-RU" sz="1100" b="1" i="0" u="none" strike="noStrike">
                          <a:solidFill>
                            <a:srgbClr val="000000"/>
                          </a:solidFill>
                          <a:latin typeface="Arial Cyr"/>
                        </a:rPr>
                        <a:t>Прочие субсидии</a:t>
                      </a:r>
                    </a:p>
                  </a:txBody>
                  <a:tcPr marL="7620" marR="7620" marT="7620" marB="0"/>
                </a:tc>
                <a:tc>
                  <a:txBody>
                    <a:bodyPr/>
                    <a:lstStyle/>
                    <a:p>
                      <a:pPr algn="ctr" fontAlgn="ctr"/>
                      <a:r>
                        <a:rPr lang="ru-RU" sz="1100" b="1" i="0" u="none" strike="noStrike" dirty="0">
                          <a:solidFill>
                            <a:srgbClr val="000000"/>
                          </a:solidFill>
                          <a:latin typeface="Arial Cyr"/>
                        </a:rPr>
                        <a:t>19 591 567,00</a:t>
                      </a:r>
                    </a:p>
                  </a:txBody>
                  <a:tcPr marL="7620" marR="7620" marT="7620" marB="0" anchor="ctr"/>
                </a:tc>
              </a:tr>
              <a:tr h="540542">
                <a:tc>
                  <a:txBody>
                    <a:bodyPr/>
                    <a:lstStyle/>
                    <a:p>
                      <a:pPr algn="ctr" fontAlgn="ctr"/>
                      <a:r>
                        <a:rPr lang="ru-RU" sz="1100" b="0" i="0" u="none" strike="noStrike">
                          <a:solidFill>
                            <a:srgbClr val="000000"/>
                          </a:solidFill>
                          <a:latin typeface="Arial Cyr"/>
                        </a:rPr>
                        <a:t>2 02 29999 05 0000 150</a:t>
                      </a:r>
                    </a:p>
                  </a:txBody>
                  <a:tcPr marL="7620" marR="7620" marT="7620" marB="0" anchor="ctr"/>
                </a:tc>
                <a:tc>
                  <a:txBody>
                    <a:bodyPr/>
                    <a:lstStyle/>
                    <a:p>
                      <a:pPr algn="l" fontAlgn="t"/>
                      <a:r>
                        <a:rPr lang="ru-RU" sz="1100" b="0" i="0" u="none" strike="noStrike">
                          <a:solidFill>
                            <a:srgbClr val="000000"/>
                          </a:solidFill>
                          <a:latin typeface="Arial Cyr"/>
                        </a:rPr>
                        <a:t>Субсидии местным бюджетам муниципальных районов на мероприятия по внесению в государственный кадастр недвижимости сведений о границах муниципальных образований и границах населенных пунктов</a:t>
                      </a:r>
                    </a:p>
                  </a:txBody>
                  <a:tcPr marL="7620" marR="7620" marT="7620" marB="0"/>
                </a:tc>
                <a:tc>
                  <a:txBody>
                    <a:bodyPr/>
                    <a:lstStyle/>
                    <a:p>
                      <a:pPr algn="ctr" fontAlgn="ctr"/>
                      <a:r>
                        <a:rPr lang="ru-RU" sz="1100" b="0" i="0" u="none" strike="noStrike" dirty="0">
                          <a:solidFill>
                            <a:srgbClr val="000000"/>
                          </a:solidFill>
                          <a:latin typeface="Arial Cyr"/>
                        </a:rPr>
                        <a:t>48 652,00</a:t>
                      </a:r>
                    </a:p>
                  </a:txBody>
                  <a:tcPr marL="7620" marR="7620" marT="7620" marB="0" anchor="ctr"/>
                </a:tc>
              </a:tr>
              <a:tr h="392632">
                <a:tc>
                  <a:txBody>
                    <a:bodyPr/>
                    <a:lstStyle/>
                    <a:p>
                      <a:pPr algn="ctr" fontAlgn="ctr"/>
                      <a:r>
                        <a:rPr lang="ru-RU" sz="1100" b="0" i="0" u="none" strike="noStrike">
                          <a:solidFill>
                            <a:srgbClr val="000000"/>
                          </a:solidFill>
                          <a:latin typeface="Arial Cyr"/>
                        </a:rPr>
                        <a:t>2 02 29999 05 0000 150</a:t>
                      </a:r>
                    </a:p>
                  </a:txBody>
                  <a:tcPr marL="7620" marR="7620" marT="7620" marB="0" anchor="ctr"/>
                </a:tc>
                <a:tc>
                  <a:txBody>
                    <a:bodyPr/>
                    <a:lstStyle/>
                    <a:p>
                      <a:pPr algn="l" fontAlgn="t"/>
                      <a:r>
                        <a:rPr lang="ru-RU" sz="1100" b="0" i="0" u="none" strike="noStrike">
                          <a:solidFill>
                            <a:srgbClr val="000000"/>
                          </a:solidFill>
                          <a:latin typeface="Arial Cyr"/>
                        </a:rPr>
                        <a:t>Субсидии местным бюджетам муниципальных районов на предоставление мер социальной поддержки работникам муниципальных образовательных организаций</a:t>
                      </a:r>
                    </a:p>
                  </a:txBody>
                  <a:tcPr marL="7620" marR="7620" marT="7620" marB="0"/>
                </a:tc>
                <a:tc>
                  <a:txBody>
                    <a:bodyPr/>
                    <a:lstStyle/>
                    <a:p>
                      <a:pPr algn="ctr" fontAlgn="ctr"/>
                      <a:r>
                        <a:rPr lang="ru-RU" sz="1100" b="0" i="0" u="none" strike="noStrike" dirty="0">
                          <a:solidFill>
                            <a:srgbClr val="000000"/>
                          </a:solidFill>
                          <a:latin typeface="Arial Cyr"/>
                        </a:rPr>
                        <a:t>355 729,00</a:t>
                      </a:r>
                    </a:p>
                  </a:txBody>
                  <a:tcPr marL="7620" marR="7620" marT="7620" marB="0" anchor="ctr"/>
                </a:tc>
              </a:tr>
              <a:tr h="718032">
                <a:tc>
                  <a:txBody>
                    <a:bodyPr/>
                    <a:lstStyle/>
                    <a:p>
                      <a:pPr algn="ctr" fontAlgn="ctr"/>
                      <a:r>
                        <a:rPr lang="ru-RU" sz="1100" b="0" i="0" u="none" strike="noStrike">
                          <a:solidFill>
                            <a:srgbClr val="000000"/>
                          </a:solidFill>
                          <a:latin typeface="Arial Cyr"/>
                        </a:rPr>
                        <a:t>2 02 29999 05 0000 150</a:t>
                      </a:r>
                    </a:p>
                  </a:txBody>
                  <a:tcPr marL="7620" marR="7620" marT="7620" marB="0" anchor="ctr"/>
                </a:tc>
                <a:tc>
                  <a:txBody>
                    <a:bodyPr/>
                    <a:lstStyle/>
                    <a:p>
                      <a:pPr algn="l" fontAlgn="t"/>
                      <a:r>
                        <a:rPr lang="ru-RU" sz="1100" b="0" i="0" u="none" strike="noStrike">
                          <a:solidFill>
                            <a:srgbClr val="000000"/>
                          </a:solidFill>
                          <a:latin typeface="Arial Cyr"/>
                        </a:rPr>
                        <a:t>Субсидии местным бюджетам муниципальных районов на мероприятия по организации питания обучающихся из малоимущих и (или) многодетных семей, а также обучающихся с ограниченными возможностями здоровья в муниципальных общеобразовательных организациях</a:t>
                      </a:r>
                    </a:p>
                  </a:txBody>
                  <a:tcPr marL="7620" marR="7620" marT="7620" marB="0"/>
                </a:tc>
                <a:tc>
                  <a:txBody>
                    <a:bodyPr/>
                    <a:lstStyle/>
                    <a:p>
                      <a:pPr algn="ctr" fontAlgn="ctr"/>
                      <a:r>
                        <a:rPr lang="ru-RU" sz="1100" b="0" i="0" u="none" strike="noStrike" dirty="0">
                          <a:solidFill>
                            <a:srgbClr val="000000"/>
                          </a:solidFill>
                          <a:latin typeface="Arial Cyr"/>
                        </a:rPr>
                        <a:t>244 209,00</a:t>
                      </a:r>
                    </a:p>
                  </a:txBody>
                  <a:tcPr marL="7620" marR="7620" marT="7620" marB="0" anchor="ctr"/>
                </a:tc>
              </a:tr>
              <a:tr h="540542">
                <a:tc>
                  <a:txBody>
                    <a:bodyPr/>
                    <a:lstStyle/>
                    <a:p>
                      <a:pPr algn="ctr" fontAlgn="ctr"/>
                      <a:r>
                        <a:rPr lang="ru-RU" sz="1100" b="0" i="0" u="none" strike="noStrike">
                          <a:solidFill>
                            <a:srgbClr val="000000"/>
                          </a:solidFill>
                          <a:latin typeface="Arial Cyr"/>
                        </a:rPr>
                        <a:t>2 02 29999 05 0000 150</a:t>
                      </a:r>
                    </a:p>
                  </a:txBody>
                  <a:tcPr marL="7620" marR="7620" marT="7620" marB="0" anchor="ctr"/>
                </a:tc>
                <a:tc>
                  <a:txBody>
                    <a:bodyPr/>
                    <a:lstStyle/>
                    <a:p>
                      <a:pPr algn="l" fontAlgn="t"/>
                      <a:r>
                        <a:rPr lang="ru-RU" sz="1100" b="0" i="0" u="none" strike="noStrike">
                          <a:solidFill>
                            <a:srgbClr val="000000"/>
                          </a:solidFill>
                          <a:latin typeface="Arial Cyr"/>
                        </a:rPr>
                        <a:t>Субсидии из областного бюджета бюджетам муниципальных районов на  софинансирование расходных обязательств муниципальных образований, связанных с организацией отдыха детей в каникулярное время</a:t>
                      </a:r>
                    </a:p>
                  </a:txBody>
                  <a:tcPr marL="7620" marR="7620" marT="7620" marB="0"/>
                </a:tc>
                <a:tc>
                  <a:txBody>
                    <a:bodyPr/>
                    <a:lstStyle/>
                    <a:p>
                      <a:pPr algn="ctr" fontAlgn="ctr"/>
                      <a:r>
                        <a:rPr lang="ru-RU" sz="1100" b="0" i="0" u="none" strike="noStrike" dirty="0">
                          <a:solidFill>
                            <a:srgbClr val="000000"/>
                          </a:solidFill>
                          <a:latin typeface="Arial Cyr"/>
                        </a:rPr>
                        <a:t>336 955,00</a:t>
                      </a:r>
                    </a:p>
                  </a:txBody>
                  <a:tcPr marL="7620" marR="7620" marT="7620" marB="0" anchor="ctr"/>
                </a:tc>
              </a:tr>
              <a:tr h="718032">
                <a:tc>
                  <a:txBody>
                    <a:bodyPr/>
                    <a:lstStyle/>
                    <a:p>
                      <a:pPr algn="ctr" fontAlgn="ctr"/>
                      <a:r>
                        <a:rPr lang="ru-RU" sz="1100" b="0" i="0" u="none" strike="noStrike">
                          <a:solidFill>
                            <a:srgbClr val="000000"/>
                          </a:solidFill>
                          <a:latin typeface="Arial Cyr"/>
                        </a:rPr>
                        <a:t>2 02 29999 05 0000 150</a:t>
                      </a:r>
                    </a:p>
                  </a:txBody>
                  <a:tcPr marL="7620" marR="7620" marT="7620" marB="0" anchor="ctr"/>
                </a:tc>
                <a:tc>
                  <a:txBody>
                    <a:bodyPr/>
                    <a:lstStyle/>
                    <a:p>
                      <a:pPr algn="l" fontAlgn="ctr"/>
                      <a:r>
                        <a:rPr lang="ru-RU" sz="1100" b="0" i="0" u="none" strike="noStrike">
                          <a:solidFill>
                            <a:srgbClr val="000000"/>
                          </a:solidFill>
                          <a:latin typeface="Arial Cyr"/>
                        </a:rPr>
                        <a:t>Субсидии  из областного бюджета бюджетам муниципальных районов на приобретение горюче-смазочных материалов для обеспечения подвоза обучающихся муниципальных общеобразовательных организаций к месту обучения и обратно</a:t>
                      </a:r>
                    </a:p>
                  </a:txBody>
                  <a:tcPr marL="7620" marR="7620" marT="7620" marB="0" anchor="ctr"/>
                </a:tc>
                <a:tc>
                  <a:txBody>
                    <a:bodyPr/>
                    <a:lstStyle/>
                    <a:p>
                      <a:pPr algn="ctr" fontAlgn="ctr"/>
                      <a:r>
                        <a:rPr lang="ru-RU" sz="1100" b="0" i="0" u="none" strike="noStrike" dirty="0">
                          <a:solidFill>
                            <a:srgbClr val="000000"/>
                          </a:solidFill>
                          <a:latin typeface="Arial Cyr"/>
                        </a:rPr>
                        <a:t>494 762,00</a:t>
                      </a:r>
                    </a:p>
                  </a:txBody>
                  <a:tcPr marL="7620" marR="7620" marT="7620" marB="0" anchor="ctr"/>
                </a:tc>
              </a:tr>
              <a:tr h="392632">
                <a:tc>
                  <a:txBody>
                    <a:bodyPr/>
                    <a:lstStyle/>
                    <a:p>
                      <a:pPr algn="ctr" fontAlgn="ctr"/>
                      <a:r>
                        <a:rPr lang="ru-RU" sz="1100" b="0" i="0" u="none" strike="noStrike">
                          <a:solidFill>
                            <a:srgbClr val="000000"/>
                          </a:solidFill>
                          <a:latin typeface="Arial Cyr"/>
                        </a:rPr>
                        <a:t>2 02 29999 05 0000 150</a:t>
                      </a:r>
                    </a:p>
                  </a:txBody>
                  <a:tcPr marL="7620" marR="7620" marT="7620" marB="0" anchor="ctr"/>
                </a:tc>
                <a:tc>
                  <a:txBody>
                    <a:bodyPr/>
                    <a:lstStyle/>
                    <a:p>
                      <a:pPr algn="l" fontAlgn="ctr"/>
                      <a:r>
                        <a:rPr lang="ru-RU" sz="1100" b="0" i="0" u="none" strike="noStrike">
                          <a:solidFill>
                            <a:srgbClr val="000000"/>
                          </a:solidFill>
                          <a:latin typeface="Arial Cyr"/>
                        </a:rPr>
                        <a:t>Субсидии местным бюджетам на создание условий для развития социальной и инженерной инфраструктуры</a:t>
                      </a:r>
                    </a:p>
                  </a:txBody>
                  <a:tcPr marL="7620" marR="7620" marT="7620" marB="0" anchor="ctr"/>
                </a:tc>
                <a:tc>
                  <a:txBody>
                    <a:bodyPr/>
                    <a:lstStyle/>
                    <a:p>
                      <a:pPr algn="ctr" fontAlgn="ctr"/>
                      <a:r>
                        <a:rPr lang="ru-RU" sz="1100" b="0" i="0" u="none" strike="noStrike" dirty="0">
                          <a:solidFill>
                            <a:srgbClr val="000000"/>
                          </a:solidFill>
                          <a:latin typeface="Arial Cyr"/>
                        </a:rPr>
                        <a:t>18 111 260,00</a:t>
                      </a:r>
                    </a:p>
                  </a:txBody>
                  <a:tcPr marL="7620" marR="7620" marT="7620" marB="0" anchor="ctr"/>
                </a:tc>
              </a:tr>
            </a:tbl>
          </a:graphicData>
        </a:graphic>
      </p:graphicFrame>
      <p:sp>
        <p:nvSpPr>
          <p:cNvPr id="4" name="Прямоугольник 3"/>
          <p:cNvSpPr/>
          <p:nvPr/>
        </p:nvSpPr>
        <p:spPr>
          <a:xfrm>
            <a:off x="8302792" y="857232"/>
            <a:ext cx="606255" cy="261610"/>
          </a:xfrm>
          <a:prstGeom prst="rect">
            <a:avLst/>
          </a:prstGeom>
        </p:spPr>
        <p:txBody>
          <a:bodyPr wrap="square">
            <a:spAutoFit/>
          </a:bodyPr>
          <a:lstStyle/>
          <a:p>
            <a:pPr lvl="0" algn="r" defTabSz="1082675" fontAlgn="base">
              <a:spcBef>
                <a:spcPct val="0"/>
              </a:spcBef>
              <a:spcAft>
                <a:spcPct val="0"/>
              </a:spcAft>
            </a:pPr>
            <a:r>
              <a:rPr lang="ru-RU" sz="1100" dirty="0" smtClean="0">
                <a:solidFill>
                  <a:srgbClr val="003366"/>
                </a:solidFill>
                <a:latin typeface="Times New Roman" pitchFamily="18" charset="0"/>
              </a:rPr>
              <a:t>рублей</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85728"/>
            <a:ext cx="8686800" cy="838200"/>
          </a:xfrm>
        </p:spPr>
        <p:txBody>
          <a:bodyPr>
            <a:normAutofit/>
          </a:bodyPr>
          <a:lstStyle/>
          <a:p>
            <a:pPr algn="ctr"/>
            <a:r>
              <a:rPr lang="ru-RU" sz="1900" dirty="0" smtClean="0">
                <a:solidFill>
                  <a:srgbClr val="7030A0"/>
                </a:solidFill>
                <a:latin typeface="Times New Roman" pitchFamily="18" charset="0"/>
                <a:cs typeface="Times New Roman" pitchFamily="18" charset="0"/>
              </a:rPr>
              <a:t>ОБЪЕМ БЕЗВОЗМЕЗДНЫХ ПОСТУПЛЕНИЙ ИЗ ОБЛАСТНОГО БЮДЖЕТА В БЮДЖЕТ МУНИЦИПАЛЬНОГО РАЙОНА ЗА 2019 ГОД </a:t>
            </a:r>
            <a:r>
              <a:rPr lang="en-US" sz="1900" dirty="0" smtClean="0">
                <a:solidFill>
                  <a:srgbClr val="7030A0"/>
                </a:solidFill>
                <a:latin typeface="Times New Roman" pitchFamily="18" charset="0"/>
                <a:cs typeface="Times New Roman" pitchFamily="18" charset="0"/>
              </a:rPr>
              <a:t>[</a:t>
            </a:r>
            <a:r>
              <a:rPr lang="ru-RU" sz="1900" dirty="0" smtClean="0">
                <a:solidFill>
                  <a:srgbClr val="7030A0"/>
                </a:solidFill>
                <a:latin typeface="Times New Roman" pitchFamily="18" charset="0"/>
                <a:cs typeface="Times New Roman" pitchFamily="18" charset="0"/>
              </a:rPr>
              <a:t>2</a:t>
            </a:r>
            <a:r>
              <a:rPr lang="en-US" sz="1900" dirty="0" smtClean="0">
                <a:solidFill>
                  <a:srgbClr val="7030A0"/>
                </a:solidFill>
                <a:latin typeface="Times New Roman" pitchFamily="18" charset="0"/>
                <a:cs typeface="Times New Roman" pitchFamily="18" charset="0"/>
              </a:rPr>
              <a:t>]</a:t>
            </a:r>
            <a:endParaRPr lang="ru-RU" sz="1900" dirty="0"/>
          </a:p>
        </p:txBody>
      </p:sp>
      <p:graphicFrame>
        <p:nvGraphicFramePr>
          <p:cNvPr id="4" name="Содержимое 3"/>
          <p:cNvGraphicFramePr>
            <a:graphicFrameLocks noGrp="1"/>
          </p:cNvGraphicFramePr>
          <p:nvPr>
            <p:ph idx="1"/>
          </p:nvPr>
        </p:nvGraphicFramePr>
        <p:xfrm>
          <a:off x="304800" y="1554162"/>
          <a:ext cx="8686800" cy="4803796"/>
        </p:xfrm>
        <a:graphic>
          <a:graphicData uri="http://schemas.openxmlformats.org/drawingml/2006/table">
            <a:tbl>
              <a:tblPr firstRow="1" bandRow="1">
                <a:tableStyleId>{69CF1AB2-1976-4502-BF36-3FF5EA218861}</a:tableStyleId>
              </a:tblPr>
              <a:tblGrid>
                <a:gridCol w="1766870"/>
                <a:gridCol w="5786478"/>
                <a:gridCol w="1133452"/>
              </a:tblGrid>
              <a:tr h="408239">
                <a:tc>
                  <a:txBody>
                    <a:bodyPr/>
                    <a:lstStyle/>
                    <a:p>
                      <a:pPr algn="ctr" fontAlgn="ctr"/>
                      <a:r>
                        <a:rPr lang="ru-RU" sz="1150" u="none" strike="noStrike" dirty="0">
                          <a:latin typeface="Times New Roman" pitchFamily="18" charset="0"/>
                          <a:cs typeface="Times New Roman" pitchFamily="18" charset="0"/>
                        </a:rPr>
                        <a:t>Код бюджетной классификации</a:t>
                      </a:r>
                      <a:endParaRPr lang="ru-RU" sz="115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ru-RU" sz="1150" u="none" strike="noStrike" dirty="0">
                          <a:latin typeface="Times New Roman" pitchFamily="18" charset="0"/>
                          <a:cs typeface="Times New Roman" pitchFamily="18" charset="0"/>
                        </a:rPr>
                        <a:t>Наименование</a:t>
                      </a:r>
                      <a:endParaRPr lang="ru-RU" sz="115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ru-RU" sz="1150" u="none" strike="noStrike" dirty="0" smtClean="0">
                          <a:latin typeface="Times New Roman" pitchFamily="18" charset="0"/>
                          <a:cs typeface="Times New Roman" pitchFamily="18" charset="0"/>
                        </a:rPr>
                        <a:t>2019 </a:t>
                      </a:r>
                      <a:r>
                        <a:rPr lang="ru-RU" sz="1150" u="none" strike="noStrike" dirty="0">
                          <a:latin typeface="Times New Roman" pitchFamily="18" charset="0"/>
                          <a:cs typeface="Times New Roman" pitchFamily="18" charset="0"/>
                        </a:rPr>
                        <a:t>год</a:t>
                      </a:r>
                      <a:endParaRPr lang="ru-RU" sz="1150" b="1" i="0" u="none" strike="noStrike" dirty="0">
                        <a:solidFill>
                          <a:srgbClr val="000000"/>
                        </a:solidFill>
                        <a:latin typeface="Times New Roman" pitchFamily="18" charset="0"/>
                        <a:cs typeface="Times New Roman" pitchFamily="18" charset="0"/>
                      </a:endParaRPr>
                    </a:p>
                  </a:txBody>
                  <a:tcPr marL="9525" marR="9525" marT="9525" marB="0" anchor="ctr"/>
                </a:tc>
              </a:tr>
              <a:tr h="408239">
                <a:tc>
                  <a:txBody>
                    <a:bodyPr/>
                    <a:lstStyle/>
                    <a:p>
                      <a:pPr algn="ctr" fontAlgn="ctr"/>
                      <a:r>
                        <a:rPr lang="ru-RU" sz="1100" b="1" i="0" u="none" strike="noStrike">
                          <a:solidFill>
                            <a:srgbClr val="000000"/>
                          </a:solidFill>
                          <a:latin typeface="Arial Cyr"/>
                        </a:rPr>
                        <a:t>2 02 30000 00 0000 150</a:t>
                      </a:r>
                    </a:p>
                  </a:txBody>
                  <a:tcPr marL="7620" marR="7620" marT="7620" marB="0" anchor="ctr"/>
                </a:tc>
                <a:tc>
                  <a:txBody>
                    <a:bodyPr/>
                    <a:lstStyle/>
                    <a:p>
                      <a:pPr algn="l" fontAlgn="ctr"/>
                      <a:r>
                        <a:rPr lang="ru-RU" sz="1100" b="1" i="0" u="none" strike="noStrike">
                          <a:solidFill>
                            <a:srgbClr val="000000"/>
                          </a:solidFill>
                          <a:latin typeface="Arial Cyr"/>
                        </a:rPr>
                        <a:t>Субвенции бюджетам бюджетной системы Российской Федерации</a:t>
                      </a:r>
                    </a:p>
                  </a:txBody>
                  <a:tcPr marL="7620" marR="7620" marT="7620" marB="0" anchor="ctr"/>
                </a:tc>
                <a:tc>
                  <a:txBody>
                    <a:bodyPr/>
                    <a:lstStyle/>
                    <a:p>
                      <a:pPr algn="ctr" fontAlgn="ctr"/>
                      <a:r>
                        <a:rPr lang="ru-RU" sz="1100" b="1" i="0" u="none" strike="noStrike" dirty="0">
                          <a:solidFill>
                            <a:srgbClr val="000000"/>
                          </a:solidFill>
                          <a:latin typeface="Arial Cyr"/>
                        </a:rPr>
                        <a:t>221 700 517,24</a:t>
                      </a:r>
                    </a:p>
                  </a:txBody>
                  <a:tcPr marL="7620" marR="7620" marT="7620" marB="0" anchor="ctr"/>
                </a:tc>
              </a:tr>
              <a:tr h="562027">
                <a:tc>
                  <a:txBody>
                    <a:bodyPr/>
                    <a:lstStyle/>
                    <a:p>
                      <a:pPr algn="ctr" fontAlgn="ctr"/>
                      <a:r>
                        <a:rPr lang="ru-RU" sz="1100" b="0" i="0" u="none" strike="noStrike">
                          <a:solidFill>
                            <a:srgbClr val="000000"/>
                          </a:solidFill>
                          <a:latin typeface="Arial Cyr"/>
                        </a:rPr>
                        <a:t>2 02 30013 05 0000 150</a:t>
                      </a:r>
                    </a:p>
                  </a:txBody>
                  <a:tcPr marL="7620" marR="7620" marT="7620" marB="0" anchor="ctr"/>
                </a:tc>
                <a:tc>
                  <a:txBody>
                    <a:bodyPr/>
                    <a:lstStyle/>
                    <a:p>
                      <a:pPr algn="l" fontAlgn="ctr"/>
                      <a:r>
                        <a:rPr lang="ru-RU" sz="1100" b="0" i="0" u="none" strike="noStrike">
                          <a:solidFill>
                            <a:srgbClr val="000000"/>
                          </a:solidFill>
                          <a:latin typeface="Arial Cyr"/>
                        </a:rPr>
                        <a:t>Субвенции бюджетам муниципальных районов на обеспечение мер социальной поддержки реабилитированных лиц и лиц, признанных пострадавшими от политических репрессий</a:t>
                      </a:r>
                    </a:p>
                  </a:txBody>
                  <a:tcPr marL="7620" marR="7620" marT="7620" marB="0" anchor="ctr"/>
                </a:tc>
                <a:tc>
                  <a:txBody>
                    <a:bodyPr/>
                    <a:lstStyle/>
                    <a:p>
                      <a:pPr algn="ctr" fontAlgn="ctr"/>
                      <a:r>
                        <a:rPr lang="ru-RU" sz="1100" b="0" i="0" u="none" strike="noStrike" dirty="0">
                          <a:solidFill>
                            <a:srgbClr val="000000"/>
                          </a:solidFill>
                          <a:latin typeface="Arial Cyr"/>
                        </a:rPr>
                        <a:t>89 224,00</a:t>
                      </a:r>
                    </a:p>
                  </a:txBody>
                  <a:tcPr marL="7620" marR="7620" marT="7620" marB="0" anchor="ctr"/>
                </a:tc>
              </a:tr>
              <a:tr h="562027">
                <a:tc>
                  <a:txBody>
                    <a:bodyPr/>
                    <a:lstStyle/>
                    <a:p>
                      <a:pPr algn="ctr" fontAlgn="ctr"/>
                      <a:r>
                        <a:rPr lang="ru-RU" sz="1100" b="0" i="0" u="none" strike="noStrike">
                          <a:solidFill>
                            <a:srgbClr val="000000"/>
                          </a:solidFill>
                          <a:latin typeface="Arial Cyr"/>
                        </a:rPr>
                        <a:t>2 02 30027 05 0000 150</a:t>
                      </a:r>
                    </a:p>
                  </a:txBody>
                  <a:tcPr marL="7620" marR="7620" marT="7620" marB="0" anchor="ctr"/>
                </a:tc>
                <a:tc>
                  <a:txBody>
                    <a:bodyPr/>
                    <a:lstStyle/>
                    <a:p>
                      <a:pPr algn="l" fontAlgn="ctr"/>
                      <a:r>
                        <a:rPr lang="ru-RU" sz="1100" b="0" i="0" u="none" strike="noStrike">
                          <a:solidFill>
                            <a:srgbClr val="000000"/>
                          </a:solidFill>
                          <a:latin typeface="Arial Cyr"/>
                        </a:rPr>
                        <a:t>Субвенции бюджетам муниципальных районов на содержание ребенка в семье опекуна и приемной семье, а также вознаграждение, причитающееся приемному родителю</a:t>
                      </a:r>
                    </a:p>
                  </a:txBody>
                  <a:tcPr marL="7620" marR="7620" marT="7620" marB="0" anchor="ctr"/>
                </a:tc>
                <a:tc>
                  <a:txBody>
                    <a:bodyPr/>
                    <a:lstStyle/>
                    <a:p>
                      <a:pPr algn="ctr" fontAlgn="ctr"/>
                      <a:r>
                        <a:rPr lang="ru-RU" sz="1100" b="0" i="0" u="none" strike="noStrike" dirty="0">
                          <a:solidFill>
                            <a:srgbClr val="000000"/>
                          </a:solidFill>
                          <a:latin typeface="Arial Cyr"/>
                        </a:rPr>
                        <a:t>4 340 211,00</a:t>
                      </a:r>
                    </a:p>
                  </a:txBody>
                  <a:tcPr marL="7620" marR="7620" marT="7620" marB="0" anchor="ctr"/>
                </a:tc>
              </a:tr>
              <a:tr h="562027">
                <a:tc>
                  <a:txBody>
                    <a:bodyPr/>
                    <a:lstStyle/>
                    <a:p>
                      <a:pPr algn="ctr" fontAlgn="ctr"/>
                      <a:r>
                        <a:rPr lang="ru-RU" sz="1100" b="0" i="0" u="none" strike="noStrike">
                          <a:solidFill>
                            <a:srgbClr val="000000"/>
                          </a:solidFill>
                          <a:latin typeface="Arial Cyr"/>
                        </a:rPr>
                        <a:t>2 02 35120 05 0000 150</a:t>
                      </a:r>
                    </a:p>
                  </a:txBody>
                  <a:tcPr marL="7620" marR="7620" marT="7620" marB="0" anchor="ctr"/>
                </a:tc>
                <a:tc>
                  <a:txBody>
                    <a:bodyPr/>
                    <a:lstStyle/>
                    <a:p>
                      <a:pPr algn="l" fontAlgn="ctr"/>
                      <a:r>
                        <a:rPr lang="ru-RU" sz="1100" b="0" i="0" u="none" strike="noStrike">
                          <a:solidFill>
                            <a:srgbClr val="000000"/>
                          </a:solidFill>
                          <a:latin typeface="Arial Cyr"/>
                        </a:rPr>
                        <a:t>Субвенции бюджетам муниципальных районов на осуществление полномочий по составлению (изменению) списков кандидатов в присяжные заседатели федеральных судов общей юрисдикции в Российской Федерации</a:t>
                      </a:r>
                    </a:p>
                  </a:txBody>
                  <a:tcPr marL="7620" marR="7620" marT="7620" marB="0" anchor="ctr"/>
                </a:tc>
                <a:tc>
                  <a:txBody>
                    <a:bodyPr/>
                    <a:lstStyle/>
                    <a:p>
                      <a:pPr algn="ctr" fontAlgn="ctr"/>
                      <a:r>
                        <a:rPr lang="ru-RU" sz="1100" b="0" i="0" u="none" strike="noStrike" dirty="0">
                          <a:solidFill>
                            <a:srgbClr val="000000"/>
                          </a:solidFill>
                          <a:latin typeface="Arial Cyr"/>
                        </a:rPr>
                        <a:t>3 240,00</a:t>
                      </a:r>
                    </a:p>
                  </a:txBody>
                  <a:tcPr marL="7620" marR="7620" marT="7620" marB="0" anchor="ctr"/>
                </a:tc>
              </a:tr>
              <a:tr h="408239">
                <a:tc>
                  <a:txBody>
                    <a:bodyPr/>
                    <a:lstStyle/>
                    <a:p>
                      <a:pPr algn="ctr" fontAlgn="ctr"/>
                      <a:r>
                        <a:rPr lang="ru-RU" sz="1100" b="0" i="0" u="none" strike="noStrike">
                          <a:solidFill>
                            <a:srgbClr val="000000"/>
                          </a:solidFill>
                          <a:latin typeface="Arial Cyr"/>
                        </a:rPr>
                        <a:t>2 02 39998 05 0000 150</a:t>
                      </a:r>
                    </a:p>
                  </a:txBody>
                  <a:tcPr marL="7620" marR="7620" marT="7620" marB="0" anchor="ctr"/>
                </a:tc>
                <a:tc>
                  <a:txBody>
                    <a:bodyPr/>
                    <a:lstStyle/>
                    <a:p>
                      <a:pPr algn="l" fontAlgn="ctr"/>
                      <a:r>
                        <a:rPr lang="ru-RU" sz="1100" b="0" i="0" u="none" strike="noStrike">
                          <a:solidFill>
                            <a:srgbClr val="000000"/>
                          </a:solidFill>
                          <a:latin typeface="Arial Cyr"/>
                        </a:rPr>
                        <a:t>Единая субвенция бюджетам муниципальных районов</a:t>
                      </a:r>
                    </a:p>
                  </a:txBody>
                  <a:tcPr marL="7620" marR="7620" marT="7620" marB="0" anchor="ctr"/>
                </a:tc>
                <a:tc>
                  <a:txBody>
                    <a:bodyPr/>
                    <a:lstStyle/>
                    <a:p>
                      <a:pPr algn="ctr" fontAlgn="ctr"/>
                      <a:r>
                        <a:rPr lang="ru-RU" sz="1100" b="0" i="0" u="none" strike="noStrike" dirty="0">
                          <a:solidFill>
                            <a:srgbClr val="000000"/>
                          </a:solidFill>
                          <a:latin typeface="Arial Cyr"/>
                        </a:rPr>
                        <a:t>2 886 632,00</a:t>
                      </a:r>
                    </a:p>
                  </a:txBody>
                  <a:tcPr marL="7620" marR="7620" marT="7620" marB="0" anchor="ctr"/>
                </a:tc>
              </a:tr>
              <a:tr h="408239">
                <a:tc>
                  <a:txBody>
                    <a:bodyPr/>
                    <a:lstStyle/>
                    <a:p>
                      <a:pPr algn="ctr" fontAlgn="ctr"/>
                      <a:r>
                        <a:rPr lang="ru-RU" sz="1100" b="1" i="0" u="none" strike="noStrike">
                          <a:solidFill>
                            <a:srgbClr val="000000"/>
                          </a:solidFill>
                          <a:latin typeface="Arial Cyr"/>
                        </a:rPr>
                        <a:t>2 02 39999 00 0000 150</a:t>
                      </a:r>
                    </a:p>
                  </a:txBody>
                  <a:tcPr marL="7620" marR="7620" marT="7620" marB="0" anchor="ctr"/>
                </a:tc>
                <a:tc>
                  <a:txBody>
                    <a:bodyPr/>
                    <a:lstStyle/>
                    <a:p>
                      <a:pPr algn="l" fontAlgn="ctr"/>
                      <a:r>
                        <a:rPr lang="ru-RU" sz="1100" b="1" i="0" u="none" strike="noStrike">
                          <a:solidFill>
                            <a:srgbClr val="000000"/>
                          </a:solidFill>
                          <a:latin typeface="Arial"/>
                        </a:rPr>
                        <a:t>Прочие субвенции</a:t>
                      </a:r>
                    </a:p>
                  </a:txBody>
                  <a:tcPr marL="7620" marR="7620" marT="7620" marB="0" anchor="ctr"/>
                </a:tc>
                <a:tc>
                  <a:txBody>
                    <a:bodyPr/>
                    <a:lstStyle/>
                    <a:p>
                      <a:pPr algn="ctr" fontAlgn="ctr"/>
                      <a:r>
                        <a:rPr lang="ru-RU" sz="1100" b="1" i="0" u="none" strike="noStrike" dirty="0">
                          <a:solidFill>
                            <a:srgbClr val="000000"/>
                          </a:solidFill>
                          <a:latin typeface="Arial Cyr"/>
                        </a:rPr>
                        <a:t>214 381 210,24</a:t>
                      </a:r>
                    </a:p>
                  </a:txBody>
                  <a:tcPr marL="7620" marR="7620" marT="7620" marB="0" anchor="ctr"/>
                </a:tc>
              </a:tr>
              <a:tr h="1484759">
                <a:tc>
                  <a:txBody>
                    <a:bodyPr/>
                    <a:lstStyle/>
                    <a:p>
                      <a:pPr algn="ctr" fontAlgn="ctr"/>
                      <a:r>
                        <a:rPr lang="ru-RU" sz="1100" b="0" i="0" u="none" strike="noStrike">
                          <a:solidFill>
                            <a:srgbClr val="000000"/>
                          </a:solidFill>
                          <a:latin typeface="Arial Cyr"/>
                        </a:rPr>
                        <a:t>2 02 39999 05 0000 150</a:t>
                      </a:r>
                    </a:p>
                  </a:txBody>
                  <a:tcPr marL="7620" marR="7620" marT="7620" marB="0" anchor="ctr"/>
                </a:tc>
                <a:tc>
                  <a:txBody>
                    <a:bodyPr/>
                    <a:lstStyle/>
                    <a:p>
                      <a:pPr algn="l" fontAlgn="ctr"/>
                      <a:r>
                        <a:rPr lang="ru-RU" sz="1100" b="0" i="0" u="none" strike="noStrike">
                          <a:solidFill>
                            <a:srgbClr val="000000"/>
                          </a:solidFill>
                          <a:latin typeface="Arial Cyr"/>
                        </a:rPr>
                        <a:t>субвенции из областного бюджета бюджетам муниципальных районов и городских округов на осуществление отдельного государственного полномочия Курской области в соответствии с Законом Курской области "О наделении органов местного самоуправления Курской области отдельным государственным полномочием Курской области по осуществлению выплаты компенсации части родительской платы за присмотр и уход за детьми, посещающими образовательные организации, реализующие образовательные программы дошкольного образования" </a:t>
                      </a:r>
                      <a:r>
                        <a:rPr lang="ru-RU" sz="1100" b="0" i="1" u="none" strike="noStrike">
                          <a:solidFill>
                            <a:srgbClr val="000000"/>
                          </a:solidFill>
                          <a:latin typeface="Arial Cyr"/>
                        </a:rPr>
                        <a:t>на осуществление выплаты компенсации части родительской платы</a:t>
                      </a:r>
                      <a:endParaRPr lang="ru-RU" sz="1100" b="0" i="0" u="none" strike="noStrike">
                        <a:solidFill>
                          <a:srgbClr val="000000"/>
                        </a:solidFill>
                        <a:latin typeface="Arial Cyr"/>
                      </a:endParaRPr>
                    </a:p>
                  </a:txBody>
                  <a:tcPr marL="7620" marR="7620" marT="7620" marB="0" anchor="ctr"/>
                </a:tc>
                <a:tc>
                  <a:txBody>
                    <a:bodyPr/>
                    <a:lstStyle/>
                    <a:p>
                      <a:pPr algn="ctr" fontAlgn="ctr"/>
                      <a:r>
                        <a:rPr lang="ru-RU" sz="1100" b="0" i="0" u="none" strike="noStrike" dirty="0">
                          <a:solidFill>
                            <a:srgbClr val="000000"/>
                          </a:solidFill>
                          <a:latin typeface="Arial Cyr"/>
                        </a:rPr>
                        <a:t>368 829,00</a:t>
                      </a:r>
                    </a:p>
                  </a:txBody>
                  <a:tcPr marL="7620" marR="7620" marT="7620" marB="0" anchor="ctr"/>
                </a:tc>
              </a:tr>
            </a:tbl>
          </a:graphicData>
        </a:graphic>
      </p:graphicFrame>
      <p:sp>
        <p:nvSpPr>
          <p:cNvPr id="5" name="Прямоугольник 4"/>
          <p:cNvSpPr/>
          <p:nvPr/>
        </p:nvSpPr>
        <p:spPr>
          <a:xfrm>
            <a:off x="8302792" y="1214422"/>
            <a:ext cx="606255" cy="261610"/>
          </a:xfrm>
          <a:prstGeom prst="rect">
            <a:avLst/>
          </a:prstGeom>
        </p:spPr>
        <p:txBody>
          <a:bodyPr wrap="none">
            <a:spAutoFit/>
          </a:bodyPr>
          <a:lstStyle/>
          <a:p>
            <a:pPr lvl="0" algn="r" defTabSz="1082675" fontAlgn="base">
              <a:spcBef>
                <a:spcPct val="0"/>
              </a:spcBef>
              <a:spcAft>
                <a:spcPct val="0"/>
              </a:spcAft>
            </a:pPr>
            <a:r>
              <a:rPr lang="ru-RU" sz="1100" dirty="0" smtClean="0">
                <a:solidFill>
                  <a:srgbClr val="003366"/>
                </a:solidFill>
                <a:latin typeface="Times New Roman" pitchFamily="18" charset="0"/>
              </a:rPr>
              <a:t>рублей</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686800" cy="838200"/>
          </a:xfrm>
        </p:spPr>
        <p:txBody>
          <a:bodyPr>
            <a:normAutofit/>
          </a:bodyPr>
          <a:lstStyle/>
          <a:p>
            <a:pPr algn="ctr"/>
            <a:r>
              <a:rPr lang="ru-RU" sz="1900" dirty="0" smtClean="0">
                <a:solidFill>
                  <a:srgbClr val="7030A0"/>
                </a:solidFill>
                <a:latin typeface="Times New Roman" pitchFamily="18" charset="0"/>
                <a:cs typeface="Times New Roman" pitchFamily="18" charset="0"/>
              </a:rPr>
              <a:t>ОБЪЕМ БЕЗВОЗМЕЗДНЫХ ПОСТУПЛЕНИЙ ИЗ ОБЛАСТНОГО БЮДЖЕТА В БЮДЖЕТ МУНИЦИПАЛЬНОГО РАЙОНА ЗА 2019 ГОД </a:t>
            </a:r>
            <a:r>
              <a:rPr lang="en-US" sz="1900" dirty="0" smtClean="0">
                <a:solidFill>
                  <a:srgbClr val="7030A0"/>
                </a:solidFill>
                <a:latin typeface="Times New Roman" pitchFamily="18" charset="0"/>
                <a:cs typeface="Times New Roman" pitchFamily="18" charset="0"/>
              </a:rPr>
              <a:t>[</a:t>
            </a:r>
            <a:r>
              <a:rPr lang="ru-RU" sz="1900" dirty="0" smtClean="0">
                <a:solidFill>
                  <a:srgbClr val="7030A0"/>
                </a:solidFill>
                <a:latin typeface="Times New Roman" pitchFamily="18" charset="0"/>
                <a:cs typeface="Times New Roman" pitchFamily="18" charset="0"/>
              </a:rPr>
              <a:t>3</a:t>
            </a:r>
            <a:r>
              <a:rPr lang="en-US" sz="1900" dirty="0" smtClean="0">
                <a:solidFill>
                  <a:srgbClr val="7030A0"/>
                </a:solidFill>
                <a:latin typeface="Times New Roman" pitchFamily="18" charset="0"/>
                <a:cs typeface="Times New Roman" pitchFamily="18" charset="0"/>
              </a:rPr>
              <a:t>]</a:t>
            </a:r>
            <a:endParaRPr lang="ru-RU" sz="1900" dirty="0"/>
          </a:p>
        </p:txBody>
      </p:sp>
      <p:graphicFrame>
        <p:nvGraphicFramePr>
          <p:cNvPr id="4" name="Содержимое 3"/>
          <p:cNvGraphicFramePr>
            <a:graphicFrameLocks noGrp="1"/>
          </p:cNvGraphicFramePr>
          <p:nvPr>
            <p:ph idx="1"/>
          </p:nvPr>
        </p:nvGraphicFramePr>
        <p:xfrm>
          <a:off x="285720" y="1142984"/>
          <a:ext cx="8686800" cy="5143537"/>
        </p:xfrm>
        <a:graphic>
          <a:graphicData uri="http://schemas.openxmlformats.org/drawingml/2006/table">
            <a:tbl>
              <a:tblPr firstRow="1" bandRow="1">
                <a:tableStyleId>{69CF1AB2-1976-4502-BF36-3FF5EA218861}</a:tableStyleId>
              </a:tblPr>
              <a:tblGrid>
                <a:gridCol w="1766870"/>
                <a:gridCol w="5786478"/>
                <a:gridCol w="1133452"/>
              </a:tblGrid>
              <a:tr h="400724">
                <a:tc>
                  <a:txBody>
                    <a:bodyPr/>
                    <a:lstStyle/>
                    <a:p>
                      <a:pPr algn="ctr" fontAlgn="ctr"/>
                      <a:r>
                        <a:rPr lang="ru-RU" sz="1150" u="none" strike="noStrike" dirty="0">
                          <a:latin typeface="Times New Roman" pitchFamily="18" charset="0"/>
                          <a:cs typeface="Times New Roman" pitchFamily="18" charset="0"/>
                        </a:rPr>
                        <a:t>Код бюджетной классификации</a:t>
                      </a:r>
                      <a:endParaRPr lang="ru-RU" sz="115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ru-RU" sz="1150" u="none" strike="noStrike" dirty="0">
                          <a:latin typeface="Times New Roman" pitchFamily="18" charset="0"/>
                          <a:cs typeface="Times New Roman" pitchFamily="18" charset="0"/>
                        </a:rPr>
                        <a:t>Наименование</a:t>
                      </a:r>
                      <a:endParaRPr lang="ru-RU" sz="115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ru-RU" sz="1150" u="none" strike="noStrike" dirty="0" smtClean="0">
                          <a:latin typeface="Times New Roman" pitchFamily="18" charset="0"/>
                          <a:cs typeface="Times New Roman" pitchFamily="18" charset="0"/>
                        </a:rPr>
                        <a:t>2019 </a:t>
                      </a:r>
                      <a:r>
                        <a:rPr lang="ru-RU" sz="1150" u="none" strike="noStrike" dirty="0">
                          <a:latin typeface="Times New Roman" pitchFamily="18" charset="0"/>
                          <a:cs typeface="Times New Roman" pitchFamily="18" charset="0"/>
                        </a:rPr>
                        <a:t>год</a:t>
                      </a:r>
                      <a:endParaRPr lang="ru-RU" sz="1150" b="1" i="0" u="none" strike="noStrike" dirty="0">
                        <a:solidFill>
                          <a:srgbClr val="000000"/>
                        </a:solidFill>
                        <a:latin typeface="Times New Roman" pitchFamily="18" charset="0"/>
                        <a:cs typeface="Times New Roman" pitchFamily="18" charset="0"/>
                      </a:endParaRPr>
                    </a:p>
                  </a:txBody>
                  <a:tcPr marL="9525" marR="9525" marT="9525" marB="0" anchor="ctr"/>
                </a:tc>
              </a:tr>
              <a:tr h="1638576">
                <a:tc>
                  <a:txBody>
                    <a:bodyPr/>
                    <a:lstStyle/>
                    <a:p>
                      <a:pPr algn="ctr" fontAlgn="ctr"/>
                      <a:r>
                        <a:rPr lang="ru-RU" sz="1100" b="0" i="0" u="none" strike="noStrike">
                          <a:solidFill>
                            <a:srgbClr val="000000"/>
                          </a:solidFill>
                          <a:latin typeface="Arial Cyr"/>
                        </a:rPr>
                        <a:t>2 02 39999 05 0000 150</a:t>
                      </a:r>
                    </a:p>
                  </a:txBody>
                  <a:tcPr marL="7620" marR="7620" marT="7620" marB="0" anchor="ctr"/>
                </a:tc>
                <a:tc>
                  <a:txBody>
                    <a:bodyPr/>
                    <a:lstStyle/>
                    <a:p>
                      <a:pPr algn="l" fontAlgn="ctr"/>
                      <a:r>
                        <a:rPr lang="ru-RU" sz="1100" b="0" i="0" u="none" strike="noStrike">
                          <a:solidFill>
                            <a:srgbClr val="000000"/>
                          </a:solidFill>
                          <a:latin typeface="Arial Cyr"/>
                        </a:rPr>
                        <a:t>субвенции из областного бюджета бюджетам муниципальных районов и городских округов на осуществление отдельного государственного полномочия Курской области в соответствии с Законом Курской области "О наделении органов местного самоуправления Курской области отдельным государственным полномочием Курской области по осуществлению выплаты компенсации части родительской платы за присмотр и уход за детьми, посещающими образовательные организации, реализующие образовательные программы дошкольного образования" </a:t>
                      </a:r>
                      <a:r>
                        <a:rPr lang="ru-RU" sz="1100" b="0" i="1" u="none" strike="noStrike">
                          <a:solidFill>
                            <a:srgbClr val="000000"/>
                          </a:solidFill>
                          <a:latin typeface="Arial Cyr"/>
                        </a:rPr>
                        <a:t>на содержание работников, осуществляющих переданные государственные полномочия по выплате компенсации части родительской платы</a:t>
                      </a:r>
                      <a:endParaRPr lang="ru-RU" sz="1100" b="0" i="0" u="none" strike="noStrike">
                        <a:solidFill>
                          <a:srgbClr val="000000"/>
                        </a:solidFill>
                        <a:latin typeface="Arial Cyr"/>
                      </a:endParaRPr>
                    </a:p>
                  </a:txBody>
                  <a:tcPr marL="7620" marR="7620" marT="7620" marB="0" anchor="ctr"/>
                </a:tc>
                <a:tc>
                  <a:txBody>
                    <a:bodyPr/>
                    <a:lstStyle/>
                    <a:p>
                      <a:pPr algn="r" fontAlgn="ctr"/>
                      <a:r>
                        <a:rPr lang="ru-RU" sz="1100" b="0" i="0" u="none" strike="noStrike">
                          <a:solidFill>
                            <a:srgbClr val="000000"/>
                          </a:solidFill>
                          <a:latin typeface="Arial Cyr"/>
                        </a:rPr>
                        <a:t>24 784,00</a:t>
                      </a:r>
                    </a:p>
                  </a:txBody>
                  <a:tcPr marL="7620" marR="7620" marT="7620" marB="0" anchor="ctr"/>
                </a:tc>
              </a:tr>
              <a:tr h="1095129">
                <a:tc>
                  <a:txBody>
                    <a:bodyPr/>
                    <a:lstStyle/>
                    <a:p>
                      <a:pPr algn="ctr" fontAlgn="ctr"/>
                      <a:r>
                        <a:rPr lang="ru-RU" sz="1100" b="0" i="0" u="none" strike="noStrike">
                          <a:solidFill>
                            <a:srgbClr val="000000"/>
                          </a:solidFill>
                          <a:latin typeface="Arial Cyr"/>
                        </a:rPr>
                        <a:t>2 02 39999 05 0000 150</a:t>
                      </a:r>
                    </a:p>
                  </a:txBody>
                  <a:tcPr marL="7620" marR="7620" marT="7620" marB="0" anchor="ctr"/>
                </a:tc>
                <a:tc>
                  <a:txBody>
                    <a:bodyPr/>
                    <a:lstStyle/>
                    <a:p>
                      <a:pPr algn="l" fontAlgn="ctr"/>
                      <a:r>
                        <a:rPr lang="ru-RU" sz="1100" b="0" i="0" u="none" strike="noStrike">
                          <a:solidFill>
                            <a:srgbClr val="000000"/>
                          </a:solidFill>
                          <a:latin typeface="Arial Cyr"/>
                        </a:rPr>
                        <a:t>субвенции из областного бюджета местным бюджетам</a:t>
                      </a:r>
                      <a:r>
                        <a:rPr lang="ru-RU" sz="1100" b="0" i="1" u="none" strike="noStrike">
                          <a:solidFill>
                            <a:srgbClr val="000000"/>
                          </a:solidFill>
                          <a:latin typeface="Arial Cyr"/>
                        </a:rPr>
                        <a:t> на реализацию образовательной программы дошкольного образования в части финансирования расходов на оплату труда</a:t>
                      </a:r>
                      <a:r>
                        <a:rPr lang="ru-RU" sz="1100" b="0" i="0" u="none" strike="noStrike">
                          <a:solidFill>
                            <a:srgbClr val="000000"/>
                          </a:solidFill>
                          <a:latin typeface="Arial Cyr"/>
                        </a:rPr>
                        <a:t> работников муниципальных дошкольных образовательных организаций, расходов на приобретение учебных пособий, средств обучения, игр, игрушек (за исключением расходов на содержание зданий и оплату коммунальных услуг)</a:t>
                      </a:r>
                    </a:p>
                  </a:txBody>
                  <a:tcPr marL="7620" marR="7620" marT="7620" marB="0" anchor="ctr"/>
                </a:tc>
                <a:tc>
                  <a:txBody>
                    <a:bodyPr/>
                    <a:lstStyle/>
                    <a:p>
                      <a:pPr algn="r" fontAlgn="ctr"/>
                      <a:r>
                        <a:rPr lang="ru-RU" sz="1100" b="0" i="0" u="none" strike="noStrike">
                          <a:solidFill>
                            <a:srgbClr val="000000"/>
                          </a:solidFill>
                          <a:latin typeface="Arial Cyr"/>
                        </a:rPr>
                        <a:t>4 835 907,00</a:t>
                      </a:r>
                    </a:p>
                  </a:txBody>
                  <a:tcPr marL="7620" marR="7620" marT="7620" marB="0" anchor="ctr"/>
                </a:tc>
              </a:tr>
              <a:tr h="1095129">
                <a:tc>
                  <a:txBody>
                    <a:bodyPr/>
                    <a:lstStyle/>
                    <a:p>
                      <a:pPr algn="ctr" fontAlgn="ctr"/>
                      <a:r>
                        <a:rPr lang="ru-RU" sz="1100" b="0" i="0" u="none" strike="noStrike">
                          <a:solidFill>
                            <a:srgbClr val="000000"/>
                          </a:solidFill>
                          <a:latin typeface="Arial Cyr"/>
                        </a:rPr>
                        <a:t>2 02 39999 05 0000 150</a:t>
                      </a:r>
                    </a:p>
                  </a:txBody>
                  <a:tcPr marL="7620" marR="7620" marT="7620" marB="0" anchor="ctr"/>
                </a:tc>
                <a:tc>
                  <a:txBody>
                    <a:bodyPr/>
                    <a:lstStyle/>
                    <a:p>
                      <a:pPr algn="l" fontAlgn="ctr"/>
                      <a:r>
                        <a:rPr lang="ru-RU" sz="1100" b="0" i="0" u="none" strike="noStrike">
                          <a:solidFill>
                            <a:srgbClr val="000000"/>
                          </a:solidFill>
                          <a:latin typeface="Arial Cyr"/>
                        </a:rPr>
                        <a:t>субвенции из областного бюджета бюджетам  муниципальных районов и городских округов на осуществление отдельных государственных полномочий в соответствии с Законом Курской области "О наделении органов местного самоуправления муниципальных образований Курской области отдельными государственными полномочиями</a:t>
                      </a:r>
                      <a:r>
                        <a:rPr lang="ru-RU" sz="1100" b="0" i="1" u="none" strike="noStrike">
                          <a:solidFill>
                            <a:srgbClr val="000000"/>
                          </a:solidFill>
                          <a:latin typeface="Arial Cyr"/>
                        </a:rPr>
                        <a:t> по организации и обеспечению деятельности административных комиссий</a:t>
                      </a:r>
                      <a:r>
                        <a:rPr lang="ru-RU" sz="1100" b="0" i="0" u="none" strike="noStrike">
                          <a:solidFill>
                            <a:srgbClr val="000000"/>
                          </a:solidFill>
                          <a:latin typeface="Arial Cyr"/>
                        </a:rPr>
                        <a:t>"</a:t>
                      </a:r>
                    </a:p>
                  </a:txBody>
                  <a:tcPr marL="7620" marR="7620" marT="7620" marB="0" anchor="ctr"/>
                </a:tc>
                <a:tc>
                  <a:txBody>
                    <a:bodyPr/>
                    <a:lstStyle/>
                    <a:p>
                      <a:pPr algn="r" fontAlgn="ctr"/>
                      <a:r>
                        <a:rPr lang="ru-RU" sz="1100" b="0" i="0" u="none" strike="noStrike">
                          <a:solidFill>
                            <a:srgbClr val="000000"/>
                          </a:solidFill>
                          <a:latin typeface="Arial Cyr"/>
                        </a:rPr>
                        <a:t>296 000,00</a:t>
                      </a:r>
                    </a:p>
                  </a:txBody>
                  <a:tcPr marL="7620" marR="7620" marT="7620" marB="0" anchor="ctr"/>
                </a:tc>
              </a:tr>
              <a:tr h="913979">
                <a:tc>
                  <a:txBody>
                    <a:bodyPr/>
                    <a:lstStyle/>
                    <a:p>
                      <a:pPr algn="ctr" fontAlgn="ctr"/>
                      <a:r>
                        <a:rPr lang="ru-RU" sz="1100" b="0" i="0" u="none" strike="noStrike">
                          <a:solidFill>
                            <a:srgbClr val="000000"/>
                          </a:solidFill>
                          <a:latin typeface="Arial Cyr"/>
                        </a:rPr>
                        <a:t>2 02 39999 05 0000 150</a:t>
                      </a:r>
                    </a:p>
                  </a:txBody>
                  <a:tcPr marL="7620" marR="7620" marT="7620" marB="0" anchor="ctr"/>
                </a:tc>
                <a:tc>
                  <a:txBody>
                    <a:bodyPr/>
                    <a:lstStyle/>
                    <a:p>
                      <a:pPr algn="l" fontAlgn="ctr"/>
                      <a:r>
                        <a:rPr lang="ru-RU" sz="1100" b="0" i="0" u="none" strike="noStrike">
                          <a:solidFill>
                            <a:srgbClr val="000000"/>
                          </a:solidFill>
                          <a:latin typeface="Arial Cyr"/>
                        </a:rPr>
                        <a:t>субвенции из областного бюджета бюджетам муниципальных районов и городских округов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муниципальных образований Курской области отдельными государственными полномочиями Курской области </a:t>
                      </a:r>
                      <a:r>
                        <a:rPr lang="ru-RU" sz="1100" b="0" i="1" u="none" strike="noStrike">
                          <a:solidFill>
                            <a:srgbClr val="000000"/>
                          </a:solidFill>
                          <a:latin typeface="Arial Cyr"/>
                        </a:rPr>
                        <a:t>в сфере архивного дела</a:t>
                      </a:r>
                      <a:r>
                        <a:rPr lang="ru-RU" sz="1100" b="0" i="0" u="none" strike="noStrike">
                          <a:solidFill>
                            <a:srgbClr val="000000"/>
                          </a:solidFill>
                          <a:latin typeface="Arial Cyr"/>
                        </a:rPr>
                        <a:t>"</a:t>
                      </a:r>
                    </a:p>
                  </a:txBody>
                  <a:tcPr marL="7620" marR="7620" marT="7620" marB="0" anchor="ctr"/>
                </a:tc>
                <a:tc>
                  <a:txBody>
                    <a:bodyPr/>
                    <a:lstStyle/>
                    <a:p>
                      <a:pPr algn="r" fontAlgn="ctr"/>
                      <a:r>
                        <a:rPr lang="ru-RU" sz="1100" b="0" i="0" u="none" strike="noStrike" dirty="0">
                          <a:solidFill>
                            <a:srgbClr val="000000"/>
                          </a:solidFill>
                          <a:latin typeface="Arial Cyr"/>
                        </a:rPr>
                        <a:t>289 309,00</a:t>
                      </a:r>
                    </a:p>
                  </a:txBody>
                  <a:tcPr marL="7620" marR="7620" marT="7620" marB="0" anchor="ctr"/>
                </a:tc>
              </a:tr>
            </a:tbl>
          </a:graphicData>
        </a:graphic>
      </p:graphicFrame>
      <p:sp>
        <p:nvSpPr>
          <p:cNvPr id="5" name="Прямоугольник 4"/>
          <p:cNvSpPr/>
          <p:nvPr/>
        </p:nvSpPr>
        <p:spPr>
          <a:xfrm>
            <a:off x="8289566" y="785794"/>
            <a:ext cx="606255" cy="261610"/>
          </a:xfrm>
          <a:prstGeom prst="rect">
            <a:avLst/>
          </a:prstGeom>
        </p:spPr>
        <p:txBody>
          <a:bodyPr wrap="none">
            <a:spAutoFit/>
          </a:bodyPr>
          <a:lstStyle/>
          <a:p>
            <a:pPr lvl="0" algn="r" defTabSz="1082675" fontAlgn="base">
              <a:spcBef>
                <a:spcPct val="0"/>
              </a:spcBef>
              <a:spcAft>
                <a:spcPct val="0"/>
              </a:spcAft>
            </a:pPr>
            <a:r>
              <a:rPr lang="ru-RU" sz="1100" dirty="0" smtClean="0">
                <a:solidFill>
                  <a:srgbClr val="003366"/>
                </a:solidFill>
                <a:latin typeface="Times New Roman" pitchFamily="18" charset="0"/>
              </a:rPr>
              <a:t>рублей</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686800" cy="838200"/>
          </a:xfrm>
        </p:spPr>
        <p:txBody>
          <a:bodyPr>
            <a:normAutofit/>
          </a:bodyPr>
          <a:lstStyle/>
          <a:p>
            <a:pPr algn="ctr"/>
            <a:r>
              <a:rPr lang="ru-RU" sz="1900" dirty="0" smtClean="0">
                <a:solidFill>
                  <a:srgbClr val="7030A0"/>
                </a:solidFill>
                <a:latin typeface="Times New Roman" pitchFamily="18" charset="0"/>
                <a:cs typeface="Times New Roman" pitchFamily="18" charset="0"/>
              </a:rPr>
              <a:t>ОБЪЕМ БЕЗВОЗМЕЗДНЫХ ПОСТУПЛЕНИЙ ИЗ ОБЛАСТНОГО БЮДЖЕТА В БЮДЖЕТ МУНИЦИПАЛЬНОГО РАЙОНА ЗА 2019 ГОД </a:t>
            </a:r>
            <a:r>
              <a:rPr lang="en-US" sz="1900" dirty="0" smtClean="0">
                <a:solidFill>
                  <a:srgbClr val="7030A0"/>
                </a:solidFill>
                <a:latin typeface="Times New Roman" pitchFamily="18" charset="0"/>
                <a:cs typeface="Times New Roman" pitchFamily="18" charset="0"/>
              </a:rPr>
              <a:t>[</a:t>
            </a:r>
            <a:r>
              <a:rPr lang="ru-RU" sz="1900" dirty="0" smtClean="0">
                <a:solidFill>
                  <a:srgbClr val="7030A0"/>
                </a:solidFill>
                <a:latin typeface="Times New Roman" pitchFamily="18" charset="0"/>
                <a:cs typeface="Times New Roman" pitchFamily="18" charset="0"/>
              </a:rPr>
              <a:t>4</a:t>
            </a:r>
            <a:r>
              <a:rPr lang="en-US" sz="1900" dirty="0" smtClean="0">
                <a:solidFill>
                  <a:srgbClr val="7030A0"/>
                </a:solidFill>
                <a:latin typeface="Times New Roman" pitchFamily="18" charset="0"/>
                <a:cs typeface="Times New Roman" pitchFamily="18" charset="0"/>
              </a:rPr>
              <a:t>]</a:t>
            </a:r>
            <a:endParaRPr lang="ru-RU" sz="1900" dirty="0"/>
          </a:p>
        </p:txBody>
      </p:sp>
      <p:graphicFrame>
        <p:nvGraphicFramePr>
          <p:cNvPr id="4" name="Содержимое 3"/>
          <p:cNvGraphicFramePr>
            <a:graphicFrameLocks noGrp="1"/>
          </p:cNvGraphicFramePr>
          <p:nvPr>
            <p:ph idx="1"/>
          </p:nvPr>
        </p:nvGraphicFramePr>
        <p:xfrm>
          <a:off x="285720" y="1142984"/>
          <a:ext cx="8686800" cy="5349268"/>
        </p:xfrm>
        <a:graphic>
          <a:graphicData uri="http://schemas.openxmlformats.org/drawingml/2006/table">
            <a:tbl>
              <a:tblPr firstRow="1" bandRow="1">
                <a:tableStyleId>{69CF1AB2-1976-4502-BF36-3FF5EA218861}</a:tableStyleId>
              </a:tblPr>
              <a:tblGrid>
                <a:gridCol w="1766870"/>
                <a:gridCol w="5786478"/>
                <a:gridCol w="1133452"/>
              </a:tblGrid>
              <a:tr h="384717">
                <a:tc>
                  <a:txBody>
                    <a:bodyPr/>
                    <a:lstStyle/>
                    <a:p>
                      <a:pPr algn="ctr" fontAlgn="ctr"/>
                      <a:r>
                        <a:rPr lang="ru-RU" sz="1150" u="none" strike="noStrike" dirty="0">
                          <a:latin typeface="Times New Roman" pitchFamily="18" charset="0"/>
                          <a:cs typeface="Times New Roman" pitchFamily="18" charset="0"/>
                        </a:rPr>
                        <a:t>Код бюджетной классификации</a:t>
                      </a:r>
                      <a:endParaRPr lang="ru-RU" sz="115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ru-RU" sz="1150" u="none" strike="noStrike" dirty="0">
                          <a:latin typeface="Times New Roman" pitchFamily="18" charset="0"/>
                          <a:cs typeface="Times New Roman" pitchFamily="18" charset="0"/>
                        </a:rPr>
                        <a:t>Наименование</a:t>
                      </a:r>
                      <a:endParaRPr lang="ru-RU" sz="115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ru-RU" sz="1150" u="none" strike="noStrike" dirty="0" smtClean="0">
                          <a:latin typeface="Times New Roman" pitchFamily="18" charset="0"/>
                          <a:cs typeface="Times New Roman" pitchFamily="18" charset="0"/>
                        </a:rPr>
                        <a:t>2019 </a:t>
                      </a:r>
                      <a:r>
                        <a:rPr lang="ru-RU" sz="1150" u="none" strike="noStrike" dirty="0">
                          <a:latin typeface="Times New Roman" pitchFamily="18" charset="0"/>
                          <a:cs typeface="Times New Roman" pitchFamily="18" charset="0"/>
                        </a:rPr>
                        <a:t>год</a:t>
                      </a:r>
                      <a:endParaRPr lang="ru-RU" sz="1150" b="1" i="0" u="none" strike="noStrike" dirty="0">
                        <a:solidFill>
                          <a:srgbClr val="000000"/>
                        </a:solidFill>
                        <a:latin typeface="Times New Roman" pitchFamily="18" charset="0"/>
                        <a:cs typeface="Times New Roman" pitchFamily="18" charset="0"/>
                      </a:endParaRPr>
                    </a:p>
                  </a:txBody>
                  <a:tcPr marL="9525" marR="9525" marT="9525" marB="0" anchor="ctr"/>
                </a:tc>
              </a:tr>
              <a:tr h="1319840">
                <a:tc>
                  <a:txBody>
                    <a:bodyPr/>
                    <a:lstStyle/>
                    <a:p>
                      <a:pPr algn="ctr" fontAlgn="ctr"/>
                      <a:r>
                        <a:rPr lang="ru-RU" sz="1100" b="0" i="0" u="none" strike="noStrike">
                          <a:solidFill>
                            <a:srgbClr val="000000"/>
                          </a:solidFill>
                          <a:latin typeface="Arial Cyr"/>
                        </a:rPr>
                        <a:t>2 02 39999 05 0000 150</a:t>
                      </a:r>
                    </a:p>
                  </a:txBody>
                  <a:tcPr marL="7620" marR="7620" marT="7620" marB="0" anchor="ctr"/>
                </a:tc>
                <a:tc>
                  <a:txBody>
                    <a:bodyPr/>
                    <a:lstStyle/>
                    <a:p>
                      <a:pPr algn="l" fontAlgn="ctr"/>
                      <a:r>
                        <a:rPr lang="ru-RU" sz="1100" b="0" i="0" u="none" strike="noStrike" dirty="0">
                          <a:solidFill>
                            <a:srgbClr val="000000"/>
                          </a:solidFill>
                          <a:latin typeface="Arial"/>
                        </a:rPr>
                        <a:t>субвенции из областного бюджета бюджетам  муниципальных районов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муниципальных районов Курской области отдельными государственными полномочиями Курской области</a:t>
                      </a:r>
                      <a:r>
                        <a:rPr lang="ru-RU" sz="1100" b="0" i="1" u="none" strike="noStrike" dirty="0">
                          <a:solidFill>
                            <a:srgbClr val="000000"/>
                          </a:solidFill>
                          <a:latin typeface="Arial"/>
                        </a:rPr>
                        <a:t> по расчету и предоставлению дотаций на выравнивание бюджетной обеспеченности городских и сельских поселений</a:t>
                      </a:r>
                      <a:r>
                        <a:rPr lang="ru-RU" sz="1100" b="0" i="0" u="none" strike="noStrike" dirty="0">
                          <a:solidFill>
                            <a:srgbClr val="000000"/>
                          </a:solidFill>
                          <a:latin typeface="Arial"/>
                        </a:rPr>
                        <a:t> за счет средств областного бюджета"</a:t>
                      </a:r>
                    </a:p>
                  </a:txBody>
                  <a:tcPr marL="7620" marR="7620" marT="7620" marB="0" anchor="ctr"/>
                </a:tc>
                <a:tc>
                  <a:txBody>
                    <a:bodyPr/>
                    <a:lstStyle/>
                    <a:p>
                      <a:pPr algn="ctr" fontAlgn="ctr"/>
                      <a:r>
                        <a:rPr lang="ru-RU" sz="1100" b="0" i="0" u="none" strike="noStrike" dirty="0">
                          <a:solidFill>
                            <a:srgbClr val="000000"/>
                          </a:solidFill>
                          <a:latin typeface="Arial Cyr"/>
                        </a:rPr>
                        <a:t>4 731 461,00</a:t>
                      </a:r>
                    </a:p>
                  </a:txBody>
                  <a:tcPr marL="7620" marR="7620" marT="7620" marB="0" anchor="ctr"/>
                </a:tc>
              </a:tr>
              <a:tr h="1152963">
                <a:tc>
                  <a:txBody>
                    <a:bodyPr/>
                    <a:lstStyle/>
                    <a:p>
                      <a:pPr algn="ctr" fontAlgn="ctr"/>
                      <a:r>
                        <a:rPr lang="ru-RU" sz="1100" b="0" i="0" u="none" strike="noStrike">
                          <a:solidFill>
                            <a:srgbClr val="000000"/>
                          </a:solidFill>
                          <a:latin typeface="Arial Cyr"/>
                        </a:rPr>
                        <a:t>2 02 39999 05 0000 150</a:t>
                      </a:r>
                    </a:p>
                  </a:txBody>
                  <a:tcPr marL="7620" marR="7620" marT="7620" marB="0" anchor="ctr"/>
                </a:tc>
                <a:tc>
                  <a:txBody>
                    <a:bodyPr/>
                    <a:lstStyle/>
                    <a:p>
                      <a:pPr algn="l" fontAlgn="ctr"/>
                      <a:r>
                        <a:rPr lang="ru-RU" sz="1100" b="0" i="0" u="none" strike="noStrike" dirty="0">
                          <a:solidFill>
                            <a:srgbClr val="000000"/>
                          </a:solidFill>
                          <a:latin typeface="Arial Cyr"/>
                        </a:rPr>
                        <a:t>субвенции из областного бюджета бюджетам муниципальных районов и городских округов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Курской области отдельными государственными полномочиями Курской области </a:t>
                      </a:r>
                      <a:r>
                        <a:rPr lang="ru-RU" sz="1100" b="0" i="1" u="none" strike="noStrike" dirty="0">
                          <a:solidFill>
                            <a:srgbClr val="000000"/>
                          </a:solidFill>
                          <a:latin typeface="Arial Cyr"/>
                        </a:rPr>
                        <a:t>по созданию и обеспечению деятельности комиссий по делам несовершеннолетних и защите их прав</a:t>
                      </a:r>
                      <a:r>
                        <a:rPr lang="ru-RU" sz="1100" b="0" i="0" u="none" strike="noStrike" dirty="0">
                          <a:solidFill>
                            <a:srgbClr val="000000"/>
                          </a:solidFill>
                          <a:latin typeface="Arial Cyr"/>
                        </a:rPr>
                        <a:t>"</a:t>
                      </a:r>
                    </a:p>
                  </a:txBody>
                  <a:tcPr marL="7620" marR="7620" marT="7620" marB="0" anchor="ctr"/>
                </a:tc>
                <a:tc>
                  <a:txBody>
                    <a:bodyPr/>
                    <a:lstStyle/>
                    <a:p>
                      <a:pPr algn="ctr" fontAlgn="ctr"/>
                      <a:r>
                        <a:rPr lang="ru-RU" sz="1100" b="0" i="0" u="none" strike="noStrike" dirty="0">
                          <a:solidFill>
                            <a:srgbClr val="000000"/>
                          </a:solidFill>
                          <a:latin typeface="Arial Cyr"/>
                        </a:rPr>
                        <a:t>296 000,00</a:t>
                      </a:r>
                    </a:p>
                  </a:txBody>
                  <a:tcPr marL="7620" marR="7620" marT="7620" marB="0" anchor="ctr"/>
                </a:tc>
              </a:tr>
              <a:tr h="1143008">
                <a:tc>
                  <a:txBody>
                    <a:bodyPr/>
                    <a:lstStyle/>
                    <a:p>
                      <a:pPr algn="ctr" fontAlgn="ctr"/>
                      <a:r>
                        <a:rPr lang="ru-RU" sz="1100" b="0" i="0" u="none" strike="noStrike">
                          <a:solidFill>
                            <a:srgbClr val="000000"/>
                          </a:solidFill>
                          <a:latin typeface="Arial Cyr"/>
                        </a:rPr>
                        <a:t>2 02 39999 05 0000 150</a:t>
                      </a:r>
                    </a:p>
                  </a:txBody>
                  <a:tcPr marL="7620" marR="7620" marT="7620" marB="0" anchor="ctr"/>
                </a:tc>
                <a:tc>
                  <a:txBody>
                    <a:bodyPr/>
                    <a:lstStyle/>
                    <a:p>
                      <a:pPr algn="l" fontAlgn="ctr"/>
                      <a:r>
                        <a:rPr lang="ru-RU" sz="1100" b="0" i="0" u="none" strike="noStrike" dirty="0">
                          <a:solidFill>
                            <a:srgbClr val="000000"/>
                          </a:solidFill>
                          <a:latin typeface="Arial Cyr"/>
                        </a:rPr>
                        <a:t>субвенции из областного бюджета бюджетам муниципальных районов и городских округов на осуществление отдельных государственных полномочий в соответствии с Законом Курской области "О наделении органов местного самоуправления муниципальных образований Курской области отдельными государственными полномочиями Курской области </a:t>
                      </a:r>
                      <a:r>
                        <a:rPr lang="ru-RU" sz="1100" b="0" i="1" u="none" strike="noStrike" dirty="0">
                          <a:solidFill>
                            <a:srgbClr val="000000"/>
                          </a:solidFill>
                          <a:latin typeface="Arial Cyr"/>
                        </a:rPr>
                        <a:t>в сфере трудовых отношений</a:t>
                      </a:r>
                      <a:r>
                        <a:rPr lang="ru-RU" sz="1100" b="0" i="0" u="none" strike="noStrike" dirty="0">
                          <a:solidFill>
                            <a:srgbClr val="000000"/>
                          </a:solidFill>
                          <a:latin typeface="Arial Cyr"/>
                        </a:rPr>
                        <a:t>"</a:t>
                      </a:r>
                    </a:p>
                  </a:txBody>
                  <a:tcPr marL="7620" marR="7620" marT="7620" marB="0" anchor="ctr"/>
                </a:tc>
                <a:tc>
                  <a:txBody>
                    <a:bodyPr/>
                    <a:lstStyle/>
                    <a:p>
                      <a:pPr algn="ctr" fontAlgn="ctr"/>
                      <a:r>
                        <a:rPr lang="ru-RU" sz="1100" b="0" i="0" u="none" strike="noStrike" dirty="0">
                          <a:solidFill>
                            <a:srgbClr val="000000"/>
                          </a:solidFill>
                          <a:latin typeface="Arial Cyr"/>
                        </a:rPr>
                        <a:t>296 000,00</a:t>
                      </a:r>
                    </a:p>
                  </a:txBody>
                  <a:tcPr marL="7620" marR="7620" marT="7620" marB="0" anchor="ctr"/>
                </a:tc>
              </a:tr>
              <a:tr h="1051383">
                <a:tc>
                  <a:txBody>
                    <a:bodyPr/>
                    <a:lstStyle/>
                    <a:p>
                      <a:pPr algn="ctr" fontAlgn="ctr"/>
                      <a:r>
                        <a:rPr lang="ru-RU" sz="1100" b="0" i="0" u="none" strike="noStrike">
                          <a:solidFill>
                            <a:srgbClr val="000000"/>
                          </a:solidFill>
                          <a:latin typeface="Arial Cyr"/>
                        </a:rPr>
                        <a:t>2 02 39999 05 0000 150</a:t>
                      </a:r>
                    </a:p>
                  </a:txBody>
                  <a:tcPr marL="7620" marR="7620" marT="7620" marB="0" anchor="ctr"/>
                </a:tc>
                <a:tc>
                  <a:txBody>
                    <a:bodyPr/>
                    <a:lstStyle/>
                    <a:p>
                      <a:pPr algn="l" fontAlgn="ctr"/>
                      <a:r>
                        <a:rPr lang="ru-RU" sz="1100" b="0" i="0" u="none" strike="noStrike">
                          <a:solidFill>
                            <a:srgbClr val="000000"/>
                          </a:solidFill>
                          <a:latin typeface="Arial"/>
                        </a:rPr>
                        <a:t>субвенции из областного бюджета бюджетам муниципальных районов и городских округов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в Курской области отдельными государственными полномочиями Курской области по организации деятельности органов опеки и попечительства" </a:t>
                      </a:r>
                      <a:r>
                        <a:rPr lang="ru-RU" sz="1100" b="0" i="1" u="none" strike="noStrike">
                          <a:solidFill>
                            <a:srgbClr val="000000"/>
                          </a:solidFill>
                          <a:latin typeface="Arial"/>
                        </a:rPr>
                        <a:t>на содержание работников, осуществляющих переданные государственные полномочия по организации и осуществлению деятельности по опеке и попечительству</a:t>
                      </a:r>
                      <a:endParaRPr lang="ru-RU" sz="1100" b="0" i="0" u="none" strike="noStrike">
                        <a:solidFill>
                          <a:srgbClr val="000000"/>
                        </a:solidFill>
                        <a:latin typeface="Arial"/>
                      </a:endParaRPr>
                    </a:p>
                  </a:txBody>
                  <a:tcPr marL="7620" marR="7620" marT="7620" marB="0" anchor="ctr"/>
                </a:tc>
                <a:tc>
                  <a:txBody>
                    <a:bodyPr/>
                    <a:lstStyle/>
                    <a:p>
                      <a:pPr algn="ctr" fontAlgn="ctr"/>
                      <a:r>
                        <a:rPr lang="ru-RU" sz="1100" b="0" i="0" u="none" strike="noStrike" dirty="0">
                          <a:solidFill>
                            <a:srgbClr val="000000"/>
                          </a:solidFill>
                          <a:latin typeface="Arial Cyr"/>
                        </a:rPr>
                        <a:t>888 000,00</a:t>
                      </a:r>
                    </a:p>
                  </a:txBody>
                  <a:tcPr marL="7620" marR="7620" marT="7620" marB="0" anchor="ctr"/>
                </a:tc>
              </a:tr>
            </a:tbl>
          </a:graphicData>
        </a:graphic>
      </p:graphicFrame>
      <p:sp>
        <p:nvSpPr>
          <p:cNvPr id="5" name="Прямоугольник 4"/>
          <p:cNvSpPr/>
          <p:nvPr/>
        </p:nvSpPr>
        <p:spPr>
          <a:xfrm>
            <a:off x="8289566" y="785794"/>
            <a:ext cx="606255" cy="261610"/>
          </a:xfrm>
          <a:prstGeom prst="rect">
            <a:avLst/>
          </a:prstGeom>
        </p:spPr>
        <p:txBody>
          <a:bodyPr wrap="none">
            <a:spAutoFit/>
          </a:bodyPr>
          <a:lstStyle/>
          <a:p>
            <a:pPr lvl="0" algn="r" defTabSz="1082675" fontAlgn="base">
              <a:spcBef>
                <a:spcPct val="0"/>
              </a:spcBef>
              <a:spcAft>
                <a:spcPct val="0"/>
              </a:spcAft>
            </a:pPr>
            <a:r>
              <a:rPr lang="ru-RU" sz="1100" dirty="0" smtClean="0">
                <a:solidFill>
                  <a:srgbClr val="003366"/>
                </a:solidFill>
                <a:latin typeface="Times New Roman" pitchFamily="18" charset="0"/>
              </a:rPr>
              <a:t>рублей</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686800" cy="838200"/>
          </a:xfrm>
        </p:spPr>
        <p:txBody>
          <a:bodyPr>
            <a:normAutofit/>
          </a:bodyPr>
          <a:lstStyle/>
          <a:p>
            <a:pPr algn="ctr"/>
            <a:r>
              <a:rPr lang="ru-RU" sz="1900" dirty="0" smtClean="0">
                <a:solidFill>
                  <a:srgbClr val="7030A0"/>
                </a:solidFill>
                <a:latin typeface="Times New Roman" pitchFamily="18" charset="0"/>
                <a:cs typeface="Times New Roman" pitchFamily="18" charset="0"/>
              </a:rPr>
              <a:t>ОБЪЕМ БЕЗВОЗМЕЗДНЫХ ПОСТУПЛЕНИЙ ИЗ ОБЛАСТНОГО БЮДЖЕТА В БЮДЖЕТ МУНИЦИПАЛЬНОГО РАЙОНА ЗА 2019 ГОД </a:t>
            </a:r>
            <a:r>
              <a:rPr lang="en-US" sz="1900" dirty="0" smtClean="0">
                <a:solidFill>
                  <a:srgbClr val="7030A0"/>
                </a:solidFill>
                <a:latin typeface="Times New Roman" pitchFamily="18" charset="0"/>
                <a:cs typeface="Times New Roman" pitchFamily="18" charset="0"/>
              </a:rPr>
              <a:t>[</a:t>
            </a:r>
            <a:r>
              <a:rPr lang="ru-RU" sz="1900" dirty="0" smtClean="0">
                <a:solidFill>
                  <a:srgbClr val="7030A0"/>
                </a:solidFill>
                <a:latin typeface="Times New Roman" pitchFamily="18" charset="0"/>
                <a:cs typeface="Times New Roman" pitchFamily="18" charset="0"/>
              </a:rPr>
              <a:t>5</a:t>
            </a:r>
            <a:r>
              <a:rPr lang="en-US" sz="1900" dirty="0" smtClean="0">
                <a:solidFill>
                  <a:srgbClr val="7030A0"/>
                </a:solidFill>
                <a:latin typeface="Times New Roman" pitchFamily="18" charset="0"/>
                <a:cs typeface="Times New Roman" pitchFamily="18" charset="0"/>
              </a:rPr>
              <a:t>]</a:t>
            </a:r>
            <a:endParaRPr lang="ru-RU" sz="1900" dirty="0"/>
          </a:p>
        </p:txBody>
      </p:sp>
      <p:graphicFrame>
        <p:nvGraphicFramePr>
          <p:cNvPr id="4" name="Содержимое 3"/>
          <p:cNvGraphicFramePr>
            <a:graphicFrameLocks noGrp="1"/>
          </p:cNvGraphicFramePr>
          <p:nvPr>
            <p:ph idx="1"/>
          </p:nvPr>
        </p:nvGraphicFramePr>
        <p:xfrm>
          <a:off x="285720" y="1142984"/>
          <a:ext cx="8686800" cy="5570248"/>
        </p:xfrm>
        <a:graphic>
          <a:graphicData uri="http://schemas.openxmlformats.org/drawingml/2006/table">
            <a:tbl>
              <a:tblPr firstRow="1" bandRow="1">
                <a:tableStyleId>{69CF1AB2-1976-4502-BF36-3FF5EA218861}</a:tableStyleId>
              </a:tblPr>
              <a:tblGrid>
                <a:gridCol w="1766870"/>
                <a:gridCol w="5786478"/>
                <a:gridCol w="1133452"/>
              </a:tblGrid>
              <a:tr h="370840">
                <a:tc>
                  <a:txBody>
                    <a:bodyPr/>
                    <a:lstStyle/>
                    <a:p>
                      <a:pPr algn="ctr" fontAlgn="ctr"/>
                      <a:r>
                        <a:rPr lang="ru-RU" sz="1150" u="none" strike="noStrike" dirty="0">
                          <a:latin typeface="Times New Roman" pitchFamily="18" charset="0"/>
                          <a:cs typeface="Times New Roman" pitchFamily="18" charset="0"/>
                        </a:rPr>
                        <a:t>Код бюджетной классификации</a:t>
                      </a:r>
                      <a:endParaRPr lang="ru-RU" sz="115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ru-RU" sz="1150" u="none" strike="noStrike" dirty="0">
                          <a:latin typeface="Times New Roman" pitchFamily="18" charset="0"/>
                          <a:cs typeface="Times New Roman" pitchFamily="18" charset="0"/>
                        </a:rPr>
                        <a:t>Наименование</a:t>
                      </a:r>
                      <a:endParaRPr lang="ru-RU" sz="115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ru-RU" sz="1150" u="none" strike="noStrike" dirty="0" smtClean="0">
                          <a:latin typeface="Times New Roman" pitchFamily="18" charset="0"/>
                          <a:cs typeface="Times New Roman" pitchFamily="18" charset="0"/>
                        </a:rPr>
                        <a:t>2019 </a:t>
                      </a:r>
                      <a:r>
                        <a:rPr lang="ru-RU" sz="1150" u="none" strike="noStrike" dirty="0">
                          <a:latin typeface="Times New Roman" pitchFamily="18" charset="0"/>
                          <a:cs typeface="Times New Roman" pitchFamily="18" charset="0"/>
                        </a:rPr>
                        <a:t>год</a:t>
                      </a:r>
                      <a:endParaRPr lang="ru-RU" sz="1150" b="1" i="0" u="none" strike="noStrike" dirty="0">
                        <a:solidFill>
                          <a:srgbClr val="000000"/>
                        </a:solidFill>
                        <a:latin typeface="Times New Roman" pitchFamily="18" charset="0"/>
                        <a:cs typeface="Times New Roman" pitchFamily="18" charset="0"/>
                      </a:endParaRPr>
                    </a:p>
                  </a:txBody>
                  <a:tcPr marL="9525" marR="9525" marT="9525" marB="0" anchor="ctr"/>
                </a:tc>
              </a:tr>
              <a:tr h="1129358">
                <a:tc>
                  <a:txBody>
                    <a:bodyPr/>
                    <a:lstStyle/>
                    <a:p>
                      <a:pPr algn="ctr" fontAlgn="ctr"/>
                      <a:r>
                        <a:rPr lang="ru-RU" sz="1050" b="0" i="0" u="none" strike="noStrike" dirty="0">
                          <a:solidFill>
                            <a:srgbClr val="000000"/>
                          </a:solidFill>
                          <a:latin typeface="Arial Cyr"/>
                        </a:rPr>
                        <a:t>2 02 39999 05 0000 150</a:t>
                      </a:r>
                    </a:p>
                  </a:txBody>
                  <a:tcPr marL="7620" marR="7620" marT="7620" marB="0" anchor="ctr"/>
                </a:tc>
                <a:tc>
                  <a:txBody>
                    <a:bodyPr/>
                    <a:lstStyle/>
                    <a:p>
                      <a:pPr algn="l" fontAlgn="ctr"/>
                      <a:r>
                        <a:rPr lang="ru-RU" sz="1050" b="0" i="0" u="none" strike="noStrike" dirty="0">
                          <a:solidFill>
                            <a:srgbClr val="000000"/>
                          </a:solidFill>
                          <a:latin typeface="Arial Cyr"/>
                        </a:rPr>
                        <a:t>субвенции из областного бюджета бюджетам муниципальных районов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Курской области отдельными государственными полномочиями Курской области по финансовому обеспечению мер социальной поддержки </a:t>
                      </a:r>
                      <a:r>
                        <a:rPr lang="ru-RU" sz="1050" b="0" i="1" u="none" strike="noStrike" dirty="0">
                          <a:solidFill>
                            <a:srgbClr val="000000"/>
                          </a:solidFill>
                          <a:latin typeface="Arial Cyr"/>
                        </a:rPr>
                        <a:t>на предоставление компенсации расходов на оплату жилых помещений, отопления и освещения работникам муниципальных образовательных организаций</a:t>
                      </a:r>
                      <a:r>
                        <a:rPr lang="ru-RU" sz="1050" b="0" i="0" u="none" strike="noStrike" dirty="0">
                          <a:solidFill>
                            <a:srgbClr val="000000"/>
                          </a:solidFill>
                          <a:latin typeface="Arial Cyr"/>
                        </a:rPr>
                        <a:t>"</a:t>
                      </a:r>
                    </a:p>
                  </a:txBody>
                  <a:tcPr marL="7620" marR="7620" marT="7620" marB="0" anchor="ctr"/>
                </a:tc>
                <a:tc>
                  <a:txBody>
                    <a:bodyPr/>
                    <a:lstStyle/>
                    <a:p>
                      <a:pPr algn="ctr" fontAlgn="ctr"/>
                      <a:r>
                        <a:rPr lang="ru-RU" sz="1050" b="0" i="0" u="none" strike="noStrike" dirty="0">
                          <a:solidFill>
                            <a:srgbClr val="000000"/>
                          </a:solidFill>
                          <a:latin typeface="Arial Cyr"/>
                        </a:rPr>
                        <a:t>8 527 962,00</a:t>
                      </a:r>
                    </a:p>
                  </a:txBody>
                  <a:tcPr marL="7620" marR="7620" marT="7620" marB="0" anchor="ctr"/>
                </a:tc>
              </a:tr>
              <a:tr h="370840">
                <a:tc>
                  <a:txBody>
                    <a:bodyPr/>
                    <a:lstStyle/>
                    <a:p>
                      <a:pPr algn="ctr" fontAlgn="ctr"/>
                      <a:r>
                        <a:rPr lang="ru-RU" sz="1050" b="0" i="0" u="none" strike="noStrike">
                          <a:solidFill>
                            <a:srgbClr val="000000"/>
                          </a:solidFill>
                          <a:latin typeface="Arial Cyr"/>
                        </a:rPr>
                        <a:t>2 02 39999 05 0000 150</a:t>
                      </a:r>
                    </a:p>
                  </a:txBody>
                  <a:tcPr marL="7620" marR="7620" marT="7620" marB="0" anchor="ctr"/>
                </a:tc>
                <a:tc>
                  <a:txBody>
                    <a:bodyPr/>
                    <a:lstStyle/>
                    <a:p>
                      <a:pPr algn="l" fontAlgn="ctr"/>
                      <a:r>
                        <a:rPr lang="ru-RU" sz="1050" b="0" i="0" u="none" strike="noStrike">
                          <a:solidFill>
                            <a:srgbClr val="000000"/>
                          </a:solidFill>
                          <a:latin typeface="Arial"/>
                        </a:rPr>
                        <a:t>субвенции из областного бюджета бюджетам муниципальных районов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Курской области отдельными государственными полномочиями Курской области по предоставлению работникам муниципальных учреждений культуры  мер социальной поддержки, установленных законодательством Курской области" размер субвенций, передаваемых органам местного самоуправления муниципальных районов для осуществления государственных полномочий </a:t>
                      </a:r>
                      <a:r>
                        <a:rPr lang="ru-RU" sz="1050" b="0" i="1" u="none" strike="noStrike">
                          <a:solidFill>
                            <a:srgbClr val="000000"/>
                          </a:solidFill>
                          <a:latin typeface="Arial"/>
                        </a:rPr>
                        <a:t>по предоставлению мер социальной поддержки работникам муниципальных учреждений культуры на оплату жилья и коммунальных услуг</a:t>
                      </a:r>
                      <a:endParaRPr lang="ru-RU" sz="1050" b="0" i="0" u="none" strike="noStrike">
                        <a:solidFill>
                          <a:srgbClr val="000000"/>
                        </a:solidFill>
                        <a:latin typeface="Arial"/>
                      </a:endParaRPr>
                    </a:p>
                  </a:txBody>
                  <a:tcPr marL="7620" marR="7620" marT="7620" marB="0" anchor="ctr"/>
                </a:tc>
                <a:tc>
                  <a:txBody>
                    <a:bodyPr/>
                    <a:lstStyle/>
                    <a:p>
                      <a:pPr algn="ctr" fontAlgn="ctr"/>
                      <a:r>
                        <a:rPr lang="ru-RU" sz="1050" b="0" i="0" u="none" strike="noStrike" dirty="0">
                          <a:solidFill>
                            <a:srgbClr val="000000"/>
                          </a:solidFill>
                          <a:latin typeface="Arial Cyr"/>
                        </a:rPr>
                        <a:t>1 477 309,00</a:t>
                      </a:r>
                    </a:p>
                  </a:txBody>
                  <a:tcPr marL="7620" marR="7620" marT="7620" marB="0" anchor="ctr"/>
                </a:tc>
              </a:tr>
              <a:tr h="1654510">
                <a:tc>
                  <a:txBody>
                    <a:bodyPr/>
                    <a:lstStyle/>
                    <a:p>
                      <a:pPr algn="ctr" fontAlgn="ctr"/>
                      <a:r>
                        <a:rPr lang="ru-RU" sz="1050" b="0" i="0" u="none" strike="noStrike">
                          <a:solidFill>
                            <a:srgbClr val="000000"/>
                          </a:solidFill>
                          <a:latin typeface="Arial Cyr"/>
                        </a:rPr>
                        <a:t>2 02 39999 05 0000 150</a:t>
                      </a:r>
                    </a:p>
                  </a:txBody>
                  <a:tcPr marL="7620" marR="7620" marT="7620" marB="0" anchor="ctr"/>
                </a:tc>
                <a:tc>
                  <a:txBody>
                    <a:bodyPr/>
                    <a:lstStyle/>
                    <a:p>
                      <a:pPr algn="l" fontAlgn="ctr"/>
                      <a:r>
                        <a:rPr lang="ru-RU" sz="1050" b="0" i="0" u="none" strike="noStrike" dirty="0">
                          <a:solidFill>
                            <a:srgbClr val="000000"/>
                          </a:solidFill>
                          <a:latin typeface="Arial"/>
                        </a:rPr>
                        <a:t>субвенции из областного бюджета бюджетам муниципальных районов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Курской области отдельными государственными полномочиями Курской области по предоставлению работникам муниципальных учреждений культуры  мер социальной поддержки, установленных законодательством Курской области" размер субвенций, передаваемых органам местного самоуправления муниципальных районов</a:t>
                      </a:r>
                      <a:r>
                        <a:rPr lang="ru-RU" sz="1050" b="0" i="1" u="none" strike="noStrike" dirty="0">
                          <a:solidFill>
                            <a:srgbClr val="000000"/>
                          </a:solidFill>
                          <a:latin typeface="Arial"/>
                        </a:rPr>
                        <a:t> на содержание работников</a:t>
                      </a:r>
                      <a:r>
                        <a:rPr lang="ru-RU" sz="1050" b="0" i="0" u="none" strike="noStrike" dirty="0">
                          <a:solidFill>
                            <a:srgbClr val="000000"/>
                          </a:solidFill>
                          <a:latin typeface="Arial"/>
                        </a:rPr>
                        <a:t>, </a:t>
                      </a:r>
                      <a:r>
                        <a:rPr lang="ru-RU" sz="1050" b="0" i="1" u="none" strike="noStrike" dirty="0">
                          <a:solidFill>
                            <a:srgbClr val="000000"/>
                          </a:solidFill>
                          <a:latin typeface="Arial"/>
                        </a:rPr>
                        <a:t>осуществляющих отдельные государственные полномочия по предоставлению работникам муниципальных учреждений культуры мер социальной поддержки</a:t>
                      </a:r>
                      <a:endParaRPr lang="ru-RU" sz="1050" b="0" i="0" u="none" strike="noStrike" dirty="0">
                        <a:solidFill>
                          <a:srgbClr val="000000"/>
                        </a:solidFill>
                        <a:latin typeface="Arial"/>
                      </a:endParaRPr>
                    </a:p>
                  </a:txBody>
                  <a:tcPr marL="7620" marR="7620" marT="7620" marB="0" anchor="ctr"/>
                </a:tc>
                <a:tc>
                  <a:txBody>
                    <a:bodyPr/>
                    <a:lstStyle/>
                    <a:p>
                      <a:pPr algn="ctr" fontAlgn="ctr"/>
                      <a:r>
                        <a:rPr lang="ru-RU" sz="1050" b="0" i="0" u="none" strike="noStrike" dirty="0">
                          <a:solidFill>
                            <a:srgbClr val="000000"/>
                          </a:solidFill>
                          <a:latin typeface="Arial Cyr"/>
                        </a:rPr>
                        <a:t>52 872,00</a:t>
                      </a:r>
                    </a:p>
                  </a:txBody>
                  <a:tcPr marL="7620" marR="7620" marT="7620" marB="0" anchor="ctr"/>
                </a:tc>
              </a:tr>
              <a:tr h="370840">
                <a:tc>
                  <a:txBody>
                    <a:bodyPr/>
                    <a:lstStyle/>
                    <a:p>
                      <a:pPr algn="ctr" fontAlgn="ctr"/>
                      <a:r>
                        <a:rPr lang="ru-RU" sz="1050" b="0" i="0" u="none" strike="noStrike">
                          <a:solidFill>
                            <a:srgbClr val="000000"/>
                          </a:solidFill>
                          <a:latin typeface="Arial Cyr"/>
                        </a:rPr>
                        <a:t>2 02 39999 05 0000 150</a:t>
                      </a:r>
                    </a:p>
                  </a:txBody>
                  <a:tcPr marL="7620" marR="7620" marT="7620" marB="0" anchor="ctr"/>
                </a:tc>
                <a:tc>
                  <a:txBody>
                    <a:bodyPr/>
                    <a:lstStyle/>
                    <a:p>
                      <a:pPr algn="l" fontAlgn="ctr"/>
                      <a:r>
                        <a:rPr lang="ru-RU" sz="1050" b="0" i="0" u="none" strike="noStrike">
                          <a:solidFill>
                            <a:srgbClr val="000000"/>
                          </a:solidFill>
                          <a:latin typeface="Arial Cyr"/>
                        </a:rPr>
                        <a:t>субвенции из областного бюджета бюджетам </a:t>
                      </a:r>
                      <a:r>
                        <a:rPr lang="ru-RU" sz="1050" b="0" i="1" u="none" strike="noStrike">
                          <a:solidFill>
                            <a:srgbClr val="000000"/>
                          </a:solidFill>
                          <a:latin typeface="Arial Cyr"/>
                        </a:rPr>
                        <a:t>на реализацию основных общеобразовательных и дополнительных общеобразовательных программ в части финансирования расходов на оплату труда</a:t>
                      </a:r>
                      <a:r>
                        <a:rPr lang="ru-RU" sz="1050" b="0" i="0" u="none" strike="noStrike">
                          <a:solidFill>
                            <a:srgbClr val="000000"/>
                          </a:solidFill>
                          <a:latin typeface="Arial Cyr"/>
                        </a:rPr>
                        <a:t> работников муниципальных общеобразовательных организаций, расходов на приобретение учебников и учебных пособий, средств обучения, игр, игрушек (за исключением расходов на содержание зданий и оплату коммунальных услуг)</a:t>
                      </a:r>
                    </a:p>
                  </a:txBody>
                  <a:tcPr marL="7620" marR="7620" marT="7620" marB="0" anchor="ctr"/>
                </a:tc>
                <a:tc>
                  <a:txBody>
                    <a:bodyPr/>
                    <a:lstStyle/>
                    <a:p>
                      <a:pPr algn="ctr" fontAlgn="ctr"/>
                      <a:r>
                        <a:rPr lang="ru-RU" sz="1050" b="0" i="0" u="none" strike="noStrike" dirty="0">
                          <a:solidFill>
                            <a:srgbClr val="000000"/>
                          </a:solidFill>
                          <a:latin typeface="Arial Cyr"/>
                        </a:rPr>
                        <a:t>182 519 317,00</a:t>
                      </a:r>
                    </a:p>
                  </a:txBody>
                  <a:tcPr marL="7620" marR="7620" marT="7620" marB="0" anchor="ctr"/>
                </a:tc>
              </a:tr>
            </a:tbl>
          </a:graphicData>
        </a:graphic>
      </p:graphicFrame>
      <p:sp>
        <p:nvSpPr>
          <p:cNvPr id="5" name="Прямоугольник 4"/>
          <p:cNvSpPr/>
          <p:nvPr/>
        </p:nvSpPr>
        <p:spPr>
          <a:xfrm>
            <a:off x="8289566" y="785794"/>
            <a:ext cx="606255" cy="261610"/>
          </a:xfrm>
          <a:prstGeom prst="rect">
            <a:avLst/>
          </a:prstGeom>
        </p:spPr>
        <p:txBody>
          <a:bodyPr wrap="none">
            <a:spAutoFit/>
          </a:bodyPr>
          <a:lstStyle/>
          <a:p>
            <a:pPr lvl="0" algn="r" defTabSz="1082675" fontAlgn="base">
              <a:spcBef>
                <a:spcPct val="0"/>
              </a:spcBef>
              <a:spcAft>
                <a:spcPct val="0"/>
              </a:spcAft>
            </a:pPr>
            <a:r>
              <a:rPr lang="ru-RU" sz="1100" dirty="0" smtClean="0">
                <a:solidFill>
                  <a:srgbClr val="003366"/>
                </a:solidFill>
                <a:latin typeface="Times New Roman" pitchFamily="18" charset="0"/>
              </a:rPr>
              <a:t>рублей</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686800" cy="838200"/>
          </a:xfrm>
        </p:spPr>
        <p:txBody>
          <a:bodyPr>
            <a:normAutofit/>
          </a:bodyPr>
          <a:lstStyle/>
          <a:p>
            <a:pPr algn="ctr"/>
            <a:r>
              <a:rPr lang="ru-RU" sz="1900" dirty="0" smtClean="0">
                <a:solidFill>
                  <a:srgbClr val="7030A0"/>
                </a:solidFill>
                <a:latin typeface="Times New Roman" pitchFamily="18" charset="0"/>
                <a:cs typeface="Times New Roman" pitchFamily="18" charset="0"/>
              </a:rPr>
              <a:t>ОБЪЕМ БЕЗВОЗМЕЗДНЫХ ПОСТУПЛЕНИЙ ИЗ ОБЛАСТНОГО БЮДЖЕТА В БЮДЖЕТ МУНИЦИПАЛЬНОГО РАЙОНА ЗА 2019 ГОД </a:t>
            </a:r>
            <a:r>
              <a:rPr lang="en-US" sz="1900" dirty="0" smtClean="0">
                <a:solidFill>
                  <a:srgbClr val="7030A0"/>
                </a:solidFill>
                <a:latin typeface="Times New Roman" pitchFamily="18" charset="0"/>
                <a:cs typeface="Times New Roman" pitchFamily="18" charset="0"/>
              </a:rPr>
              <a:t>[</a:t>
            </a:r>
            <a:r>
              <a:rPr lang="ru-RU" sz="1900" dirty="0" smtClean="0">
                <a:solidFill>
                  <a:srgbClr val="7030A0"/>
                </a:solidFill>
                <a:latin typeface="Times New Roman" pitchFamily="18" charset="0"/>
                <a:cs typeface="Times New Roman" pitchFamily="18" charset="0"/>
              </a:rPr>
              <a:t>6</a:t>
            </a:r>
            <a:r>
              <a:rPr lang="en-US" sz="1900" dirty="0" smtClean="0">
                <a:solidFill>
                  <a:srgbClr val="7030A0"/>
                </a:solidFill>
                <a:latin typeface="Times New Roman" pitchFamily="18" charset="0"/>
                <a:cs typeface="Times New Roman" pitchFamily="18" charset="0"/>
              </a:rPr>
              <a:t>]</a:t>
            </a:r>
            <a:endParaRPr lang="ru-RU" sz="1900" dirty="0"/>
          </a:p>
        </p:txBody>
      </p:sp>
      <p:graphicFrame>
        <p:nvGraphicFramePr>
          <p:cNvPr id="4" name="Содержимое 3"/>
          <p:cNvGraphicFramePr>
            <a:graphicFrameLocks noGrp="1"/>
          </p:cNvGraphicFramePr>
          <p:nvPr>
            <p:ph idx="1"/>
          </p:nvPr>
        </p:nvGraphicFramePr>
        <p:xfrm>
          <a:off x="285720" y="1142984"/>
          <a:ext cx="8686800" cy="5376256"/>
        </p:xfrm>
        <a:graphic>
          <a:graphicData uri="http://schemas.openxmlformats.org/drawingml/2006/table">
            <a:tbl>
              <a:tblPr firstRow="1" bandRow="1">
                <a:tableStyleId>{69CF1AB2-1976-4502-BF36-3FF5EA218861}</a:tableStyleId>
              </a:tblPr>
              <a:tblGrid>
                <a:gridCol w="1766870"/>
                <a:gridCol w="5786478"/>
                <a:gridCol w="1133452"/>
              </a:tblGrid>
              <a:tr h="394663">
                <a:tc>
                  <a:txBody>
                    <a:bodyPr/>
                    <a:lstStyle/>
                    <a:p>
                      <a:pPr algn="ctr" fontAlgn="ctr"/>
                      <a:r>
                        <a:rPr lang="ru-RU" sz="1150" u="none" strike="noStrike" dirty="0">
                          <a:latin typeface="Times New Roman" pitchFamily="18" charset="0"/>
                          <a:cs typeface="Times New Roman" pitchFamily="18" charset="0"/>
                        </a:rPr>
                        <a:t>Код бюджетной классификации</a:t>
                      </a:r>
                      <a:endParaRPr lang="ru-RU" sz="115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ru-RU" sz="1150" u="none" strike="noStrike" dirty="0">
                          <a:latin typeface="Times New Roman" pitchFamily="18" charset="0"/>
                          <a:cs typeface="Times New Roman" pitchFamily="18" charset="0"/>
                        </a:rPr>
                        <a:t>Наименование</a:t>
                      </a:r>
                      <a:endParaRPr lang="ru-RU" sz="115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ru-RU" sz="1150" u="none" strike="noStrike" dirty="0" smtClean="0">
                          <a:latin typeface="Times New Roman" pitchFamily="18" charset="0"/>
                          <a:cs typeface="Times New Roman" pitchFamily="18" charset="0"/>
                        </a:rPr>
                        <a:t>2019 </a:t>
                      </a:r>
                      <a:r>
                        <a:rPr lang="ru-RU" sz="1150" u="none" strike="noStrike" dirty="0">
                          <a:latin typeface="Times New Roman" pitchFamily="18" charset="0"/>
                          <a:cs typeface="Times New Roman" pitchFamily="18" charset="0"/>
                        </a:rPr>
                        <a:t>год</a:t>
                      </a:r>
                      <a:endParaRPr lang="ru-RU" sz="1150" b="1" i="0" u="none" strike="noStrike" dirty="0">
                        <a:solidFill>
                          <a:srgbClr val="000000"/>
                        </a:solidFill>
                        <a:latin typeface="Times New Roman" pitchFamily="18" charset="0"/>
                        <a:cs typeface="Times New Roman" pitchFamily="18" charset="0"/>
                      </a:endParaRPr>
                    </a:p>
                  </a:txBody>
                  <a:tcPr marL="9525" marR="9525" marT="9525" marB="0" anchor="ctr"/>
                </a:tc>
              </a:tr>
              <a:tr h="1125880">
                <a:tc>
                  <a:txBody>
                    <a:bodyPr/>
                    <a:lstStyle/>
                    <a:p>
                      <a:pPr algn="ctr" fontAlgn="ctr"/>
                      <a:r>
                        <a:rPr lang="ru-RU" sz="1050" b="0" i="0" u="none" strike="noStrike">
                          <a:solidFill>
                            <a:srgbClr val="000000"/>
                          </a:solidFill>
                          <a:latin typeface="Arial Cyr"/>
                        </a:rPr>
                        <a:t>2 02 39999 05 0000 150</a:t>
                      </a:r>
                    </a:p>
                  </a:txBody>
                  <a:tcPr marL="7620" marR="7620" marT="7620" marB="0" anchor="ctr"/>
                </a:tc>
                <a:tc>
                  <a:txBody>
                    <a:bodyPr/>
                    <a:lstStyle/>
                    <a:p>
                      <a:pPr algn="l" fontAlgn="ctr"/>
                      <a:r>
                        <a:rPr lang="ru-RU" sz="1050" b="0" i="0" u="none" strike="noStrike">
                          <a:solidFill>
                            <a:srgbClr val="000000"/>
                          </a:solidFill>
                          <a:latin typeface="Arial Cyr"/>
                        </a:rPr>
                        <a:t>субвенции из областного бюджета бюджетам муниципальных районов и городских округов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Курской области отдельными государственными полномочиями Курской области в сфере социальной защиты населения" на оказание финансовой поддержки </a:t>
                      </a:r>
                      <a:r>
                        <a:rPr lang="ru-RU" sz="1050" b="0" i="1" u="none" strike="noStrike">
                          <a:solidFill>
                            <a:srgbClr val="000000"/>
                          </a:solidFill>
                          <a:latin typeface="Arial Cyr"/>
                        </a:rPr>
                        <a:t>общественным организациям ветеранов войны, труда, Вооруженных сил и правоохранительных органов области</a:t>
                      </a:r>
                      <a:endParaRPr lang="ru-RU" sz="1050" b="0" i="0" u="none" strike="noStrike">
                        <a:solidFill>
                          <a:srgbClr val="000000"/>
                        </a:solidFill>
                        <a:latin typeface="Arial Cyr"/>
                      </a:endParaRPr>
                    </a:p>
                  </a:txBody>
                  <a:tcPr marL="7620" marR="7620" marT="7620" marB="0" anchor="ctr"/>
                </a:tc>
                <a:tc>
                  <a:txBody>
                    <a:bodyPr/>
                    <a:lstStyle/>
                    <a:p>
                      <a:pPr algn="ctr" fontAlgn="ctr"/>
                      <a:r>
                        <a:rPr lang="ru-RU" sz="1050" b="0" i="0" u="none" strike="noStrike" dirty="0">
                          <a:solidFill>
                            <a:srgbClr val="000000"/>
                          </a:solidFill>
                          <a:latin typeface="Arial Cyr"/>
                        </a:rPr>
                        <a:t>124 300,00</a:t>
                      </a:r>
                    </a:p>
                  </a:txBody>
                  <a:tcPr marL="7620" marR="7620" marT="7620" marB="0" anchor="ctr"/>
                </a:tc>
              </a:tr>
              <a:tr h="1335097">
                <a:tc>
                  <a:txBody>
                    <a:bodyPr/>
                    <a:lstStyle/>
                    <a:p>
                      <a:pPr algn="ctr" fontAlgn="ctr"/>
                      <a:r>
                        <a:rPr lang="ru-RU" sz="1050" b="0" i="0" u="none" strike="noStrike">
                          <a:solidFill>
                            <a:srgbClr val="000000"/>
                          </a:solidFill>
                          <a:latin typeface="Arial Cyr"/>
                        </a:rPr>
                        <a:t>2 02 39999 05 0000 150</a:t>
                      </a:r>
                    </a:p>
                  </a:txBody>
                  <a:tcPr marL="7620" marR="7620" marT="7620" marB="0" anchor="ctr"/>
                </a:tc>
                <a:tc>
                  <a:txBody>
                    <a:bodyPr/>
                    <a:lstStyle/>
                    <a:p>
                      <a:pPr algn="l" fontAlgn="ctr"/>
                      <a:r>
                        <a:rPr lang="ru-RU" sz="1050" b="0" i="0" u="none" strike="noStrike" dirty="0">
                          <a:solidFill>
                            <a:srgbClr val="000000"/>
                          </a:solidFill>
                          <a:latin typeface="Arial Cyr"/>
                        </a:rPr>
                        <a:t>субвенции из областного бюджета бюджетам муниципальных районов и городских округов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Курской области отдельными государственными полномочиями Курской области в сфере социальной защиты населения" для осуществления отдельных государственных полномочий, связанных с предоставлением социальной поддержки отдельным категориям граждан </a:t>
                      </a:r>
                      <a:r>
                        <a:rPr lang="ru-RU" sz="1050" b="0" i="1" u="none" strike="noStrike" dirty="0">
                          <a:solidFill>
                            <a:srgbClr val="000000"/>
                          </a:solidFill>
                          <a:latin typeface="Arial Cyr"/>
                        </a:rPr>
                        <a:t>по обеспечению продовольственными товарами по сниженным ценам и выплатой ежемесячной денежной компенсации</a:t>
                      </a:r>
                      <a:endParaRPr lang="ru-RU" sz="1050" b="0" i="0" u="none" strike="noStrike" dirty="0">
                        <a:solidFill>
                          <a:srgbClr val="000000"/>
                        </a:solidFill>
                        <a:latin typeface="Arial Cyr"/>
                      </a:endParaRPr>
                    </a:p>
                  </a:txBody>
                  <a:tcPr marL="7620" marR="7620" marT="7620" marB="0" anchor="ctr"/>
                </a:tc>
                <a:tc>
                  <a:txBody>
                    <a:bodyPr/>
                    <a:lstStyle/>
                    <a:p>
                      <a:pPr algn="ctr" fontAlgn="ctr"/>
                      <a:r>
                        <a:rPr lang="ru-RU" sz="1050" b="0" i="0" u="none" strike="noStrike" dirty="0">
                          <a:solidFill>
                            <a:srgbClr val="000000"/>
                          </a:solidFill>
                          <a:latin typeface="Arial Cyr"/>
                        </a:rPr>
                        <a:t>180 706,00</a:t>
                      </a:r>
                    </a:p>
                  </a:txBody>
                  <a:tcPr marL="7620" marR="7620" marT="7620" marB="0" anchor="ctr"/>
                </a:tc>
              </a:tr>
              <a:tr h="1261763">
                <a:tc>
                  <a:txBody>
                    <a:bodyPr/>
                    <a:lstStyle/>
                    <a:p>
                      <a:pPr algn="ctr" fontAlgn="ctr"/>
                      <a:r>
                        <a:rPr lang="ru-RU" sz="1050" b="0" i="0" u="none" strike="noStrike">
                          <a:solidFill>
                            <a:srgbClr val="000000"/>
                          </a:solidFill>
                          <a:latin typeface="Arial Cyr"/>
                        </a:rPr>
                        <a:t>2 02 39999 05 0000 150</a:t>
                      </a:r>
                    </a:p>
                  </a:txBody>
                  <a:tcPr marL="7620" marR="7620" marT="7620" marB="0" anchor="ctr"/>
                </a:tc>
                <a:tc>
                  <a:txBody>
                    <a:bodyPr/>
                    <a:lstStyle/>
                    <a:p>
                      <a:pPr algn="l" fontAlgn="ctr"/>
                      <a:r>
                        <a:rPr lang="ru-RU" sz="1050" b="0" i="0" u="none" strike="noStrike" dirty="0">
                          <a:solidFill>
                            <a:srgbClr val="000000"/>
                          </a:solidFill>
                          <a:latin typeface="Arial Cyr"/>
                        </a:rPr>
                        <a:t>субвенции из областного бюджета бюджетам муниципальных районов и городских округов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Курской области отдельными государственными полномочиями Курской области в сфере социальной защиты населения" на обеспечение мер социальной поддержки </a:t>
                      </a:r>
                      <a:r>
                        <a:rPr lang="ru-RU" sz="1050" b="0" i="1" u="none" strike="noStrike" dirty="0">
                          <a:solidFill>
                            <a:srgbClr val="000000"/>
                          </a:solidFill>
                          <a:latin typeface="Arial Cyr"/>
                        </a:rPr>
                        <a:t>ветеранов труда и тружеников тыла</a:t>
                      </a:r>
                      <a:endParaRPr lang="ru-RU" sz="1050" b="0" i="0" u="none" strike="noStrike" dirty="0">
                        <a:solidFill>
                          <a:srgbClr val="000000"/>
                        </a:solidFill>
                        <a:latin typeface="Arial Cyr"/>
                      </a:endParaRPr>
                    </a:p>
                  </a:txBody>
                  <a:tcPr marL="7620" marR="7620" marT="7620" marB="0" anchor="ctr"/>
                </a:tc>
                <a:tc>
                  <a:txBody>
                    <a:bodyPr/>
                    <a:lstStyle/>
                    <a:p>
                      <a:pPr algn="ctr" fontAlgn="ctr"/>
                      <a:r>
                        <a:rPr lang="ru-RU" sz="1050" b="0" i="0" u="none" strike="noStrike" dirty="0">
                          <a:solidFill>
                            <a:srgbClr val="000000"/>
                          </a:solidFill>
                          <a:latin typeface="Arial Cyr"/>
                        </a:rPr>
                        <a:t>5 586 440,00</a:t>
                      </a:r>
                    </a:p>
                  </a:txBody>
                  <a:tcPr marL="7620" marR="7620" marT="7620" marB="0" anchor="ctr"/>
                </a:tc>
              </a:tr>
              <a:tr h="1256973">
                <a:tc>
                  <a:txBody>
                    <a:bodyPr/>
                    <a:lstStyle/>
                    <a:p>
                      <a:pPr algn="ctr" fontAlgn="ctr"/>
                      <a:r>
                        <a:rPr lang="ru-RU" sz="1050" b="0" i="0" u="none" strike="noStrike">
                          <a:solidFill>
                            <a:srgbClr val="000000"/>
                          </a:solidFill>
                          <a:latin typeface="Arial Cyr"/>
                        </a:rPr>
                        <a:t>2 02 39999 05 0000 150</a:t>
                      </a:r>
                    </a:p>
                  </a:txBody>
                  <a:tcPr marL="7620" marR="7620" marT="7620" marB="0" anchor="ctr"/>
                </a:tc>
                <a:tc>
                  <a:txBody>
                    <a:bodyPr/>
                    <a:lstStyle/>
                    <a:p>
                      <a:pPr algn="l" fontAlgn="ctr"/>
                      <a:r>
                        <a:rPr lang="ru-RU" sz="1050" b="0" i="0" u="none" strike="noStrike">
                          <a:solidFill>
                            <a:srgbClr val="000000"/>
                          </a:solidFill>
                          <a:latin typeface="Arial Cyr"/>
                        </a:rPr>
                        <a:t>субвенции из областного бюджета бюджетам муниципальных районов и городских округов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Курской области отдельными государственными полномочиями Курской области в сфере социальной защиты населения"</a:t>
                      </a:r>
                      <a:r>
                        <a:rPr lang="ru-RU" sz="1050" b="0" i="1" u="none" strike="noStrike">
                          <a:solidFill>
                            <a:srgbClr val="000000"/>
                          </a:solidFill>
                          <a:latin typeface="Arial Cyr"/>
                        </a:rPr>
                        <a:t> на выплату ежемесячного пособия на ребенка</a:t>
                      </a:r>
                      <a:endParaRPr lang="ru-RU" sz="1050" b="0" i="0" u="none" strike="noStrike">
                        <a:solidFill>
                          <a:srgbClr val="000000"/>
                        </a:solidFill>
                        <a:latin typeface="Arial Cyr"/>
                      </a:endParaRPr>
                    </a:p>
                  </a:txBody>
                  <a:tcPr marL="7620" marR="7620" marT="7620" marB="0" anchor="ctr"/>
                </a:tc>
                <a:tc>
                  <a:txBody>
                    <a:bodyPr/>
                    <a:lstStyle/>
                    <a:p>
                      <a:pPr algn="ctr" fontAlgn="ctr"/>
                      <a:r>
                        <a:rPr lang="ru-RU" sz="1050" b="0" i="0" u="none" strike="noStrike" dirty="0">
                          <a:solidFill>
                            <a:srgbClr val="000000"/>
                          </a:solidFill>
                          <a:latin typeface="Arial Cyr"/>
                        </a:rPr>
                        <a:t>1 907 036,00</a:t>
                      </a:r>
                    </a:p>
                  </a:txBody>
                  <a:tcPr marL="7620" marR="7620" marT="7620" marB="0" anchor="ctr"/>
                </a:tc>
              </a:tr>
            </a:tbl>
          </a:graphicData>
        </a:graphic>
      </p:graphicFrame>
      <p:sp>
        <p:nvSpPr>
          <p:cNvPr id="5" name="Прямоугольник 4"/>
          <p:cNvSpPr/>
          <p:nvPr/>
        </p:nvSpPr>
        <p:spPr>
          <a:xfrm>
            <a:off x="8289567" y="785794"/>
            <a:ext cx="606255" cy="261610"/>
          </a:xfrm>
          <a:prstGeom prst="rect">
            <a:avLst/>
          </a:prstGeom>
        </p:spPr>
        <p:txBody>
          <a:bodyPr wrap="none">
            <a:spAutoFit/>
          </a:bodyPr>
          <a:lstStyle/>
          <a:p>
            <a:pPr lvl="0" algn="r" defTabSz="1082675" fontAlgn="base">
              <a:spcBef>
                <a:spcPct val="0"/>
              </a:spcBef>
              <a:spcAft>
                <a:spcPct val="0"/>
              </a:spcAft>
            </a:pPr>
            <a:r>
              <a:rPr lang="ru-RU" sz="1100" dirty="0" smtClean="0">
                <a:solidFill>
                  <a:srgbClr val="003366"/>
                </a:solidFill>
                <a:latin typeface="Times New Roman" pitchFamily="18" charset="0"/>
              </a:rPr>
              <a:t>рублей</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686800" cy="838200"/>
          </a:xfrm>
        </p:spPr>
        <p:txBody>
          <a:bodyPr>
            <a:normAutofit/>
          </a:bodyPr>
          <a:lstStyle/>
          <a:p>
            <a:pPr algn="ctr"/>
            <a:r>
              <a:rPr lang="ru-RU" sz="1900" dirty="0" smtClean="0">
                <a:solidFill>
                  <a:srgbClr val="7030A0"/>
                </a:solidFill>
                <a:latin typeface="Times New Roman" pitchFamily="18" charset="0"/>
                <a:cs typeface="Times New Roman" pitchFamily="18" charset="0"/>
              </a:rPr>
              <a:t>ОБЪЕМ БЕЗВОЗМЕЗДНЫХ ПОСТУПЛЕНИЙ ИЗ ОБЛАСТНОГО БЮДЖЕТА В БЮДЖЕТ МУНИЦИПАЛЬНОГО РАЙОНА ЗА 2019 ГОД </a:t>
            </a:r>
            <a:r>
              <a:rPr lang="en-US" sz="1900" dirty="0" smtClean="0">
                <a:solidFill>
                  <a:srgbClr val="7030A0"/>
                </a:solidFill>
                <a:latin typeface="Times New Roman" pitchFamily="18" charset="0"/>
                <a:cs typeface="Times New Roman" pitchFamily="18" charset="0"/>
              </a:rPr>
              <a:t>[</a:t>
            </a:r>
            <a:r>
              <a:rPr lang="ru-RU" sz="1900" dirty="0" smtClean="0">
                <a:solidFill>
                  <a:srgbClr val="7030A0"/>
                </a:solidFill>
                <a:latin typeface="Times New Roman" pitchFamily="18" charset="0"/>
                <a:cs typeface="Times New Roman" pitchFamily="18" charset="0"/>
              </a:rPr>
              <a:t>7</a:t>
            </a:r>
            <a:r>
              <a:rPr lang="en-US" sz="1900" dirty="0" smtClean="0">
                <a:solidFill>
                  <a:srgbClr val="7030A0"/>
                </a:solidFill>
                <a:latin typeface="Times New Roman" pitchFamily="18" charset="0"/>
                <a:cs typeface="Times New Roman" pitchFamily="18" charset="0"/>
              </a:rPr>
              <a:t>]</a:t>
            </a:r>
            <a:endParaRPr lang="ru-RU" sz="1900" dirty="0"/>
          </a:p>
        </p:txBody>
      </p:sp>
      <p:graphicFrame>
        <p:nvGraphicFramePr>
          <p:cNvPr id="4" name="Содержимое 3"/>
          <p:cNvGraphicFramePr>
            <a:graphicFrameLocks noGrp="1"/>
          </p:cNvGraphicFramePr>
          <p:nvPr>
            <p:ph idx="1"/>
          </p:nvPr>
        </p:nvGraphicFramePr>
        <p:xfrm>
          <a:off x="285720" y="1142984"/>
          <a:ext cx="8686800" cy="5168293"/>
        </p:xfrm>
        <a:graphic>
          <a:graphicData uri="http://schemas.openxmlformats.org/drawingml/2006/table">
            <a:tbl>
              <a:tblPr firstRow="1" bandRow="1">
                <a:tableStyleId>{69CF1AB2-1976-4502-BF36-3FF5EA218861}</a:tableStyleId>
              </a:tblPr>
              <a:tblGrid>
                <a:gridCol w="1766870"/>
                <a:gridCol w="5786478"/>
                <a:gridCol w="1133452"/>
              </a:tblGrid>
              <a:tr h="385502">
                <a:tc>
                  <a:txBody>
                    <a:bodyPr/>
                    <a:lstStyle/>
                    <a:p>
                      <a:pPr algn="ctr" fontAlgn="ctr"/>
                      <a:r>
                        <a:rPr lang="ru-RU" sz="1150" u="none" strike="noStrike" dirty="0">
                          <a:latin typeface="Times New Roman" pitchFamily="18" charset="0"/>
                          <a:cs typeface="Times New Roman" pitchFamily="18" charset="0"/>
                        </a:rPr>
                        <a:t>Код бюджетной классификации</a:t>
                      </a:r>
                      <a:endParaRPr lang="ru-RU" sz="115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ru-RU" sz="1150" u="none" strike="noStrike" dirty="0">
                          <a:latin typeface="Times New Roman" pitchFamily="18" charset="0"/>
                          <a:cs typeface="Times New Roman" pitchFamily="18" charset="0"/>
                        </a:rPr>
                        <a:t>Наименование</a:t>
                      </a:r>
                      <a:endParaRPr lang="ru-RU" sz="115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ru-RU" sz="1150" u="none" strike="noStrike" dirty="0" smtClean="0">
                          <a:latin typeface="Times New Roman" pitchFamily="18" charset="0"/>
                          <a:cs typeface="Times New Roman" pitchFamily="18" charset="0"/>
                        </a:rPr>
                        <a:t>2019 </a:t>
                      </a:r>
                      <a:r>
                        <a:rPr lang="ru-RU" sz="1150" u="none" strike="noStrike" dirty="0">
                          <a:latin typeface="Times New Roman" pitchFamily="18" charset="0"/>
                          <a:cs typeface="Times New Roman" pitchFamily="18" charset="0"/>
                        </a:rPr>
                        <a:t>год</a:t>
                      </a:r>
                      <a:endParaRPr lang="ru-RU" sz="1150" b="1" i="0" u="none" strike="noStrike" dirty="0">
                        <a:solidFill>
                          <a:srgbClr val="000000"/>
                        </a:solidFill>
                        <a:latin typeface="Times New Roman" pitchFamily="18" charset="0"/>
                        <a:cs typeface="Times New Roman" pitchFamily="18" charset="0"/>
                      </a:endParaRPr>
                    </a:p>
                  </a:txBody>
                  <a:tcPr marL="9525" marR="9525" marT="9525" marB="0" anchor="ctr"/>
                </a:tc>
              </a:tr>
              <a:tr h="1174009">
                <a:tc>
                  <a:txBody>
                    <a:bodyPr/>
                    <a:lstStyle/>
                    <a:p>
                      <a:pPr algn="ctr" fontAlgn="ctr"/>
                      <a:r>
                        <a:rPr lang="ru-RU" sz="1100" b="0" i="0" u="none" strike="noStrike" dirty="0">
                          <a:solidFill>
                            <a:srgbClr val="000000"/>
                          </a:solidFill>
                          <a:latin typeface="Arial Cyr"/>
                        </a:rPr>
                        <a:t>2 02 39999 05 0000 150</a:t>
                      </a:r>
                    </a:p>
                  </a:txBody>
                  <a:tcPr marL="7620" marR="7620" marT="7620" marB="0" anchor="ctr"/>
                </a:tc>
                <a:tc>
                  <a:txBody>
                    <a:bodyPr/>
                    <a:lstStyle/>
                    <a:p>
                      <a:pPr algn="l" fontAlgn="ctr"/>
                      <a:r>
                        <a:rPr lang="ru-RU" sz="1100" b="0" i="0" u="none" strike="noStrike" dirty="0">
                          <a:solidFill>
                            <a:srgbClr val="000000"/>
                          </a:solidFill>
                          <a:latin typeface="Arial Cyr"/>
                        </a:rPr>
                        <a:t>субвенции из областного бюджета бюджетам муниципальных районов и городских округов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Курской области отдельными государственными полномочиями Курской области в сфере социальной защиты населения" </a:t>
                      </a:r>
                      <a:r>
                        <a:rPr lang="ru-RU" sz="1100" b="0" i="1" u="none" strike="noStrike" dirty="0">
                          <a:solidFill>
                            <a:srgbClr val="000000"/>
                          </a:solidFill>
                          <a:latin typeface="Arial Cyr"/>
                        </a:rPr>
                        <a:t>на содержание работников, осуществляющих переданные государственные полномочия в сфере социальной защиты населения</a:t>
                      </a:r>
                      <a:endParaRPr lang="ru-RU" sz="1100" b="0" i="0" u="none" strike="noStrike" dirty="0">
                        <a:solidFill>
                          <a:srgbClr val="000000"/>
                        </a:solidFill>
                        <a:latin typeface="Arial Cyr"/>
                      </a:endParaRPr>
                    </a:p>
                  </a:txBody>
                  <a:tcPr marL="7620" marR="7620" marT="7620" marB="0" anchor="ctr"/>
                </a:tc>
                <a:tc>
                  <a:txBody>
                    <a:bodyPr/>
                    <a:lstStyle/>
                    <a:p>
                      <a:pPr algn="ctr" fontAlgn="ctr"/>
                      <a:r>
                        <a:rPr lang="ru-RU" sz="1100" b="0" i="0" u="none" strike="noStrike" dirty="0">
                          <a:solidFill>
                            <a:srgbClr val="000000"/>
                          </a:solidFill>
                          <a:latin typeface="Arial Cyr"/>
                        </a:rPr>
                        <a:t>1 480 000,00</a:t>
                      </a:r>
                    </a:p>
                  </a:txBody>
                  <a:tcPr marL="7620" marR="7620" marT="7620" marB="0" anchor="ctr"/>
                </a:tc>
              </a:tr>
              <a:tr h="1336724">
                <a:tc>
                  <a:txBody>
                    <a:bodyPr/>
                    <a:lstStyle/>
                    <a:p>
                      <a:pPr algn="ctr" fontAlgn="ctr"/>
                      <a:r>
                        <a:rPr lang="ru-RU" sz="1100" b="0" i="0" u="none" strike="noStrike">
                          <a:solidFill>
                            <a:srgbClr val="000000"/>
                          </a:solidFill>
                          <a:latin typeface="Arial Cyr"/>
                        </a:rPr>
                        <a:t>2 02 39999 05 0000 150</a:t>
                      </a:r>
                    </a:p>
                  </a:txBody>
                  <a:tcPr marL="7620" marR="7620" marT="7620" marB="0" anchor="ctr"/>
                </a:tc>
                <a:tc>
                  <a:txBody>
                    <a:bodyPr/>
                    <a:lstStyle/>
                    <a:p>
                      <a:pPr algn="l" fontAlgn="ctr"/>
                      <a:r>
                        <a:rPr lang="ru-RU" sz="1100" b="0" i="0" u="none" strike="noStrike" dirty="0">
                          <a:solidFill>
                            <a:srgbClr val="000000"/>
                          </a:solidFill>
                          <a:latin typeface="Arial Cyr"/>
                        </a:rPr>
                        <a:t>субвенции из областного бюджета бюджетам муниципальных районов и городских округов на осуществление отдельных государственных полномочий в соответствии с Законом Курской области "О наделении органов местного самоуправления Курской области отдельными государственными полномочиями по организации мероприятий при осуществлении деятельности по обращению с животными без владельцев" </a:t>
                      </a:r>
                      <a:r>
                        <a:rPr lang="ru-RU" sz="1100" b="0" i="1" u="none" strike="noStrike" dirty="0">
                          <a:solidFill>
                            <a:srgbClr val="000000"/>
                          </a:solidFill>
                          <a:latin typeface="Arial Cyr"/>
                        </a:rPr>
                        <a:t>на организацию проведения мероприятий при осуществлении деятельности по обращению с животными без владельцев</a:t>
                      </a:r>
                      <a:endParaRPr lang="ru-RU" sz="1100" b="0" i="0" u="none" strike="noStrike" dirty="0">
                        <a:solidFill>
                          <a:srgbClr val="000000"/>
                        </a:solidFill>
                        <a:latin typeface="Arial Cyr"/>
                      </a:endParaRPr>
                    </a:p>
                  </a:txBody>
                  <a:tcPr marL="7620" marR="7620" marT="7620" marB="0" anchor="ctr"/>
                </a:tc>
                <a:tc>
                  <a:txBody>
                    <a:bodyPr/>
                    <a:lstStyle/>
                    <a:p>
                      <a:pPr algn="ctr" fontAlgn="ctr"/>
                      <a:r>
                        <a:rPr lang="ru-RU" sz="1100" b="0" i="0" u="none" strike="noStrike" dirty="0">
                          <a:solidFill>
                            <a:srgbClr val="000000"/>
                          </a:solidFill>
                          <a:latin typeface="Arial Cyr"/>
                        </a:rPr>
                        <a:t>469 412,00</a:t>
                      </a:r>
                    </a:p>
                  </a:txBody>
                  <a:tcPr marL="7620" marR="7620" marT="7620" marB="0" anchor="ctr"/>
                </a:tc>
              </a:tr>
              <a:tr h="1188199">
                <a:tc>
                  <a:txBody>
                    <a:bodyPr/>
                    <a:lstStyle/>
                    <a:p>
                      <a:pPr algn="ctr" fontAlgn="ctr"/>
                      <a:r>
                        <a:rPr lang="ru-RU" sz="1100" b="0" i="0" u="none" strike="noStrike">
                          <a:solidFill>
                            <a:srgbClr val="000000"/>
                          </a:solidFill>
                          <a:latin typeface="Arial Cyr"/>
                        </a:rPr>
                        <a:t>2 02 39999 05 0000 150</a:t>
                      </a:r>
                    </a:p>
                  </a:txBody>
                  <a:tcPr marL="7620" marR="7620" marT="7620" marB="0" anchor="ctr"/>
                </a:tc>
                <a:tc>
                  <a:txBody>
                    <a:bodyPr/>
                    <a:lstStyle/>
                    <a:p>
                      <a:pPr algn="l" fontAlgn="ctr"/>
                      <a:r>
                        <a:rPr lang="ru-RU" sz="1100" b="0" i="0" u="none" strike="noStrike">
                          <a:solidFill>
                            <a:srgbClr val="000000"/>
                          </a:solidFill>
                          <a:latin typeface="Arial Cyr"/>
                        </a:rPr>
                        <a:t>субвенции из областного бюджета бюджетам муниципальных районов и городских округов на осуществление отдельных государственных полномочий в соответствии с Законом Курской области "О наделении органов местного самоуправления Курской области отдельными государственными полномочиями по организации проведения мероприятий по отлову и содержанию безнадзорных животных" </a:t>
                      </a:r>
                      <a:r>
                        <a:rPr lang="ru-RU" sz="1100" b="0" i="1" u="none" strike="noStrike">
                          <a:solidFill>
                            <a:srgbClr val="000000"/>
                          </a:solidFill>
                          <a:latin typeface="Arial Cyr"/>
                        </a:rPr>
                        <a:t>на содержание работников</a:t>
                      </a:r>
                      <a:r>
                        <a:rPr lang="ru-RU" sz="1100" b="0" i="0" u="none" strike="noStrike">
                          <a:solidFill>
                            <a:srgbClr val="000000"/>
                          </a:solidFill>
                          <a:latin typeface="Arial Cyr"/>
                        </a:rPr>
                        <a:t>, осуществляющих отдельные государственные полномочия по организации проведения мероприятий по отлову и содержанию безнадзорных животных</a:t>
                      </a:r>
                    </a:p>
                  </a:txBody>
                  <a:tcPr marL="7620" marR="7620" marT="7620" marB="0" anchor="ctr"/>
                </a:tc>
                <a:tc>
                  <a:txBody>
                    <a:bodyPr/>
                    <a:lstStyle/>
                    <a:p>
                      <a:pPr algn="ctr" fontAlgn="ctr"/>
                      <a:r>
                        <a:rPr lang="ru-RU" sz="1100" b="0" i="0" u="none" strike="noStrike" dirty="0">
                          <a:solidFill>
                            <a:srgbClr val="000000"/>
                          </a:solidFill>
                          <a:latin typeface="Arial Cyr"/>
                        </a:rPr>
                        <a:t>29 566,24</a:t>
                      </a:r>
                    </a:p>
                  </a:txBody>
                  <a:tcPr marL="7620" marR="7620" marT="7620" marB="0" anchor="ctr"/>
                </a:tc>
              </a:tr>
              <a:tr h="385502">
                <a:tc>
                  <a:txBody>
                    <a:bodyPr/>
                    <a:lstStyle/>
                    <a:p>
                      <a:pPr algn="ctr" fontAlgn="ctr"/>
                      <a:r>
                        <a:rPr lang="ru-RU" sz="1100" b="1" i="0" u="none" strike="noStrike">
                          <a:solidFill>
                            <a:srgbClr val="000000"/>
                          </a:solidFill>
                          <a:latin typeface="Arial Cyr"/>
                        </a:rPr>
                        <a:t>2 02 40000 00 0000 150</a:t>
                      </a:r>
                    </a:p>
                  </a:txBody>
                  <a:tcPr marL="7620" marR="7620" marT="7620" marB="0" anchor="ctr"/>
                </a:tc>
                <a:tc>
                  <a:txBody>
                    <a:bodyPr/>
                    <a:lstStyle/>
                    <a:p>
                      <a:pPr algn="l" fontAlgn="ctr"/>
                      <a:r>
                        <a:rPr lang="ru-RU" sz="1100" b="1" i="0" u="none" strike="noStrike">
                          <a:solidFill>
                            <a:srgbClr val="000000"/>
                          </a:solidFill>
                          <a:latin typeface="Arial Cyr"/>
                        </a:rPr>
                        <a:t>Иные межбюджетные трансферты</a:t>
                      </a:r>
                    </a:p>
                  </a:txBody>
                  <a:tcPr marL="7620" marR="7620" marT="7620" marB="0" anchor="ctr"/>
                </a:tc>
                <a:tc>
                  <a:txBody>
                    <a:bodyPr/>
                    <a:lstStyle/>
                    <a:p>
                      <a:pPr algn="ctr" fontAlgn="ctr"/>
                      <a:r>
                        <a:rPr lang="ru-RU" sz="1100" b="1" i="0" u="none" strike="noStrike" dirty="0">
                          <a:solidFill>
                            <a:srgbClr val="000000"/>
                          </a:solidFill>
                          <a:latin typeface="Arial Cyr"/>
                        </a:rPr>
                        <a:t>30 </a:t>
                      </a:r>
                      <a:r>
                        <a:rPr lang="ru-RU" sz="1100" b="1" i="0" u="none" strike="noStrike" dirty="0" smtClean="0">
                          <a:solidFill>
                            <a:srgbClr val="000000"/>
                          </a:solidFill>
                          <a:latin typeface="Arial Cyr"/>
                        </a:rPr>
                        <a:t>000,00</a:t>
                      </a:r>
                      <a:endParaRPr lang="ru-RU" sz="1100" b="1" i="0" u="none" strike="noStrike" dirty="0">
                        <a:solidFill>
                          <a:srgbClr val="000000"/>
                        </a:solidFill>
                        <a:latin typeface="Arial Cyr"/>
                      </a:endParaRPr>
                    </a:p>
                  </a:txBody>
                  <a:tcPr marL="7620" marR="7620" marT="7620" marB="0" anchor="ctr"/>
                </a:tc>
              </a:tr>
              <a:tr h="530725">
                <a:tc>
                  <a:txBody>
                    <a:bodyPr/>
                    <a:lstStyle/>
                    <a:p>
                      <a:pPr algn="ctr" fontAlgn="ctr"/>
                      <a:r>
                        <a:rPr lang="ru-RU" sz="1100" b="0" i="0" u="none" strike="noStrike">
                          <a:solidFill>
                            <a:srgbClr val="000000"/>
                          </a:solidFill>
                          <a:latin typeface="Arial Cyr"/>
                        </a:rPr>
                        <a:t>2 02 45160 05 0000 150</a:t>
                      </a:r>
                    </a:p>
                  </a:txBody>
                  <a:tcPr marL="7620" marR="7620" marT="7620" marB="0" anchor="ctr"/>
                </a:tc>
                <a:tc>
                  <a:txBody>
                    <a:bodyPr/>
                    <a:lstStyle/>
                    <a:p>
                      <a:pPr algn="l" fontAlgn="ctr"/>
                      <a:r>
                        <a:rPr lang="ru-RU" sz="1100" b="0" i="0" u="none" strike="noStrike">
                          <a:solidFill>
                            <a:srgbClr val="000000"/>
                          </a:solidFill>
                          <a:latin typeface="Arial Cyr"/>
                        </a:rPr>
                        <a:t>Межбюджетные трансферты, передаваемые бюджетам муниципальных районов для компенсации дополнительных расходов, возникших в результате решений, принятых органами власти другого уровня</a:t>
                      </a:r>
                    </a:p>
                  </a:txBody>
                  <a:tcPr marL="7620" marR="7620" marT="7620" marB="0" anchor="ctr"/>
                </a:tc>
                <a:tc>
                  <a:txBody>
                    <a:bodyPr/>
                    <a:lstStyle/>
                    <a:p>
                      <a:pPr algn="ctr" fontAlgn="ctr"/>
                      <a:r>
                        <a:rPr lang="ru-RU" sz="1100" b="0" i="0" u="none" strike="noStrike" dirty="0">
                          <a:solidFill>
                            <a:srgbClr val="000000"/>
                          </a:solidFill>
                          <a:latin typeface="Arial Cyr"/>
                        </a:rPr>
                        <a:t>30 000,00</a:t>
                      </a:r>
                    </a:p>
                  </a:txBody>
                  <a:tcPr marL="7620" marR="7620" marT="7620" marB="0" anchor="ctr"/>
                </a:tc>
              </a:tr>
            </a:tbl>
          </a:graphicData>
        </a:graphic>
      </p:graphicFrame>
      <p:sp>
        <p:nvSpPr>
          <p:cNvPr id="5" name="Прямоугольник 4"/>
          <p:cNvSpPr/>
          <p:nvPr/>
        </p:nvSpPr>
        <p:spPr>
          <a:xfrm>
            <a:off x="8289566" y="785794"/>
            <a:ext cx="606255" cy="261610"/>
          </a:xfrm>
          <a:prstGeom prst="rect">
            <a:avLst/>
          </a:prstGeom>
        </p:spPr>
        <p:txBody>
          <a:bodyPr wrap="none">
            <a:spAutoFit/>
          </a:bodyPr>
          <a:lstStyle/>
          <a:p>
            <a:pPr lvl="0" algn="r" defTabSz="1082675" fontAlgn="base">
              <a:spcBef>
                <a:spcPct val="0"/>
              </a:spcBef>
              <a:spcAft>
                <a:spcPct val="0"/>
              </a:spcAft>
            </a:pPr>
            <a:r>
              <a:rPr lang="ru-RU" sz="1100" dirty="0" smtClean="0">
                <a:solidFill>
                  <a:srgbClr val="003366"/>
                </a:solidFill>
                <a:latin typeface="Times New Roman" pitchFamily="18" charset="0"/>
              </a:rPr>
              <a:t>рублей</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10"/>
          <p:cNvGrpSpPr>
            <a:grpSpLocks/>
          </p:cNvGrpSpPr>
          <p:nvPr/>
        </p:nvGrpSpPr>
        <p:grpSpPr bwMode="auto">
          <a:xfrm rot="16200000">
            <a:off x="3344923" y="-1701904"/>
            <a:ext cx="2430884" cy="7263403"/>
            <a:chOff x="3624030" y="1168125"/>
            <a:chExt cx="1866710" cy="3969516"/>
          </a:xfrm>
        </p:grpSpPr>
        <p:sp>
          <p:nvSpPr>
            <p:cNvPr id="7" name="Oval 41"/>
            <p:cNvSpPr>
              <a:spLocks noChangeAspect="1" noChangeArrowheads="1"/>
            </p:cNvSpPr>
            <p:nvPr/>
          </p:nvSpPr>
          <p:spPr bwMode="auto">
            <a:xfrm rot="5400000">
              <a:off x="3711976" y="1080179"/>
              <a:ext cx="1197094" cy="1372986"/>
            </a:xfrm>
            <a:prstGeom prst="ellipse">
              <a:avLst/>
            </a:prstGeom>
            <a:gradFill rotWithShape="1">
              <a:gsLst>
                <a:gs pos="0">
                  <a:srgbClr val="3366FF">
                    <a:alpha val="64999"/>
                  </a:srgbClr>
                </a:gs>
                <a:gs pos="50000">
                  <a:srgbClr val="FFFF99"/>
                </a:gs>
                <a:gs pos="100000">
                  <a:srgbClr val="3366FF">
                    <a:alpha val="64999"/>
                  </a:srgbClr>
                </a:gs>
              </a:gsLst>
              <a:lin ang="5400000" scaled="1"/>
            </a:gradFill>
            <a:ln w="9525">
              <a:solidFill>
                <a:srgbClr val="003399"/>
              </a:solidFill>
              <a:round/>
              <a:headEnd/>
              <a:tailEnd/>
            </a:ln>
          </p:spPr>
          <p:txBody>
            <a:bodyPr lIns="21312" tIns="54132" rIns="21312" bIns="54132" anchor="ctr" anchorCtr="1"/>
            <a:lstStyle/>
            <a:p>
              <a:pPr algn="ctr" defTabSz="936382">
                <a:defRPr/>
              </a:pPr>
              <a:endParaRPr lang="ru-RU" sz="1600" b="0" dirty="0"/>
            </a:p>
            <a:p>
              <a:pPr algn="ctr" defTabSz="936382">
                <a:defRPr/>
              </a:pPr>
              <a:r>
                <a:rPr lang="ru-RU" sz="1600" dirty="0" smtClean="0">
                  <a:solidFill>
                    <a:srgbClr val="000099"/>
                  </a:solidFill>
                </a:rPr>
                <a:t>ОБЛАСТНОЙ БЮДЖЕТ</a:t>
              </a:r>
              <a:endParaRPr lang="ru-RU" sz="1600" dirty="0">
                <a:solidFill>
                  <a:srgbClr val="000099"/>
                </a:solidFill>
              </a:endParaRPr>
            </a:p>
            <a:p>
              <a:pPr defTabSz="936382">
                <a:defRPr/>
              </a:pPr>
              <a:endParaRPr lang="ru-RU" sz="1100" dirty="0">
                <a:solidFill>
                  <a:srgbClr val="000099"/>
                </a:solidFill>
              </a:endParaRPr>
            </a:p>
          </p:txBody>
        </p:sp>
        <p:sp>
          <p:nvSpPr>
            <p:cNvPr id="8" name="Oval 42"/>
            <p:cNvSpPr>
              <a:spLocks noChangeAspect="1" noChangeArrowheads="1"/>
            </p:cNvSpPr>
            <p:nvPr/>
          </p:nvSpPr>
          <p:spPr bwMode="auto">
            <a:xfrm rot="5400000">
              <a:off x="4205462" y="3852364"/>
              <a:ext cx="1197569" cy="1372986"/>
            </a:xfrm>
            <a:prstGeom prst="ellipse">
              <a:avLst/>
            </a:prstGeom>
            <a:gradFill rotWithShape="1">
              <a:gsLst>
                <a:gs pos="0">
                  <a:srgbClr val="FF99CC"/>
                </a:gs>
                <a:gs pos="50000">
                  <a:srgbClr val="FFFF99"/>
                </a:gs>
                <a:gs pos="100000">
                  <a:srgbClr val="FF99CC"/>
                </a:gs>
              </a:gsLst>
              <a:lin ang="5400000" scaled="1"/>
            </a:gradFill>
            <a:ln w="9525">
              <a:solidFill>
                <a:srgbClr val="003399"/>
              </a:solidFill>
              <a:round/>
              <a:headEnd/>
              <a:tailEnd/>
            </a:ln>
          </p:spPr>
          <p:txBody>
            <a:bodyPr lIns="108265" tIns="54132" rIns="108265" bIns="54132" anchor="ctr" anchorCtr="1"/>
            <a:lstStyle/>
            <a:p>
              <a:pPr defTabSz="935038"/>
              <a:endParaRPr lang="ru-RU" sz="1100" dirty="0"/>
            </a:p>
            <a:p>
              <a:pPr algn="ctr" defTabSz="935038"/>
              <a:r>
                <a:rPr lang="ru-RU" sz="1600" dirty="0" smtClean="0">
                  <a:solidFill>
                    <a:srgbClr val="000099"/>
                  </a:solidFill>
                </a:rPr>
                <a:t>БЮДЖЕТ МУНИЦИПАЛЬНОГО РАЙОНА</a:t>
              </a:r>
              <a:endParaRPr lang="ru-RU" sz="1600" dirty="0">
                <a:solidFill>
                  <a:srgbClr val="000099"/>
                </a:solidFill>
              </a:endParaRPr>
            </a:p>
            <a:p>
              <a:pPr defTabSz="935038"/>
              <a:endParaRPr lang="ru-RU" sz="1100" dirty="0"/>
            </a:p>
          </p:txBody>
        </p:sp>
        <p:sp>
          <p:nvSpPr>
            <p:cNvPr id="9" name="Стрелка вниз 8"/>
            <p:cNvSpPr/>
            <p:nvPr/>
          </p:nvSpPr>
          <p:spPr bwMode="auto">
            <a:xfrm rot="20803643">
              <a:off x="4362488" y="2690743"/>
              <a:ext cx="360236" cy="791811"/>
            </a:xfrm>
            <a:prstGeom prst="downArrow">
              <a:avLst/>
            </a:prstGeom>
            <a:gradFill flip="none" rotWithShape="1">
              <a:gsLst>
                <a:gs pos="0">
                  <a:srgbClr val="FF99FF"/>
                </a:gs>
                <a:gs pos="50000">
                  <a:schemeClr val="accent2">
                    <a:lumMod val="20000"/>
                    <a:lumOff val="80000"/>
                  </a:schemeClr>
                </a:gs>
              </a:gsLst>
              <a:lin ang="16200000" scaled="1"/>
              <a:tileRect/>
            </a:gradFill>
            <a:ln w="9525" cap="flat" cmpd="sng" algn="ctr">
              <a:solidFill>
                <a:srgbClr val="003399"/>
              </a:solidFill>
              <a:prstDash val="solid"/>
              <a:round/>
              <a:headEnd type="none" w="med" len="med"/>
              <a:tailEnd type="none" w="med" len="med"/>
            </a:ln>
            <a:effectLst>
              <a:outerShdw blurRad="50800" dist="38100" algn="l" rotWithShape="0">
                <a:prstClr val="black">
                  <a:alpha val="40000"/>
                </a:prstClr>
              </a:outerShdw>
            </a:effectLst>
          </p:spPr>
          <p:txBody>
            <a:bodyPr anchor="ctr"/>
            <a:lstStyle/>
            <a:p>
              <a:pPr defTabSz="1082675">
                <a:defRPr/>
              </a:pPr>
              <a:endParaRPr lang="ru-RU" sz="3800"/>
            </a:p>
          </p:txBody>
        </p:sp>
      </p:grpSp>
      <p:pic>
        <p:nvPicPr>
          <p:cNvPr id="11" name="Содержимое 10" descr="47277_1453878133.jpg"/>
          <p:cNvPicPr>
            <a:picLocks noGrp="1" noChangeAspect="1"/>
          </p:cNvPicPr>
          <p:nvPr>
            <p:ph idx="1"/>
          </p:nvPr>
        </p:nvPicPr>
        <p:blipFill>
          <a:blip r:embed="rId2"/>
          <a:srcRect/>
          <a:stretch>
            <a:fillRect/>
          </a:stretch>
        </p:blipFill>
        <p:spPr bwMode="auto">
          <a:xfrm>
            <a:off x="2285984" y="3286124"/>
            <a:ext cx="4842164" cy="322118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исунок 7" descr="CL2ByiTJxw0.jpg"/>
          <p:cNvPicPr>
            <a:picLocks noChangeAspect="1"/>
          </p:cNvPicPr>
          <p:nvPr/>
        </p:nvPicPr>
        <p:blipFill>
          <a:blip r:embed="rId2"/>
          <a:srcRect/>
          <a:stretch>
            <a:fillRect/>
          </a:stretch>
        </p:blipFill>
        <p:spPr bwMode="auto">
          <a:xfrm>
            <a:off x="0" y="0"/>
            <a:ext cx="9144000" cy="2724150"/>
          </a:xfrm>
          <a:prstGeom prst="rect">
            <a:avLst/>
          </a:prstGeom>
          <a:noFill/>
          <a:ln w="9525">
            <a:noFill/>
            <a:miter lim="800000"/>
            <a:headEnd/>
            <a:tailEnd/>
          </a:ln>
        </p:spPr>
      </p:pic>
      <p:sp>
        <p:nvSpPr>
          <p:cNvPr id="5" name="Rectangle 5"/>
          <p:cNvSpPr txBox="1">
            <a:spLocks noChangeArrowheads="1"/>
          </p:cNvSpPr>
          <p:nvPr/>
        </p:nvSpPr>
        <p:spPr>
          <a:xfrm>
            <a:off x="1" y="2786058"/>
            <a:ext cx="9144000" cy="3857652"/>
          </a:xfrm>
          <a:prstGeom prst="rect">
            <a:avLst/>
          </a:prstGeom>
          <a:solidFill>
            <a:srgbClr val="FFFFCC"/>
          </a:solidFill>
        </p:spPr>
        <p:txBody>
          <a:bodyPr vert="horz">
            <a:normAutofit/>
          </a:bodyPr>
          <a:lstStyle/>
          <a:p>
            <a:pPr marL="342900" marR="0" lvl="0" indent="-342900" algn="just" defTabSz="914400" rtl="0" eaLnBrk="1" fontAlgn="auto" latinLnBrk="0" hangingPunct="1">
              <a:lnSpc>
                <a:spcPct val="100000"/>
              </a:lnSpc>
              <a:spcBef>
                <a:spcPct val="20000"/>
              </a:spcBef>
              <a:spcAft>
                <a:spcPts val="0"/>
              </a:spcAft>
              <a:buClr>
                <a:schemeClr val="accent1"/>
              </a:buClr>
              <a:buSzPct val="70000"/>
              <a:buFontTx/>
              <a:buNone/>
              <a:tabLst/>
              <a:defRPr/>
            </a:pPr>
            <a:r>
              <a:rPr kumimoji="0" lang="ru-RU" altLang="ru-RU" sz="2800" b="1" i="0" u="sng" strike="noStrike" kern="1200" cap="none" spc="0" normalizeH="0" baseline="0" noProof="0" dirty="0" smtClean="0">
                <a:ln>
                  <a:noFill/>
                </a:ln>
                <a:solidFill>
                  <a:srgbClr val="003366"/>
                </a:solidFill>
                <a:effectLst/>
                <a:uLnTx/>
                <a:uFillTx/>
                <a:latin typeface="Times New Roman" pitchFamily="18" charset="0"/>
                <a:ea typeface="+mn-ea"/>
                <a:cs typeface="+mn-cs"/>
              </a:rPr>
              <a:t>Бюджет для граждан</a:t>
            </a:r>
            <a:r>
              <a:rPr kumimoji="0" lang="ru-RU" altLang="ru-RU" sz="2800" b="0" i="0" u="sng" strike="noStrike" kern="1200" cap="none" spc="0" normalizeH="0" baseline="0" noProof="0" dirty="0" smtClean="0">
                <a:ln>
                  <a:noFill/>
                </a:ln>
                <a:solidFill>
                  <a:srgbClr val="003366"/>
                </a:solidFill>
                <a:effectLst/>
                <a:uLnTx/>
                <a:uFillTx/>
                <a:latin typeface="Times New Roman" pitchFamily="18" charset="0"/>
                <a:ea typeface="+mn-ea"/>
                <a:cs typeface="+mn-cs"/>
              </a:rPr>
              <a:t> </a:t>
            </a:r>
            <a:r>
              <a:rPr kumimoji="0" lang="ru-RU" altLang="ru-RU" sz="2800" b="0" i="0" u="none" strike="noStrike" kern="1200" cap="none" spc="0" normalizeH="0" baseline="0" noProof="0" dirty="0" smtClean="0">
                <a:ln>
                  <a:noFill/>
                </a:ln>
                <a:solidFill>
                  <a:srgbClr val="003366"/>
                </a:solidFill>
                <a:effectLst/>
                <a:uLnTx/>
                <a:uFillTx/>
                <a:latin typeface="Times New Roman" pitchFamily="18" charset="0"/>
                <a:ea typeface="+mn-ea"/>
                <a:cs typeface="+mn-cs"/>
              </a:rPr>
              <a:t>- это упрощенная версия бюджетного документа, которая использует неформальный язык и  доступные форматы, чтобы облегчить для граждан понимание бюджета. Он содержит информационно-аналитический материал, доступный для широкого круга неподготовленных пользователей.</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ru-RU" altLang="ru-RU" sz="3300" b="0" i="0" u="none" strike="noStrike" kern="1200" cap="none" spc="0" normalizeH="0" baseline="0" noProof="0" dirty="0" smtClean="0">
              <a:ln>
                <a:noFill/>
              </a:ln>
              <a:solidFill>
                <a:srgbClr val="003366"/>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686800" cy="928694"/>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ru-RU" i="1" dirty="0" smtClean="0">
                <a:solidFill>
                  <a:schemeClr val="tx1"/>
                </a:solidFill>
              </a:rPr>
              <a:t>РАСХОДЫ БЮДЖЕТА ПО ОСНОВНЫМ ФУНКЦИЯМ</a:t>
            </a:r>
            <a:endParaRPr lang="ru-RU" dirty="0"/>
          </a:p>
        </p:txBody>
      </p:sp>
      <p:pic>
        <p:nvPicPr>
          <p:cNvPr id="4" name="Picture 2"/>
          <p:cNvPicPr>
            <a:picLocks noGrp="1" noChangeAspect="1" noChangeArrowheads="1"/>
          </p:cNvPicPr>
          <p:nvPr>
            <p:ph idx="1"/>
          </p:nvPr>
        </p:nvPicPr>
        <p:blipFill>
          <a:blip r:embed="rId2"/>
          <a:srcRect/>
          <a:stretch>
            <a:fillRect/>
          </a:stretch>
        </p:blipFill>
        <p:spPr bwMode="auto">
          <a:xfrm>
            <a:off x="214282" y="1500174"/>
            <a:ext cx="8690587" cy="4798244"/>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428604"/>
            <a:ext cx="8686800" cy="838200"/>
          </a:xfrm>
        </p:spPr>
        <p:txBody>
          <a:bodyPr>
            <a:noAutofit/>
          </a:bodyPr>
          <a:lstStyle/>
          <a:p>
            <a:pPr algn="ctr"/>
            <a:r>
              <a:rPr lang="ru-RU" sz="2400" dirty="0" smtClean="0">
                <a:solidFill>
                  <a:srgbClr val="0070C0"/>
                </a:solidFill>
                <a:latin typeface="Calibri" pitchFamily="34" charset="0"/>
              </a:rPr>
              <a:t>Структура расходов бюджета района за 2019 год  по разделам и подразделам функциональной классификации </a:t>
            </a:r>
            <a:r>
              <a:rPr lang="en-US" sz="2400" dirty="0" smtClean="0">
                <a:solidFill>
                  <a:srgbClr val="0070C0"/>
                </a:solidFill>
                <a:latin typeface="Calibri" pitchFamily="34" charset="0"/>
                <a:cs typeface="Times New Roman" pitchFamily="18" charset="0"/>
              </a:rPr>
              <a:t>[</a:t>
            </a:r>
            <a:r>
              <a:rPr lang="ru-RU" sz="2400" dirty="0" smtClean="0">
                <a:solidFill>
                  <a:srgbClr val="0070C0"/>
                </a:solidFill>
                <a:latin typeface="Calibri" pitchFamily="34" charset="0"/>
                <a:cs typeface="Times New Roman" pitchFamily="18" charset="0"/>
              </a:rPr>
              <a:t>1</a:t>
            </a:r>
            <a:r>
              <a:rPr lang="en-US" sz="2400" dirty="0" smtClean="0">
                <a:solidFill>
                  <a:srgbClr val="0070C0"/>
                </a:solidFill>
                <a:latin typeface="Calibri" pitchFamily="34" charset="0"/>
                <a:cs typeface="Times New Roman" pitchFamily="18" charset="0"/>
              </a:rPr>
              <a:t>]</a:t>
            </a:r>
            <a:endParaRPr lang="ru-RU" sz="2400" dirty="0">
              <a:solidFill>
                <a:srgbClr val="0070C0"/>
              </a:solidFill>
              <a:latin typeface="Calibri" pitchFamily="34" charset="0"/>
            </a:endParaRPr>
          </a:p>
        </p:txBody>
      </p:sp>
      <p:graphicFrame>
        <p:nvGraphicFramePr>
          <p:cNvPr id="4" name="Содержимое 3"/>
          <p:cNvGraphicFramePr>
            <a:graphicFrameLocks noGrp="1"/>
          </p:cNvGraphicFramePr>
          <p:nvPr>
            <p:ph idx="1"/>
          </p:nvPr>
        </p:nvGraphicFramePr>
        <p:xfrm>
          <a:off x="304800" y="1492274"/>
          <a:ext cx="8686800" cy="4859960"/>
        </p:xfrm>
        <a:graphic>
          <a:graphicData uri="http://schemas.openxmlformats.org/drawingml/2006/table">
            <a:tbl>
              <a:tblPr firstRow="1" bandRow="1">
                <a:tableStyleId>{BC89EF96-8CEA-46FF-86C4-4CE0E7609802}</a:tableStyleId>
              </a:tblPr>
              <a:tblGrid>
                <a:gridCol w="623862"/>
                <a:gridCol w="857256"/>
                <a:gridCol w="5000660"/>
                <a:gridCol w="1143008"/>
                <a:gridCol w="1062014"/>
              </a:tblGrid>
              <a:tr h="370840">
                <a:tc>
                  <a:txBody>
                    <a:bodyPr/>
                    <a:lstStyle/>
                    <a:p>
                      <a:pPr algn="ctr" fontAlgn="ctr"/>
                      <a:r>
                        <a:rPr lang="ru-RU" sz="1200" b="1" i="0" u="none" strike="noStrike" dirty="0">
                          <a:solidFill>
                            <a:srgbClr val="000000"/>
                          </a:solidFill>
                          <a:latin typeface="Times New Roman"/>
                        </a:rPr>
                        <a:t>Раздел</a:t>
                      </a:r>
                    </a:p>
                  </a:txBody>
                  <a:tcPr marL="9525" marR="9525" marT="9525" marB="0" anchor="ctr">
                    <a:solidFill>
                      <a:srgbClr val="CCECFF"/>
                    </a:solidFill>
                  </a:tcPr>
                </a:tc>
                <a:tc>
                  <a:txBody>
                    <a:bodyPr/>
                    <a:lstStyle/>
                    <a:p>
                      <a:pPr algn="ctr" fontAlgn="ctr"/>
                      <a:r>
                        <a:rPr lang="ru-RU" sz="1200" b="1" i="0" u="none" strike="noStrike" dirty="0">
                          <a:solidFill>
                            <a:srgbClr val="000000"/>
                          </a:solidFill>
                          <a:latin typeface="Times New Roman"/>
                        </a:rPr>
                        <a:t>Подраздел</a:t>
                      </a:r>
                    </a:p>
                  </a:txBody>
                  <a:tcPr marL="9525" marR="9525" marT="9525" marB="0" anchor="ctr">
                    <a:solidFill>
                      <a:srgbClr val="CCECFF"/>
                    </a:solidFill>
                  </a:tcPr>
                </a:tc>
                <a:tc>
                  <a:txBody>
                    <a:bodyPr/>
                    <a:lstStyle/>
                    <a:p>
                      <a:pPr algn="ctr" fontAlgn="ctr"/>
                      <a:r>
                        <a:rPr lang="ru-RU" sz="1200" b="1" i="0" u="none" strike="noStrike" dirty="0">
                          <a:solidFill>
                            <a:srgbClr val="000000"/>
                          </a:solidFill>
                          <a:latin typeface="Times New Roman"/>
                        </a:rPr>
                        <a:t>Наименование</a:t>
                      </a:r>
                    </a:p>
                  </a:txBody>
                  <a:tcPr marL="9525" marR="9525" marT="9525" marB="0" anchor="ctr">
                    <a:solidFill>
                      <a:srgbClr val="CCECFF"/>
                    </a:solidFill>
                  </a:tcPr>
                </a:tc>
                <a:tc>
                  <a:txBody>
                    <a:bodyPr/>
                    <a:lstStyle/>
                    <a:p>
                      <a:pPr algn="ctr" fontAlgn="ctr"/>
                      <a:r>
                        <a:rPr lang="ru-RU" sz="1200" b="1" i="0" u="none" strike="noStrike" dirty="0" smtClean="0">
                          <a:solidFill>
                            <a:srgbClr val="000000"/>
                          </a:solidFill>
                          <a:latin typeface="Times New Roman"/>
                        </a:rPr>
                        <a:t>2019 </a:t>
                      </a:r>
                      <a:r>
                        <a:rPr lang="ru-RU" sz="1200" b="1" i="0" u="none" strike="noStrike" dirty="0">
                          <a:solidFill>
                            <a:srgbClr val="000000"/>
                          </a:solidFill>
                          <a:latin typeface="Times New Roman"/>
                        </a:rPr>
                        <a:t>год</a:t>
                      </a:r>
                    </a:p>
                  </a:txBody>
                  <a:tcPr marL="9525" marR="9525" marT="9525" marB="0" anchor="ctr">
                    <a:solidFill>
                      <a:srgbClr val="CCECFF"/>
                    </a:solidFill>
                  </a:tcPr>
                </a:tc>
                <a:tc>
                  <a:txBody>
                    <a:bodyPr/>
                    <a:lstStyle/>
                    <a:p>
                      <a:pPr algn="ctr" fontAlgn="b"/>
                      <a:r>
                        <a:rPr lang="ru-RU" sz="1200" b="1" i="0" u="none" strike="noStrike">
                          <a:solidFill>
                            <a:srgbClr val="000000"/>
                          </a:solidFill>
                          <a:latin typeface="Times New Roman"/>
                        </a:rPr>
                        <a:t>доля в общем объеме расходов, % </a:t>
                      </a:r>
                    </a:p>
                  </a:txBody>
                  <a:tcPr marL="9525" marR="9525" marT="9525" marB="0" anchor="b">
                    <a:solidFill>
                      <a:srgbClr val="CCECFF"/>
                    </a:solidFill>
                  </a:tcPr>
                </a:tc>
              </a:tr>
              <a:tr h="245102">
                <a:tc>
                  <a:txBody>
                    <a:bodyPr/>
                    <a:lstStyle/>
                    <a:p>
                      <a:pPr algn="l" fontAlgn="ctr"/>
                      <a:r>
                        <a:rPr lang="ru-RU" sz="1400" b="1"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1" i="0" u="none" strike="noStrike">
                          <a:solidFill>
                            <a:srgbClr val="000000"/>
                          </a:solidFill>
                          <a:latin typeface="Times New Roman"/>
                        </a:rPr>
                        <a:t> </a:t>
                      </a:r>
                    </a:p>
                  </a:txBody>
                  <a:tcPr marL="0" marR="0" marT="0" marB="0" anchor="ctr">
                    <a:solidFill>
                      <a:srgbClr val="CCECFF"/>
                    </a:solidFill>
                  </a:tcPr>
                </a:tc>
                <a:tc>
                  <a:txBody>
                    <a:bodyPr/>
                    <a:lstStyle/>
                    <a:p>
                      <a:pPr algn="l" fontAlgn="b"/>
                      <a:r>
                        <a:rPr lang="ru-RU" sz="1400" b="1" i="0" u="none" strike="noStrike">
                          <a:solidFill>
                            <a:srgbClr val="000000"/>
                          </a:solidFill>
                          <a:latin typeface="Times New Roman"/>
                        </a:rPr>
                        <a:t>Всего</a:t>
                      </a:r>
                    </a:p>
                  </a:txBody>
                  <a:tcPr marL="0" marR="0" marT="0" marB="0" anchor="b">
                    <a:solidFill>
                      <a:srgbClr val="CCECFF"/>
                    </a:solidFill>
                  </a:tcPr>
                </a:tc>
                <a:tc>
                  <a:txBody>
                    <a:bodyPr/>
                    <a:lstStyle/>
                    <a:p>
                      <a:pPr algn="ctr" fontAlgn="ctr"/>
                      <a:r>
                        <a:rPr lang="ru-RU" sz="1400" b="1" i="0" u="none" strike="noStrike">
                          <a:solidFill>
                            <a:srgbClr val="000000"/>
                          </a:solidFill>
                          <a:latin typeface="Times New Roman"/>
                        </a:rPr>
                        <a:t>365118094,12</a:t>
                      </a:r>
                    </a:p>
                  </a:txBody>
                  <a:tcPr marL="0" marR="0" marT="0" marB="0" anchor="ctr">
                    <a:solidFill>
                      <a:srgbClr val="CCECFF"/>
                    </a:solidFill>
                  </a:tcPr>
                </a:tc>
                <a:tc>
                  <a:txBody>
                    <a:bodyPr/>
                    <a:lstStyle/>
                    <a:p>
                      <a:pPr algn="ctr" fontAlgn="ctr"/>
                      <a:r>
                        <a:rPr lang="ru-RU" sz="1400" b="1" i="0" u="none" strike="noStrike">
                          <a:solidFill>
                            <a:srgbClr val="000000"/>
                          </a:solidFill>
                          <a:latin typeface="Calibri"/>
                        </a:rPr>
                        <a:t>100,00</a:t>
                      </a:r>
                    </a:p>
                  </a:txBody>
                  <a:tcPr marL="0" marR="0" marT="0" marB="0" anchor="ctr">
                    <a:solidFill>
                      <a:srgbClr val="CCECFF"/>
                    </a:solidFill>
                  </a:tcPr>
                </a:tc>
              </a:tr>
              <a:tr h="214314">
                <a:tc>
                  <a:txBody>
                    <a:bodyPr/>
                    <a:lstStyle/>
                    <a:p>
                      <a:pPr algn="l" fontAlgn="ctr"/>
                      <a:r>
                        <a:rPr lang="ru-RU" sz="1400" b="1" i="1" u="none" strike="noStrike">
                          <a:solidFill>
                            <a:srgbClr val="000000"/>
                          </a:solidFill>
                          <a:latin typeface="Times New Roman"/>
                        </a:rPr>
                        <a:t>01</a:t>
                      </a:r>
                    </a:p>
                  </a:txBody>
                  <a:tcPr marL="0" marR="0" marT="0" marB="0" anchor="ctr">
                    <a:solidFill>
                      <a:srgbClr val="CCECFF"/>
                    </a:solidFill>
                  </a:tcPr>
                </a:tc>
                <a:tc>
                  <a:txBody>
                    <a:bodyPr/>
                    <a:lstStyle/>
                    <a:p>
                      <a:pPr algn="ctr" fontAlgn="ctr"/>
                      <a:r>
                        <a:rPr lang="ru-RU" sz="1400" b="1" i="1" u="none" strike="noStrike">
                          <a:solidFill>
                            <a:srgbClr val="000000"/>
                          </a:solidFill>
                          <a:latin typeface="Times New Roman"/>
                        </a:rPr>
                        <a:t> </a:t>
                      </a:r>
                    </a:p>
                  </a:txBody>
                  <a:tcPr marL="0" marR="0" marT="0" marB="0" anchor="ctr">
                    <a:solidFill>
                      <a:srgbClr val="CCECFF"/>
                    </a:solidFill>
                  </a:tcPr>
                </a:tc>
                <a:tc>
                  <a:txBody>
                    <a:bodyPr/>
                    <a:lstStyle/>
                    <a:p>
                      <a:pPr algn="l" fontAlgn="b"/>
                      <a:r>
                        <a:rPr lang="ru-RU" sz="1400" b="1" i="1" u="none" strike="noStrike">
                          <a:solidFill>
                            <a:srgbClr val="000000"/>
                          </a:solidFill>
                          <a:latin typeface="Times New Roman"/>
                        </a:rPr>
                        <a:t>Общегосударственные вопросы</a:t>
                      </a:r>
                    </a:p>
                  </a:txBody>
                  <a:tcPr marL="0" marR="0" marT="0" marB="0" anchor="b">
                    <a:solidFill>
                      <a:srgbClr val="CCECFF"/>
                    </a:solidFill>
                  </a:tcPr>
                </a:tc>
                <a:tc>
                  <a:txBody>
                    <a:bodyPr/>
                    <a:lstStyle/>
                    <a:p>
                      <a:pPr algn="ctr" fontAlgn="ctr"/>
                      <a:r>
                        <a:rPr lang="ru-RU" sz="1400" b="1" i="1" u="none" strike="noStrike">
                          <a:solidFill>
                            <a:srgbClr val="000000"/>
                          </a:solidFill>
                          <a:latin typeface="Times New Roman"/>
                        </a:rPr>
                        <a:t>34005359,9</a:t>
                      </a:r>
                    </a:p>
                  </a:txBody>
                  <a:tcPr marL="0" marR="0" marT="0" marB="0" anchor="ctr">
                    <a:solidFill>
                      <a:srgbClr val="CCECFF"/>
                    </a:solidFill>
                  </a:tcPr>
                </a:tc>
                <a:tc>
                  <a:txBody>
                    <a:bodyPr/>
                    <a:lstStyle/>
                    <a:p>
                      <a:pPr algn="ctr" fontAlgn="ctr"/>
                      <a:r>
                        <a:rPr lang="ru-RU" sz="1400" b="1" i="1" u="none" strike="noStrike">
                          <a:solidFill>
                            <a:srgbClr val="000000"/>
                          </a:solidFill>
                          <a:latin typeface="Calibri"/>
                        </a:rPr>
                        <a:t>9,31</a:t>
                      </a:r>
                    </a:p>
                  </a:txBody>
                  <a:tcPr marL="0" marR="0" marT="0" marB="0" anchor="ctr">
                    <a:solidFill>
                      <a:srgbClr val="CCECFF"/>
                    </a:solidFill>
                  </a:tcPr>
                </a:tc>
              </a:tr>
              <a:tr h="370840">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02</a:t>
                      </a:r>
                    </a:p>
                  </a:txBody>
                  <a:tcPr marL="0" marR="0" marT="0" marB="0" anchor="ctr">
                    <a:solidFill>
                      <a:srgbClr val="CCECFF"/>
                    </a:solidFill>
                  </a:tcPr>
                </a:tc>
                <a:tc>
                  <a:txBody>
                    <a:bodyPr/>
                    <a:lstStyle/>
                    <a:p>
                      <a:pPr algn="l" rtl="0" fontAlgn="b"/>
                      <a:r>
                        <a:rPr lang="ru-RU" sz="1400" b="0" i="0" u="none" strike="noStrike">
                          <a:solidFill>
                            <a:srgbClr val="000000"/>
                          </a:solidFill>
                          <a:latin typeface="Times New Roman"/>
                        </a:rPr>
                        <a:t>Функционирование высшего должностного лица субъекта Российской Федерации и муниципального образования </a:t>
                      </a:r>
                    </a:p>
                  </a:txBody>
                  <a:tcPr marL="0" marR="0" marT="0" marB="0" anchor="b">
                    <a:solidFill>
                      <a:srgbClr val="CCECFF"/>
                    </a:solidFill>
                  </a:tcPr>
                </a:tc>
                <a:tc>
                  <a:txBody>
                    <a:bodyPr/>
                    <a:lstStyle/>
                    <a:p>
                      <a:pPr algn="ctr" fontAlgn="ctr"/>
                      <a:r>
                        <a:rPr lang="ru-RU" sz="1400" b="0" i="0" u="none" strike="noStrike">
                          <a:solidFill>
                            <a:srgbClr val="000000"/>
                          </a:solidFill>
                          <a:latin typeface="Times New Roman"/>
                        </a:rPr>
                        <a:t>1367826,8</a:t>
                      </a:r>
                    </a:p>
                  </a:txBody>
                  <a:tcPr marL="0" marR="0" marT="0" marB="0" anchor="ctr">
                    <a:solidFill>
                      <a:srgbClr val="CCECFF"/>
                    </a:solidFill>
                  </a:tcPr>
                </a:tc>
                <a:tc>
                  <a:txBody>
                    <a:bodyPr/>
                    <a:lstStyle/>
                    <a:p>
                      <a:pPr algn="ctr" fontAlgn="ctr"/>
                      <a:r>
                        <a:rPr lang="ru-RU" sz="1400" b="0" i="0" u="none" strike="noStrike">
                          <a:solidFill>
                            <a:srgbClr val="000000"/>
                          </a:solidFill>
                          <a:latin typeface="Calibri"/>
                        </a:rPr>
                        <a:t>0,37</a:t>
                      </a:r>
                    </a:p>
                  </a:txBody>
                  <a:tcPr marL="0" marR="0" marT="0" marB="0" anchor="ctr">
                    <a:solidFill>
                      <a:srgbClr val="CCECFF"/>
                    </a:solidFill>
                  </a:tcPr>
                </a:tc>
              </a:tr>
              <a:tr h="370840">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03</a:t>
                      </a:r>
                    </a:p>
                  </a:txBody>
                  <a:tcPr marL="0" marR="0" marT="0" marB="0" anchor="ctr">
                    <a:solidFill>
                      <a:srgbClr val="CCECFF"/>
                    </a:solidFill>
                  </a:tcPr>
                </a:tc>
                <a:tc>
                  <a:txBody>
                    <a:bodyPr/>
                    <a:lstStyle/>
                    <a:p>
                      <a:pPr algn="l" rtl="0" fontAlgn="b"/>
                      <a:r>
                        <a:rPr lang="ru-RU" sz="1400" b="0" i="0" u="none" strike="noStrike">
                          <a:solidFill>
                            <a:srgbClr val="000000"/>
                          </a:solidFill>
                          <a:latin typeface="Times New Roman"/>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L="0" marR="0" marT="0" marB="0" anchor="b">
                    <a:solidFill>
                      <a:srgbClr val="CCECFF"/>
                    </a:solidFill>
                  </a:tcPr>
                </a:tc>
                <a:tc>
                  <a:txBody>
                    <a:bodyPr/>
                    <a:lstStyle/>
                    <a:p>
                      <a:pPr algn="ctr" fontAlgn="ctr"/>
                      <a:r>
                        <a:rPr lang="ru-RU" sz="1400" b="0" i="0" u="none" strike="noStrike">
                          <a:solidFill>
                            <a:srgbClr val="000000"/>
                          </a:solidFill>
                          <a:latin typeface="Times New Roman"/>
                        </a:rPr>
                        <a:t>1190999,9</a:t>
                      </a:r>
                    </a:p>
                  </a:txBody>
                  <a:tcPr marL="0" marR="0" marT="0" marB="0" anchor="ctr">
                    <a:solidFill>
                      <a:srgbClr val="CCECFF"/>
                    </a:solidFill>
                  </a:tcPr>
                </a:tc>
                <a:tc>
                  <a:txBody>
                    <a:bodyPr/>
                    <a:lstStyle/>
                    <a:p>
                      <a:pPr algn="ctr" fontAlgn="ctr"/>
                      <a:r>
                        <a:rPr lang="ru-RU" sz="1400" b="0" i="0" u="none" strike="noStrike">
                          <a:solidFill>
                            <a:srgbClr val="000000"/>
                          </a:solidFill>
                          <a:latin typeface="Calibri"/>
                        </a:rPr>
                        <a:t>0,33</a:t>
                      </a:r>
                    </a:p>
                  </a:txBody>
                  <a:tcPr marL="0" marR="0" marT="0" marB="0" anchor="ctr">
                    <a:solidFill>
                      <a:srgbClr val="CCECFF"/>
                    </a:solidFill>
                  </a:tcPr>
                </a:tc>
              </a:tr>
              <a:tr h="370840">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04</a:t>
                      </a:r>
                    </a:p>
                  </a:txBody>
                  <a:tcPr marL="0" marR="0" marT="0" marB="0" anchor="ctr">
                    <a:solidFill>
                      <a:srgbClr val="CCECFF"/>
                    </a:solidFill>
                  </a:tcPr>
                </a:tc>
                <a:tc>
                  <a:txBody>
                    <a:bodyPr/>
                    <a:lstStyle/>
                    <a:p>
                      <a:pPr algn="l" rtl="0" fontAlgn="b"/>
                      <a:r>
                        <a:rPr lang="ru-RU" sz="1400" b="0" i="0" u="none" strike="noStrike" dirty="0">
                          <a:solidFill>
                            <a:srgbClr val="000000"/>
                          </a:solidFill>
                          <a:latin typeface="Times New Roman"/>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0" marR="0" marT="0" marB="0" anchor="b">
                    <a:solidFill>
                      <a:srgbClr val="CCECFF"/>
                    </a:solidFill>
                  </a:tcPr>
                </a:tc>
                <a:tc>
                  <a:txBody>
                    <a:bodyPr/>
                    <a:lstStyle/>
                    <a:p>
                      <a:pPr algn="ctr" fontAlgn="ctr"/>
                      <a:r>
                        <a:rPr lang="ru-RU" sz="1400" b="0" i="0" u="none" strike="noStrike">
                          <a:solidFill>
                            <a:srgbClr val="000000"/>
                          </a:solidFill>
                          <a:latin typeface="Times New Roman"/>
                        </a:rPr>
                        <a:t>13340444,5</a:t>
                      </a:r>
                    </a:p>
                  </a:txBody>
                  <a:tcPr marL="0" marR="0" marT="0" marB="0" anchor="ctr">
                    <a:solidFill>
                      <a:srgbClr val="CCECFF"/>
                    </a:solidFill>
                  </a:tcPr>
                </a:tc>
                <a:tc>
                  <a:txBody>
                    <a:bodyPr/>
                    <a:lstStyle/>
                    <a:p>
                      <a:pPr algn="ctr" fontAlgn="ctr"/>
                      <a:r>
                        <a:rPr lang="ru-RU" sz="1400" b="0" i="0" u="none" strike="noStrike">
                          <a:solidFill>
                            <a:srgbClr val="000000"/>
                          </a:solidFill>
                          <a:latin typeface="Calibri"/>
                        </a:rPr>
                        <a:t>3,65</a:t>
                      </a:r>
                    </a:p>
                  </a:txBody>
                  <a:tcPr marL="0" marR="0" marT="0" marB="0" anchor="ctr">
                    <a:solidFill>
                      <a:srgbClr val="CCECFF"/>
                    </a:solidFill>
                  </a:tcPr>
                </a:tc>
              </a:tr>
              <a:tr h="184800">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06</a:t>
                      </a:r>
                    </a:p>
                  </a:txBody>
                  <a:tcPr marL="0" marR="0" marT="0" marB="0" anchor="ctr">
                    <a:solidFill>
                      <a:srgbClr val="CCECFF"/>
                    </a:solidFill>
                  </a:tcPr>
                </a:tc>
                <a:tc>
                  <a:txBody>
                    <a:bodyPr/>
                    <a:lstStyle/>
                    <a:p>
                      <a:pPr algn="l" rtl="0" fontAlgn="b"/>
                      <a:r>
                        <a:rPr lang="ru-RU" sz="1400" b="0" i="0" u="none" strike="noStrike">
                          <a:solidFill>
                            <a:srgbClr val="000000"/>
                          </a:solidFill>
                          <a:latin typeface="Times New Roman"/>
                        </a:rPr>
                        <a:t>Обеспечение деятельности финансовых, налоговых и таможенных органов и органов финансового (финансово-бюджетного) надзора</a:t>
                      </a:r>
                    </a:p>
                  </a:txBody>
                  <a:tcPr marL="0" marR="0" marT="0" marB="0" anchor="b">
                    <a:solidFill>
                      <a:srgbClr val="CCECFF"/>
                    </a:solidFill>
                  </a:tcPr>
                </a:tc>
                <a:tc>
                  <a:txBody>
                    <a:bodyPr/>
                    <a:lstStyle/>
                    <a:p>
                      <a:pPr algn="ctr" fontAlgn="ctr"/>
                      <a:r>
                        <a:rPr lang="ru-RU" sz="1400" b="0" i="0" u="none" strike="noStrike">
                          <a:solidFill>
                            <a:srgbClr val="000000"/>
                          </a:solidFill>
                          <a:latin typeface="Times New Roman"/>
                        </a:rPr>
                        <a:t>2506307,2</a:t>
                      </a:r>
                    </a:p>
                  </a:txBody>
                  <a:tcPr marL="0" marR="0" marT="0" marB="0" anchor="ctr">
                    <a:solidFill>
                      <a:srgbClr val="CCECFF"/>
                    </a:solidFill>
                  </a:tcPr>
                </a:tc>
                <a:tc>
                  <a:txBody>
                    <a:bodyPr/>
                    <a:lstStyle/>
                    <a:p>
                      <a:pPr algn="ctr" fontAlgn="ctr"/>
                      <a:r>
                        <a:rPr lang="ru-RU" sz="1400" b="0" i="0" u="none" strike="noStrike">
                          <a:solidFill>
                            <a:srgbClr val="000000"/>
                          </a:solidFill>
                          <a:latin typeface="Calibri"/>
                        </a:rPr>
                        <a:t>0,69</a:t>
                      </a:r>
                    </a:p>
                  </a:txBody>
                  <a:tcPr marL="0" marR="0" marT="0" marB="0" anchor="ctr">
                    <a:solidFill>
                      <a:srgbClr val="CCECFF"/>
                    </a:solidFill>
                  </a:tcPr>
                </a:tc>
              </a:tr>
              <a:tr h="215259">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07</a:t>
                      </a:r>
                    </a:p>
                  </a:txBody>
                  <a:tcPr marL="0" marR="0" marT="0" marB="0" anchor="ctr">
                    <a:solidFill>
                      <a:srgbClr val="CCECFF"/>
                    </a:solidFill>
                  </a:tcPr>
                </a:tc>
                <a:tc>
                  <a:txBody>
                    <a:bodyPr/>
                    <a:lstStyle/>
                    <a:p>
                      <a:pPr algn="l" rtl="0" fontAlgn="b"/>
                      <a:r>
                        <a:rPr lang="ru-RU" sz="1400" b="0" i="0" u="none" strike="noStrike">
                          <a:solidFill>
                            <a:srgbClr val="000000"/>
                          </a:solidFill>
                          <a:latin typeface="Times New Roman"/>
                        </a:rPr>
                        <a:t>Судебная система</a:t>
                      </a:r>
                    </a:p>
                  </a:txBody>
                  <a:tcPr marL="0" marR="0" marT="0" marB="0" anchor="b">
                    <a:solidFill>
                      <a:srgbClr val="CCECFF"/>
                    </a:solidFill>
                  </a:tcPr>
                </a:tc>
                <a:tc>
                  <a:txBody>
                    <a:bodyPr/>
                    <a:lstStyle/>
                    <a:p>
                      <a:pPr algn="ctr" fontAlgn="ctr"/>
                      <a:r>
                        <a:rPr lang="ru-RU" sz="1400" b="0" i="0" u="none" strike="noStrike">
                          <a:solidFill>
                            <a:srgbClr val="000000"/>
                          </a:solidFill>
                          <a:latin typeface="Times New Roman"/>
                        </a:rPr>
                        <a:t>3240,0</a:t>
                      </a:r>
                    </a:p>
                  </a:txBody>
                  <a:tcPr marL="0" marR="0" marT="0" marB="0" anchor="ctr">
                    <a:solidFill>
                      <a:srgbClr val="CCECFF"/>
                    </a:solidFill>
                  </a:tcPr>
                </a:tc>
                <a:tc>
                  <a:txBody>
                    <a:bodyPr/>
                    <a:lstStyle/>
                    <a:p>
                      <a:pPr algn="ctr" fontAlgn="ctr"/>
                      <a:r>
                        <a:rPr lang="ru-RU" sz="1400" b="0" i="0" u="none" strike="noStrike">
                          <a:solidFill>
                            <a:srgbClr val="000000"/>
                          </a:solidFill>
                          <a:latin typeface="Calibri"/>
                        </a:rPr>
                        <a:t>0,00</a:t>
                      </a:r>
                    </a:p>
                  </a:txBody>
                  <a:tcPr marL="0" marR="0" marT="0" marB="0" anchor="ctr">
                    <a:solidFill>
                      <a:srgbClr val="CCECFF"/>
                    </a:solidFill>
                  </a:tcPr>
                </a:tc>
              </a:tr>
              <a:tr h="169566">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13</a:t>
                      </a:r>
                    </a:p>
                  </a:txBody>
                  <a:tcPr marL="0" marR="0" marT="0" marB="0" anchor="ctr">
                    <a:solidFill>
                      <a:srgbClr val="CCECFF"/>
                    </a:solidFill>
                  </a:tcPr>
                </a:tc>
                <a:tc>
                  <a:txBody>
                    <a:bodyPr/>
                    <a:lstStyle/>
                    <a:p>
                      <a:pPr algn="just" rtl="0" fontAlgn="b"/>
                      <a:r>
                        <a:rPr lang="ru-RU" sz="1400" b="0" i="0" u="none" strike="noStrike">
                          <a:solidFill>
                            <a:srgbClr val="000000"/>
                          </a:solidFill>
                          <a:latin typeface="Times New Roman"/>
                        </a:rPr>
                        <a:t>Другие общегосударственные вопросы</a:t>
                      </a:r>
                    </a:p>
                  </a:txBody>
                  <a:tcPr marL="0" marR="0" marT="0" marB="0" anchor="b">
                    <a:solidFill>
                      <a:srgbClr val="CCECFF"/>
                    </a:solidFill>
                  </a:tcPr>
                </a:tc>
                <a:tc>
                  <a:txBody>
                    <a:bodyPr/>
                    <a:lstStyle/>
                    <a:p>
                      <a:pPr algn="ctr" fontAlgn="ctr"/>
                      <a:r>
                        <a:rPr lang="ru-RU" sz="1400" b="0" i="0" u="none" strike="noStrike">
                          <a:solidFill>
                            <a:srgbClr val="000000"/>
                          </a:solidFill>
                          <a:latin typeface="Times New Roman"/>
                        </a:rPr>
                        <a:t>15596541,5</a:t>
                      </a:r>
                    </a:p>
                  </a:txBody>
                  <a:tcPr marL="0" marR="0" marT="0" marB="0" anchor="ctr">
                    <a:solidFill>
                      <a:srgbClr val="CCECFF"/>
                    </a:solidFill>
                  </a:tcPr>
                </a:tc>
                <a:tc>
                  <a:txBody>
                    <a:bodyPr/>
                    <a:lstStyle/>
                    <a:p>
                      <a:pPr algn="ctr" fontAlgn="ctr"/>
                      <a:r>
                        <a:rPr lang="ru-RU" sz="1400" b="0" i="0" u="none" strike="noStrike">
                          <a:solidFill>
                            <a:srgbClr val="000000"/>
                          </a:solidFill>
                          <a:latin typeface="Calibri"/>
                        </a:rPr>
                        <a:t>4,27</a:t>
                      </a:r>
                    </a:p>
                  </a:txBody>
                  <a:tcPr marL="0" marR="0" marT="0" marB="0" anchor="ctr">
                    <a:solidFill>
                      <a:srgbClr val="CCECFF"/>
                    </a:solidFill>
                  </a:tcPr>
                </a:tc>
              </a:tr>
              <a:tr h="160995">
                <a:tc>
                  <a:txBody>
                    <a:bodyPr/>
                    <a:lstStyle/>
                    <a:p>
                      <a:pPr algn="l" fontAlgn="ctr"/>
                      <a:r>
                        <a:rPr lang="ru-RU" sz="1400" b="1" i="1" u="none" strike="noStrike">
                          <a:solidFill>
                            <a:srgbClr val="000000"/>
                          </a:solidFill>
                          <a:latin typeface="Times New Roman"/>
                        </a:rPr>
                        <a:t>03</a:t>
                      </a:r>
                    </a:p>
                  </a:txBody>
                  <a:tcPr marL="0" marR="0" marT="0" marB="0" anchor="ctr">
                    <a:solidFill>
                      <a:srgbClr val="CCECFF"/>
                    </a:solidFill>
                  </a:tcPr>
                </a:tc>
                <a:tc>
                  <a:txBody>
                    <a:bodyPr/>
                    <a:lstStyle/>
                    <a:p>
                      <a:pPr algn="ctr" fontAlgn="ctr"/>
                      <a:r>
                        <a:rPr lang="ru-RU" sz="1400" b="1" i="1" u="none" strike="noStrike">
                          <a:solidFill>
                            <a:srgbClr val="000000"/>
                          </a:solidFill>
                          <a:latin typeface="Times New Roman"/>
                        </a:rPr>
                        <a:t> </a:t>
                      </a:r>
                    </a:p>
                  </a:txBody>
                  <a:tcPr marL="0" marR="0" marT="0" marB="0" anchor="ctr">
                    <a:solidFill>
                      <a:srgbClr val="CCECFF"/>
                    </a:solidFill>
                  </a:tcPr>
                </a:tc>
                <a:tc>
                  <a:txBody>
                    <a:bodyPr/>
                    <a:lstStyle/>
                    <a:p>
                      <a:pPr algn="l" fontAlgn="b"/>
                      <a:r>
                        <a:rPr lang="ru-RU" sz="1400" b="1" i="1" u="none" strike="noStrike">
                          <a:solidFill>
                            <a:srgbClr val="000000"/>
                          </a:solidFill>
                          <a:latin typeface="Times New Roman"/>
                        </a:rPr>
                        <a:t>Национальная безопасность</a:t>
                      </a:r>
                    </a:p>
                  </a:txBody>
                  <a:tcPr marL="0" marR="0" marT="0" marB="0" anchor="b">
                    <a:solidFill>
                      <a:srgbClr val="CCECFF"/>
                    </a:solidFill>
                  </a:tcPr>
                </a:tc>
                <a:tc>
                  <a:txBody>
                    <a:bodyPr/>
                    <a:lstStyle/>
                    <a:p>
                      <a:pPr algn="ctr" fontAlgn="ctr"/>
                      <a:r>
                        <a:rPr lang="ru-RU" sz="1400" b="1" i="1" u="none" strike="noStrike">
                          <a:solidFill>
                            <a:srgbClr val="000000"/>
                          </a:solidFill>
                          <a:latin typeface="Times New Roman"/>
                        </a:rPr>
                        <a:t>242724,0</a:t>
                      </a:r>
                    </a:p>
                  </a:txBody>
                  <a:tcPr marL="0" marR="0" marT="0" marB="0" anchor="ctr">
                    <a:solidFill>
                      <a:srgbClr val="CCECFF"/>
                    </a:solidFill>
                  </a:tcPr>
                </a:tc>
                <a:tc>
                  <a:txBody>
                    <a:bodyPr/>
                    <a:lstStyle/>
                    <a:p>
                      <a:pPr algn="ctr" fontAlgn="ctr"/>
                      <a:r>
                        <a:rPr lang="ru-RU" sz="1400" b="1" i="1" u="none" strike="noStrike">
                          <a:solidFill>
                            <a:srgbClr val="000000"/>
                          </a:solidFill>
                          <a:latin typeface="Calibri"/>
                        </a:rPr>
                        <a:t>0,07</a:t>
                      </a:r>
                    </a:p>
                  </a:txBody>
                  <a:tcPr marL="0" marR="0" marT="0" marB="0" anchor="ctr">
                    <a:solidFill>
                      <a:srgbClr val="CCECFF"/>
                    </a:solidFill>
                  </a:tcPr>
                </a:tc>
              </a:tr>
              <a:tr h="160995">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09</a:t>
                      </a:r>
                    </a:p>
                  </a:txBody>
                  <a:tcPr marL="0" marR="0" marT="0" marB="0" anchor="ctr">
                    <a:solidFill>
                      <a:srgbClr val="CCECFF"/>
                    </a:solidFill>
                  </a:tcPr>
                </a:tc>
                <a:tc>
                  <a:txBody>
                    <a:bodyPr/>
                    <a:lstStyle/>
                    <a:p>
                      <a:pPr algn="l" fontAlgn="b"/>
                      <a:r>
                        <a:rPr lang="ru-RU" sz="1400" b="0" i="0" u="none" strike="noStrike">
                          <a:solidFill>
                            <a:srgbClr val="000000"/>
                          </a:solidFill>
                          <a:latin typeface="Times New Roman"/>
                        </a:rPr>
                        <a:t>Защита населения и территории от чрезвычайных ситуаций природного и техногенного характера, гражданская оборона</a:t>
                      </a:r>
                    </a:p>
                  </a:txBody>
                  <a:tcPr marL="0" marR="0" marT="0" marB="0" anchor="b">
                    <a:solidFill>
                      <a:srgbClr val="CCECFF"/>
                    </a:solidFill>
                  </a:tcPr>
                </a:tc>
                <a:tc>
                  <a:txBody>
                    <a:bodyPr/>
                    <a:lstStyle/>
                    <a:p>
                      <a:pPr algn="ctr" fontAlgn="ctr"/>
                      <a:r>
                        <a:rPr lang="ru-RU" sz="1400" b="0" i="0" u="none" strike="noStrike">
                          <a:solidFill>
                            <a:srgbClr val="000000"/>
                          </a:solidFill>
                          <a:latin typeface="Times New Roman"/>
                        </a:rPr>
                        <a:t>242724,0</a:t>
                      </a:r>
                    </a:p>
                  </a:txBody>
                  <a:tcPr marL="0" marR="0" marT="0" marB="0" anchor="ctr">
                    <a:solidFill>
                      <a:srgbClr val="CCECFF"/>
                    </a:solidFill>
                  </a:tcPr>
                </a:tc>
                <a:tc>
                  <a:txBody>
                    <a:bodyPr/>
                    <a:lstStyle/>
                    <a:p>
                      <a:pPr algn="ctr" fontAlgn="ctr"/>
                      <a:r>
                        <a:rPr lang="ru-RU" sz="1400" b="0" i="0" u="none" strike="noStrike">
                          <a:solidFill>
                            <a:srgbClr val="000000"/>
                          </a:solidFill>
                          <a:latin typeface="Calibri"/>
                        </a:rPr>
                        <a:t>0,07</a:t>
                      </a:r>
                    </a:p>
                  </a:txBody>
                  <a:tcPr marL="0" marR="0" marT="0" marB="0" anchor="ctr">
                    <a:solidFill>
                      <a:srgbClr val="CCECFF"/>
                    </a:solidFill>
                  </a:tcPr>
                </a:tc>
              </a:tr>
              <a:tr h="160995">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14</a:t>
                      </a:r>
                    </a:p>
                  </a:txBody>
                  <a:tcPr marL="0" marR="0" marT="0" marB="0" anchor="ctr">
                    <a:solidFill>
                      <a:srgbClr val="CCECFF"/>
                    </a:solidFill>
                  </a:tcPr>
                </a:tc>
                <a:tc>
                  <a:txBody>
                    <a:bodyPr/>
                    <a:lstStyle/>
                    <a:p>
                      <a:pPr algn="l" fontAlgn="b"/>
                      <a:r>
                        <a:rPr lang="ru-RU" sz="1400" b="0" i="0" u="none" strike="noStrike">
                          <a:solidFill>
                            <a:srgbClr val="000000"/>
                          </a:solidFill>
                          <a:latin typeface="Times New Roman"/>
                        </a:rPr>
                        <a:t>Другие вопросы в области национальной безопасности и правоохранительной деятельности</a:t>
                      </a:r>
                    </a:p>
                  </a:txBody>
                  <a:tcPr marL="0" marR="0" marT="0" marB="0" anchor="b">
                    <a:solidFill>
                      <a:srgbClr val="CCECFF"/>
                    </a:solidFill>
                  </a:tcPr>
                </a:tc>
                <a:tc>
                  <a:txBody>
                    <a:bodyPr/>
                    <a:lstStyle/>
                    <a:p>
                      <a:pPr algn="ctr"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dirty="0">
                          <a:solidFill>
                            <a:srgbClr val="000000"/>
                          </a:solidFill>
                          <a:latin typeface="Calibri"/>
                        </a:rPr>
                        <a:t>0,00</a:t>
                      </a:r>
                    </a:p>
                  </a:txBody>
                  <a:tcPr marL="0" marR="0" marT="0" marB="0" anchor="ctr">
                    <a:solidFill>
                      <a:srgbClr val="CCECFF"/>
                    </a:solidFill>
                  </a:tcPr>
                </a:tc>
              </a:tr>
            </a:tbl>
          </a:graphicData>
        </a:graphic>
      </p:graphicFrame>
      <p:sp>
        <p:nvSpPr>
          <p:cNvPr id="5" name="Прямоугольник 4"/>
          <p:cNvSpPr/>
          <p:nvPr/>
        </p:nvSpPr>
        <p:spPr>
          <a:xfrm>
            <a:off x="8218129" y="1142984"/>
            <a:ext cx="606255" cy="261610"/>
          </a:xfrm>
          <a:prstGeom prst="rect">
            <a:avLst/>
          </a:prstGeom>
        </p:spPr>
        <p:txBody>
          <a:bodyPr wrap="none">
            <a:spAutoFit/>
          </a:bodyPr>
          <a:lstStyle/>
          <a:p>
            <a:pPr lvl="0" algn="r" defTabSz="1082675" fontAlgn="base">
              <a:spcBef>
                <a:spcPct val="0"/>
              </a:spcBef>
              <a:spcAft>
                <a:spcPct val="0"/>
              </a:spcAft>
            </a:pPr>
            <a:r>
              <a:rPr lang="ru-RU" sz="1100" dirty="0" smtClean="0">
                <a:solidFill>
                  <a:srgbClr val="003366"/>
                </a:solidFill>
                <a:latin typeface="Times New Roman" pitchFamily="18" charset="0"/>
              </a:rPr>
              <a:t>рублей</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428604"/>
            <a:ext cx="8686800" cy="838200"/>
          </a:xfrm>
        </p:spPr>
        <p:txBody>
          <a:bodyPr>
            <a:noAutofit/>
          </a:bodyPr>
          <a:lstStyle/>
          <a:p>
            <a:pPr algn="ctr"/>
            <a:r>
              <a:rPr lang="ru-RU" sz="2400" dirty="0" smtClean="0">
                <a:solidFill>
                  <a:srgbClr val="0070C0"/>
                </a:solidFill>
                <a:latin typeface="Calibri" pitchFamily="34" charset="0"/>
              </a:rPr>
              <a:t>Структура расходов бюджета района за 2019 год  по разделам и подразделам функциональной классификации </a:t>
            </a:r>
            <a:r>
              <a:rPr lang="en-US" sz="2400" dirty="0" smtClean="0">
                <a:solidFill>
                  <a:srgbClr val="0070C0"/>
                </a:solidFill>
                <a:latin typeface="Calibri" pitchFamily="34" charset="0"/>
                <a:cs typeface="Times New Roman" pitchFamily="18" charset="0"/>
              </a:rPr>
              <a:t>[</a:t>
            </a:r>
            <a:r>
              <a:rPr lang="ru-RU" sz="2400" dirty="0" smtClean="0">
                <a:solidFill>
                  <a:srgbClr val="0070C0"/>
                </a:solidFill>
                <a:latin typeface="Calibri" pitchFamily="34" charset="0"/>
                <a:cs typeface="Times New Roman" pitchFamily="18" charset="0"/>
              </a:rPr>
              <a:t>2</a:t>
            </a:r>
            <a:r>
              <a:rPr lang="en-US" sz="2400" dirty="0" smtClean="0">
                <a:solidFill>
                  <a:srgbClr val="0070C0"/>
                </a:solidFill>
                <a:latin typeface="Calibri" pitchFamily="34" charset="0"/>
                <a:cs typeface="Times New Roman" pitchFamily="18" charset="0"/>
              </a:rPr>
              <a:t>]</a:t>
            </a:r>
            <a:endParaRPr lang="ru-RU" sz="2400" dirty="0">
              <a:solidFill>
                <a:srgbClr val="0070C0"/>
              </a:solidFill>
              <a:latin typeface="Calibri" pitchFamily="34" charset="0"/>
            </a:endParaRPr>
          </a:p>
        </p:txBody>
      </p:sp>
      <p:graphicFrame>
        <p:nvGraphicFramePr>
          <p:cNvPr id="4" name="Содержимое 3"/>
          <p:cNvGraphicFramePr>
            <a:graphicFrameLocks noGrp="1"/>
          </p:cNvGraphicFramePr>
          <p:nvPr>
            <p:ph idx="1"/>
          </p:nvPr>
        </p:nvGraphicFramePr>
        <p:xfrm>
          <a:off x="304800" y="1492274"/>
          <a:ext cx="8686800" cy="4477996"/>
        </p:xfrm>
        <a:graphic>
          <a:graphicData uri="http://schemas.openxmlformats.org/drawingml/2006/table">
            <a:tbl>
              <a:tblPr firstRow="1" bandRow="1">
                <a:tableStyleId>{BC89EF96-8CEA-46FF-86C4-4CE0E7609802}</a:tableStyleId>
              </a:tblPr>
              <a:tblGrid>
                <a:gridCol w="623862"/>
                <a:gridCol w="857256"/>
                <a:gridCol w="5000660"/>
                <a:gridCol w="1143008"/>
                <a:gridCol w="1062014"/>
              </a:tblGrid>
              <a:tr h="370840">
                <a:tc>
                  <a:txBody>
                    <a:bodyPr/>
                    <a:lstStyle/>
                    <a:p>
                      <a:pPr algn="ctr" fontAlgn="ctr"/>
                      <a:r>
                        <a:rPr lang="ru-RU" sz="1200" b="1" i="0" u="none" strike="noStrike" dirty="0">
                          <a:solidFill>
                            <a:srgbClr val="000000"/>
                          </a:solidFill>
                          <a:latin typeface="Times New Roman"/>
                        </a:rPr>
                        <a:t>Раздел</a:t>
                      </a:r>
                    </a:p>
                  </a:txBody>
                  <a:tcPr marL="9525" marR="9525" marT="9525" marB="0" anchor="ctr">
                    <a:solidFill>
                      <a:srgbClr val="CCECFF"/>
                    </a:solidFill>
                  </a:tcPr>
                </a:tc>
                <a:tc>
                  <a:txBody>
                    <a:bodyPr/>
                    <a:lstStyle/>
                    <a:p>
                      <a:pPr algn="ctr" fontAlgn="ctr"/>
                      <a:r>
                        <a:rPr lang="ru-RU" sz="1200" b="1" i="0" u="none" strike="noStrike">
                          <a:solidFill>
                            <a:srgbClr val="000000"/>
                          </a:solidFill>
                          <a:latin typeface="Times New Roman"/>
                        </a:rPr>
                        <a:t>Подраздел</a:t>
                      </a:r>
                    </a:p>
                  </a:txBody>
                  <a:tcPr marL="9525" marR="9525" marT="9525" marB="0" anchor="ctr">
                    <a:solidFill>
                      <a:srgbClr val="CCECFF"/>
                    </a:solidFill>
                  </a:tcPr>
                </a:tc>
                <a:tc>
                  <a:txBody>
                    <a:bodyPr/>
                    <a:lstStyle/>
                    <a:p>
                      <a:pPr algn="ctr" fontAlgn="ctr"/>
                      <a:r>
                        <a:rPr lang="ru-RU" sz="1200" b="1" i="0" u="none" strike="noStrike">
                          <a:solidFill>
                            <a:srgbClr val="000000"/>
                          </a:solidFill>
                          <a:latin typeface="Times New Roman"/>
                        </a:rPr>
                        <a:t>Наименование</a:t>
                      </a:r>
                    </a:p>
                  </a:txBody>
                  <a:tcPr marL="9525" marR="9525" marT="9525" marB="0" anchor="ctr">
                    <a:solidFill>
                      <a:srgbClr val="CCECFF"/>
                    </a:solidFill>
                  </a:tcPr>
                </a:tc>
                <a:tc>
                  <a:txBody>
                    <a:bodyPr/>
                    <a:lstStyle/>
                    <a:p>
                      <a:pPr algn="ctr" fontAlgn="ctr"/>
                      <a:r>
                        <a:rPr lang="ru-RU" sz="1200" b="1" i="0" u="none" strike="noStrike" dirty="0" smtClean="0">
                          <a:solidFill>
                            <a:srgbClr val="000000"/>
                          </a:solidFill>
                          <a:latin typeface="Times New Roman"/>
                        </a:rPr>
                        <a:t>2019 </a:t>
                      </a:r>
                      <a:r>
                        <a:rPr lang="ru-RU" sz="1200" b="1" i="0" u="none" strike="noStrike" dirty="0">
                          <a:solidFill>
                            <a:srgbClr val="000000"/>
                          </a:solidFill>
                          <a:latin typeface="Times New Roman"/>
                        </a:rPr>
                        <a:t>год</a:t>
                      </a:r>
                    </a:p>
                  </a:txBody>
                  <a:tcPr marL="9525" marR="9525" marT="9525" marB="0" anchor="ctr">
                    <a:solidFill>
                      <a:srgbClr val="CCECFF"/>
                    </a:solidFill>
                  </a:tcPr>
                </a:tc>
                <a:tc>
                  <a:txBody>
                    <a:bodyPr/>
                    <a:lstStyle/>
                    <a:p>
                      <a:pPr algn="ctr" fontAlgn="b"/>
                      <a:r>
                        <a:rPr lang="ru-RU" sz="1200" b="1" i="0" u="none" strike="noStrike">
                          <a:solidFill>
                            <a:srgbClr val="000000"/>
                          </a:solidFill>
                          <a:latin typeface="Times New Roman"/>
                        </a:rPr>
                        <a:t>доля в общем объеме расходов, % </a:t>
                      </a:r>
                    </a:p>
                  </a:txBody>
                  <a:tcPr marL="9525" marR="9525" marT="9525" marB="0" anchor="b">
                    <a:solidFill>
                      <a:srgbClr val="CCECFF"/>
                    </a:solidFill>
                  </a:tcPr>
                </a:tc>
              </a:tr>
              <a:tr h="245102">
                <a:tc>
                  <a:txBody>
                    <a:bodyPr/>
                    <a:lstStyle/>
                    <a:p>
                      <a:pPr algn="l" fontAlgn="ctr"/>
                      <a:r>
                        <a:rPr lang="ru-RU" sz="1400" b="1" i="1" u="none" strike="noStrike">
                          <a:solidFill>
                            <a:srgbClr val="000000"/>
                          </a:solidFill>
                          <a:latin typeface="Times New Roman"/>
                        </a:rPr>
                        <a:t>04</a:t>
                      </a:r>
                    </a:p>
                  </a:txBody>
                  <a:tcPr marL="0" marR="0" marT="0" marB="0" anchor="ctr">
                    <a:solidFill>
                      <a:srgbClr val="CCECFF"/>
                    </a:solidFill>
                  </a:tcPr>
                </a:tc>
                <a:tc>
                  <a:txBody>
                    <a:bodyPr/>
                    <a:lstStyle/>
                    <a:p>
                      <a:pPr algn="ctr" fontAlgn="ctr"/>
                      <a:r>
                        <a:rPr lang="ru-RU" sz="1400" b="1" i="1" u="none" strike="noStrike">
                          <a:solidFill>
                            <a:srgbClr val="000000"/>
                          </a:solidFill>
                          <a:latin typeface="Times New Roman"/>
                        </a:rPr>
                        <a:t> </a:t>
                      </a:r>
                    </a:p>
                  </a:txBody>
                  <a:tcPr marL="0" marR="0" marT="0" marB="0" anchor="ctr">
                    <a:solidFill>
                      <a:srgbClr val="CCECFF"/>
                    </a:solidFill>
                  </a:tcPr>
                </a:tc>
                <a:tc>
                  <a:txBody>
                    <a:bodyPr/>
                    <a:lstStyle/>
                    <a:p>
                      <a:pPr algn="l" fontAlgn="b"/>
                      <a:r>
                        <a:rPr lang="ru-RU" sz="1400" b="1" i="1" u="none" strike="noStrike">
                          <a:solidFill>
                            <a:srgbClr val="000000"/>
                          </a:solidFill>
                          <a:latin typeface="Times New Roman"/>
                        </a:rPr>
                        <a:t>Национальная экономика</a:t>
                      </a:r>
                    </a:p>
                  </a:txBody>
                  <a:tcPr marL="0" marR="0" marT="0" marB="0" anchor="b">
                    <a:solidFill>
                      <a:srgbClr val="CCECFF"/>
                    </a:solidFill>
                  </a:tcPr>
                </a:tc>
                <a:tc>
                  <a:txBody>
                    <a:bodyPr/>
                    <a:lstStyle/>
                    <a:p>
                      <a:pPr algn="ctr" fontAlgn="ctr"/>
                      <a:r>
                        <a:rPr lang="ru-RU" sz="1400" b="1" i="1" u="none" strike="noStrike">
                          <a:solidFill>
                            <a:srgbClr val="000000"/>
                          </a:solidFill>
                          <a:latin typeface="Times New Roman"/>
                        </a:rPr>
                        <a:t>2913211,5</a:t>
                      </a:r>
                    </a:p>
                  </a:txBody>
                  <a:tcPr marL="0" marR="0" marT="0" marB="0" anchor="ctr">
                    <a:solidFill>
                      <a:srgbClr val="CCECFF"/>
                    </a:solidFill>
                  </a:tcPr>
                </a:tc>
                <a:tc>
                  <a:txBody>
                    <a:bodyPr/>
                    <a:lstStyle/>
                    <a:p>
                      <a:pPr algn="ctr" fontAlgn="ctr"/>
                      <a:r>
                        <a:rPr lang="ru-RU" sz="1400" b="1" i="1" u="none" strike="noStrike">
                          <a:solidFill>
                            <a:srgbClr val="000000"/>
                          </a:solidFill>
                          <a:latin typeface="Calibri"/>
                        </a:rPr>
                        <a:t>0,80</a:t>
                      </a:r>
                    </a:p>
                  </a:txBody>
                  <a:tcPr marL="0" marR="0" marT="0" marB="0" anchor="ctr">
                    <a:solidFill>
                      <a:srgbClr val="CCECFF"/>
                    </a:solidFill>
                  </a:tcPr>
                </a:tc>
              </a:tr>
              <a:tr h="214314">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01</a:t>
                      </a:r>
                    </a:p>
                  </a:txBody>
                  <a:tcPr marL="0" marR="0" marT="0" marB="0" anchor="ctr">
                    <a:solidFill>
                      <a:srgbClr val="CCECFF"/>
                    </a:solidFill>
                  </a:tcPr>
                </a:tc>
                <a:tc>
                  <a:txBody>
                    <a:bodyPr/>
                    <a:lstStyle/>
                    <a:p>
                      <a:pPr algn="l" fontAlgn="b"/>
                      <a:r>
                        <a:rPr lang="ru-RU" sz="1400" b="0" i="0" u="none" strike="noStrike">
                          <a:solidFill>
                            <a:srgbClr val="000000"/>
                          </a:solidFill>
                          <a:latin typeface="Times New Roman"/>
                        </a:rPr>
                        <a:t>Общеэкономические вопросы</a:t>
                      </a:r>
                    </a:p>
                  </a:txBody>
                  <a:tcPr marL="0" marR="0" marT="0" marB="0" anchor="b">
                    <a:solidFill>
                      <a:srgbClr val="CCECFF"/>
                    </a:solidFill>
                  </a:tcPr>
                </a:tc>
                <a:tc>
                  <a:txBody>
                    <a:bodyPr/>
                    <a:lstStyle/>
                    <a:p>
                      <a:pPr algn="ctr" fontAlgn="ctr"/>
                      <a:r>
                        <a:rPr lang="ru-RU" sz="1400" b="0" i="0" u="none" strike="noStrike">
                          <a:solidFill>
                            <a:srgbClr val="000000"/>
                          </a:solidFill>
                          <a:latin typeface="Times New Roman"/>
                        </a:rPr>
                        <a:t>333830,9</a:t>
                      </a:r>
                    </a:p>
                  </a:txBody>
                  <a:tcPr marL="0" marR="0" marT="0" marB="0" anchor="ctr">
                    <a:solidFill>
                      <a:srgbClr val="CCECFF"/>
                    </a:solidFill>
                  </a:tcPr>
                </a:tc>
                <a:tc>
                  <a:txBody>
                    <a:bodyPr/>
                    <a:lstStyle/>
                    <a:p>
                      <a:pPr algn="ctr" fontAlgn="ctr"/>
                      <a:r>
                        <a:rPr lang="ru-RU" sz="1400" b="0" i="0" u="none" strike="noStrike">
                          <a:solidFill>
                            <a:srgbClr val="000000"/>
                          </a:solidFill>
                          <a:latin typeface="Calibri"/>
                        </a:rPr>
                        <a:t>0,09</a:t>
                      </a:r>
                    </a:p>
                  </a:txBody>
                  <a:tcPr marL="0" marR="0" marT="0" marB="0" anchor="ctr">
                    <a:solidFill>
                      <a:srgbClr val="CCECFF"/>
                    </a:solidFill>
                  </a:tcPr>
                </a:tc>
              </a:tr>
              <a:tr h="196194">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09</a:t>
                      </a:r>
                    </a:p>
                  </a:txBody>
                  <a:tcPr marL="0" marR="0" marT="0" marB="0" anchor="ctr">
                    <a:solidFill>
                      <a:srgbClr val="CCECFF"/>
                    </a:solidFill>
                  </a:tcPr>
                </a:tc>
                <a:tc>
                  <a:txBody>
                    <a:bodyPr/>
                    <a:lstStyle/>
                    <a:p>
                      <a:pPr algn="l" fontAlgn="b"/>
                      <a:r>
                        <a:rPr lang="ru-RU" sz="1400" b="0" i="0" u="none" strike="noStrike">
                          <a:solidFill>
                            <a:srgbClr val="000000"/>
                          </a:solidFill>
                          <a:latin typeface="Times New Roman"/>
                        </a:rPr>
                        <a:t>Дорожное хозяйство (дорожные фонды)</a:t>
                      </a:r>
                    </a:p>
                  </a:txBody>
                  <a:tcPr marL="0" marR="0" marT="0" marB="0" anchor="b">
                    <a:solidFill>
                      <a:srgbClr val="CCECFF"/>
                    </a:solidFill>
                  </a:tcPr>
                </a:tc>
                <a:tc>
                  <a:txBody>
                    <a:bodyPr/>
                    <a:lstStyle/>
                    <a:p>
                      <a:pPr algn="ctr" fontAlgn="ctr"/>
                      <a:r>
                        <a:rPr lang="ru-RU" sz="1400" b="0" i="0" u="none" strike="noStrike">
                          <a:solidFill>
                            <a:srgbClr val="000000"/>
                          </a:solidFill>
                          <a:latin typeface="Times New Roman"/>
                        </a:rPr>
                        <a:t>1900726,4</a:t>
                      </a:r>
                    </a:p>
                  </a:txBody>
                  <a:tcPr marL="0" marR="0" marT="0" marB="0" anchor="ctr">
                    <a:solidFill>
                      <a:srgbClr val="CCECFF"/>
                    </a:solidFill>
                  </a:tcPr>
                </a:tc>
                <a:tc>
                  <a:txBody>
                    <a:bodyPr/>
                    <a:lstStyle/>
                    <a:p>
                      <a:pPr algn="ctr" fontAlgn="ctr"/>
                      <a:r>
                        <a:rPr lang="ru-RU" sz="1400" b="0" i="0" u="none" strike="noStrike">
                          <a:solidFill>
                            <a:srgbClr val="000000"/>
                          </a:solidFill>
                          <a:latin typeface="Calibri"/>
                        </a:rPr>
                        <a:t>0,52</a:t>
                      </a:r>
                    </a:p>
                  </a:txBody>
                  <a:tcPr marL="0" marR="0" marT="0" marB="0" anchor="ctr">
                    <a:solidFill>
                      <a:srgbClr val="CCECFF"/>
                    </a:solidFill>
                  </a:tcPr>
                </a:tc>
              </a:tr>
              <a:tr h="259061">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10</a:t>
                      </a:r>
                    </a:p>
                  </a:txBody>
                  <a:tcPr marL="0" marR="0" marT="0" marB="0" anchor="ctr">
                    <a:solidFill>
                      <a:srgbClr val="CCECFF"/>
                    </a:solidFill>
                  </a:tcPr>
                </a:tc>
                <a:tc>
                  <a:txBody>
                    <a:bodyPr/>
                    <a:lstStyle/>
                    <a:p>
                      <a:pPr algn="l" fontAlgn="b"/>
                      <a:r>
                        <a:rPr lang="ru-RU" sz="1400" b="0" i="0" u="none" strike="noStrike">
                          <a:solidFill>
                            <a:srgbClr val="000000"/>
                          </a:solidFill>
                          <a:latin typeface="Times New Roman"/>
                        </a:rPr>
                        <a:t>Связь и информатика</a:t>
                      </a:r>
                    </a:p>
                  </a:txBody>
                  <a:tcPr marL="0" marR="0" marT="0" marB="0" anchor="b">
                    <a:solidFill>
                      <a:srgbClr val="CCECFF"/>
                    </a:solidFill>
                  </a:tcPr>
                </a:tc>
                <a:tc>
                  <a:txBody>
                    <a:bodyPr/>
                    <a:lstStyle/>
                    <a:p>
                      <a:pPr algn="ctr" fontAlgn="ctr"/>
                      <a:r>
                        <a:rPr lang="ru-RU" sz="1400" b="0" i="0" u="none" strike="noStrike">
                          <a:solidFill>
                            <a:srgbClr val="000000"/>
                          </a:solidFill>
                          <a:latin typeface="Times New Roman"/>
                        </a:rPr>
                        <a:t>429151,2</a:t>
                      </a:r>
                    </a:p>
                  </a:txBody>
                  <a:tcPr marL="0" marR="0" marT="0" marB="0" anchor="ctr">
                    <a:solidFill>
                      <a:srgbClr val="CCECFF"/>
                    </a:solidFill>
                  </a:tcPr>
                </a:tc>
                <a:tc>
                  <a:txBody>
                    <a:bodyPr/>
                    <a:lstStyle/>
                    <a:p>
                      <a:pPr algn="ctr" fontAlgn="ctr"/>
                      <a:r>
                        <a:rPr lang="ru-RU" sz="1400" b="0" i="0" u="none" strike="noStrike">
                          <a:solidFill>
                            <a:srgbClr val="000000"/>
                          </a:solidFill>
                          <a:latin typeface="Calibri"/>
                        </a:rPr>
                        <a:t>0,12</a:t>
                      </a:r>
                    </a:p>
                  </a:txBody>
                  <a:tcPr marL="0" marR="0" marT="0" marB="0" anchor="ctr">
                    <a:solidFill>
                      <a:srgbClr val="CCECFF"/>
                    </a:solidFill>
                  </a:tcPr>
                </a:tc>
              </a:tr>
              <a:tr h="214314">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12</a:t>
                      </a:r>
                    </a:p>
                  </a:txBody>
                  <a:tcPr marL="0" marR="0" marT="0" marB="0" anchor="ctr">
                    <a:solidFill>
                      <a:srgbClr val="CCECFF"/>
                    </a:solidFill>
                  </a:tcPr>
                </a:tc>
                <a:tc>
                  <a:txBody>
                    <a:bodyPr/>
                    <a:lstStyle/>
                    <a:p>
                      <a:pPr algn="l" fontAlgn="b"/>
                      <a:r>
                        <a:rPr lang="ru-RU" sz="1400" b="0" i="0" u="none" strike="noStrike">
                          <a:solidFill>
                            <a:srgbClr val="000000"/>
                          </a:solidFill>
                          <a:latin typeface="Times New Roman"/>
                        </a:rPr>
                        <a:t>Другие вопросы в области национальной экономики</a:t>
                      </a:r>
                    </a:p>
                  </a:txBody>
                  <a:tcPr marL="0" marR="0" marT="0" marB="0" anchor="b">
                    <a:solidFill>
                      <a:srgbClr val="CCECFF"/>
                    </a:solidFill>
                  </a:tcPr>
                </a:tc>
                <a:tc>
                  <a:txBody>
                    <a:bodyPr/>
                    <a:lstStyle/>
                    <a:p>
                      <a:pPr algn="ctr" fontAlgn="ctr"/>
                      <a:r>
                        <a:rPr lang="ru-RU" sz="1400" b="0" i="0" u="none" strike="noStrike">
                          <a:solidFill>
                            <a:srgbClr val="000000"/>
                          </a:solidFill>
                          <a:latin typeface="Times New Roman"/>
                        </a:rPr>
                        <a:t>249503,0</a:t>
                      </a:r>
                    </a:p>
                  </a:txBody>
                  <a:tcPr marL="0" marR="0" marT="0" marB="0" anchor="ctr">
                    <a:solidFill>
                      <a:srgbClr val="CCECFF"/>
                    </a:solidFill>
                  </a:tcPr>
                </a:tc>
                <a:tc>
                  <a:txBody>
                    <a:bodyPr/>
                    <a:lstStyle/>
                    <a:p>
                      <a:pPr algn="ctr" fontAlgn="ctr"/>
                      <a:r>
                        <a:rPr lang="ru-RU" sz="1400" b="0" i="0" u="none" strike="noStrike">
                          <a:solidFill>
                            <a:srgbClr val="000000"/>
                          </a:solidFill>
                          <a:latin typeface="Calibri"/>
                        </a:rPr>
                        <a:t>0,07</a:t>
                      </a:r>
                    </a:p>
                  </a:txBody>
                  <a:tcPr marL="0" marR="0" marT="0" marB="0" anchor="ctr">
                    <a:solidFill>
                      <a:srgbClr val="CCECFF"/>
                    </a:solidFill>
                  </a:tcPr>
                </a:tc>
              </a:tr>
              <a:tr h="184800">
                <a:tc>
                  <a:txBody>
                    <a:bodyPr/>
                    <a:lstStyle/>
                    <a:p>
                      <a:pPr algn="l" fontAlgn="ctr"/>
                      <a:r>
                        <a:rPr lang="ru-RU" sz="1400" b="1" i="1" u="none" strike="noStrike">
                          <a:solidFill>
                            <a:srgbClr val="000000"/>
                          </a:solidFill>
                          <a:latin typeface="Times New Roman"/>
                        </a:rPr>
                        <a:t>05</a:t>
                      </a:r>
                    </a:p>
                  </a:txBody>
                  <a:tcPr marL="0" marR="0" marT="0" marB="0" anchor="ctr">
                    <a:solidFill>
                      <a:srgbClr val="CCECFF"/>
                    </a:solidFill>
                  </a:tcPr>
                </a:tc>
                <a:tc>
                  <a:txBody>
                    <a:bodyPr/>
                    <a:lstStyle/>
                    <a:p>
                      <a:pPr algn="ctr" fontAlgn="ctr"/>
                      <a:r>
                        <a:rPr lang="ru-RU" sz="1400" b="1" i="1" u="none" strike="noStrike">
                          <a:solidFill>
                            <a:srgbClr val="000000"/>
                          </a:solidFill>
                          <a:latin typeface="Times New Roman"/>
                        </a:rPr>
                        <a:t> </a:t>
                      </a:r>
                    </a:p>
                  </a:txBody>
                  <a:tcPr marL="0" marR="0" marT="0" marB="0" anchor="ctr">
                    <a:solidFill>
                      <a:srgbClr val="CCECFF"/>
                    </a:solidFill>
                  </a:tcPr>
                </a:tc>
                <a:tc>
                  <a:txBody>
                    <a:bodyPr/>
                    <a:lstStyle/>
                    <a:p>
                      <a:pPr algn="l" fontAlgn="b"/>
                      <a:r>
                        <a:rPr lang="ru-RU" sz="1400" b="1" i="1" u="none" strike="noStrike">
                          <a:solidFill>
                            <a:srgbClr val="000000"/>
                          </a:solidFill>
                          <a:latin typeface="Times New Roman"/>
                        </a:rPr>
                        <a:t>Жилищно-коммунальное хозяйство</a:t>
                      </a:r>
                    </a:p>
                  </a:txBody>
                  <a:tcPr marL="0" marR="0" marT="0" marB="0" anchor="b">
                    <a:solidFill>
                      <a:srgbClr val="CCECFF"/>
                    </a:solidFill>
                  </a:tcPr>
                </a:tc>
                <a:tc>
                  <a:txBody>
                    <a:bodyPr/>
                    <a:lstStyle/>
                    <a:p>
                      <a:pPr algn="ctr" fontAlgn="ctr"/>
                      <a:r>
                        <a:rPr lang="ru-RU" sz="1400" b="1" i="1" u="none" strike="noStrike">
                          <a:solidFill>
                            <a:srgbClr val="000000"/>
                          </a:solidFill>
                          <a:latin typeface="Times New Roman"/>
                        </a:rPr>
                        <a:t>25755789,9</a:t>
                      </a:r>
                    </a:p>
                  </a:txBody>
                  <a:tcPr marL="0" marR="0" marT="0" marB="0" anchor="ctr">
                    <a:solidFill>
                      <a:srgbClr val="CCECFF"/>
                    </a:solidFill>
                  </a:tcPr>
                </a:tc>
                <a:tc>
                  <a:txBody>
                    <a:bodyPr/>
                    <a:lstStyle/>
                    <a:p>
                      <a:pPr algn="ctr" fontAlgn="ctr"/>
                      <a:r>
                        <a:rPr lang="ru-RU" sz="1400" b="1" i="1" u="none" strike="noStrike">
                          <a:solidFill>
                            <a:srgbClr val="000000"/>
                          </a:solidFill>
                          <a:latin typeface="Calibri"/>
                        </a:rPr>
                        <a:t>7,05</a:t>
                      </a:r>
                    </a:p>
                  </a:txBody>
                  <a:tcPr marL="0" marR="0" marT="0" marB="0" anchor="ctr">
                    <a:solidFill>
                      <a:srgbClr val="CCECFF"/>
                    </a:solidFill>
                  </a:tcPr>
                </a:tc>
              </a:tr>
              <a:tr h="197172">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02</a:t>
                      </a:r>
                    </a:p>
                  </a:txBody>
                  <a:tcPr marL="0" marR="0" marT="0" marB="0" anchor="ctr">
                    <a:solidFill>
                      <a:srgbClr val="CCECFF"/>
                    </a:solidFill>
                  </a:tcPr>
                </a:tc>
                <a:tc>
                  <a:txBody>
                    <a:bodyPr/>
                    <a:lstStyle/>
                    <a:p>
                      <a:pPr algn="l" rtl="0" fontAlgn="b"/>
                      <a:r>
                        <a:rPr lang="ru-RU" sz="1400" b="0" i="0" u="none" strike="noStrike">
                          <a:solidFill>
                            <a:srgbClr val="000000"/>
                          </a:solidFill>
                          <a:latin typeface="Times New Roman"/>
                        </a:rPr>
                        <a:t>Коммунальное хозяйство</a:t>
                      </a:r>
                    </a:p>
                  </a:txBody>
                  <a:tcPr marL="0" marR="0" marT="0" marB="0" anchor="b">
                    <a:solidFill>
                      <a:srgbClr val="CCECFF"/>
                    </a:solidFill>
                  </a:tcPr>
                </a:tc>
                <a:tc>
                  <a:txBody>
                    <a:bodyPr/>
                    <a:lstStyle/>
                    <a:p>
                      <a:pPr algn="ctr" fontAlgn="ctr"/>
                      <a:r>
                        <a:rPr lang="ru-RU" sz="1400" b="0" i="0" u="none" strike="noStrike">
                          <a:solidFill>
                            <a:srgbClr val="000000"/>
                          </a:solidFill>
                          <a:latin typeface="Times New Roman"/>
                        </a:rPr>
                        <a:t>25755789,9</a:t>
                      </a:r>
                    </a:p>
                  </a:txBody>
                  <a:tcPr marL="0" marR="0" marT="0" marB="0" anchor="ctr">
                    <a:solidFill>
                      <a:srgbClr val="CCECFF"/>
                    </a:solidFill>
                  </a:tcPr>
                </a:tc>
                <a:tc>
                  <a:txBody>
                    <a:bodyPr/>
                    <a:lstStyle/>
                    <a:p>
                      <a:pPr algn="ctr" fontAlgn="ctr"/>
                      <a:r>
                        <a:rPr lang="ru-RU" sz="1400" b="0" i="0" u="none" strike="noStrike">
                          <a:solidFill>
                            <a:srgbClr val="000000"/>
                          </a:solidFill>
                          <a:latin typeface="Calibri"/>
                        </a:rPr>
                        <a:t>7,05</a:t>
                      </a:r>
                    </a:p>
                  </a:txBody>
                  <a:tcPr marL="0" marR="0" marT="0" marB="0" anchor="ctr">
                    <a:solidFill>
                      <a:srgbClr val="CCECFF"/>
                    </a:solidFill>
                  </a:tcPr>
                </a:tc>
              </a:tr>
              <a:tr h="169566">
                <a:tc>
                  <a:txBody>
                    <a:bodyPr/>
                    <a:lstStyle/>
                    <a:p>
                      <a:pPr algn="l" fontAlgn="ctr"/>
                      <a:r>
                        <a:rPr lang="ru-RU" sz="1400" b="1" i="1" u="none" strike="noStrike">
                          <a:solidFill>
                            <a:srgbClr val="000000"/>
                          </a:solidFill>
                          <a:latin typeface="Times New Roman"/>
                        </a:rPr>
                        <a:t>07</a:t>
                      </a:r>
                    </a:p>
                  </a:txBody>
                  <a:tcPr marL="0" marR="0" marT="0" marB="0" anchor="ctr">
                    <a:solidFill>
                      <a:srgbClr val="CCECFF"/>
                    </a:solidFill>
                  </a:tcPr>
                </a:tc>
                <a:tc>
                  <a:txBody>
                    <a:bodyPr/>
                    <a:lstStyle/>
                    <a:p>
                      <a:pPr algn="ctr" fontAlgn="ctr"/>
                      <a:r>
                        <a:rPr lang="ru-RU" sz="1400" b="1" i="1" u="none" strike="noStrike">
                          <a:solidFill>
                            <a:srgbClr val="000000"/>
                          </a:solidFill>
                          <a:latin typeface="Times New Roman"/>
                        </a:rPr>
                        <a:t> </a:t>
                      </a:r>
                    </a:p>
                  </a:txBody>
                  <a:tcPr marL="0" marR="0" marT="0" marB="0" anchor="ctr">
                    <a:solidFill>
                      <a:srgbClr val="CCECFF"/>
                    </a:solidFill>
                  </a:tcPr>
                </a:tc>
                <a:tc>
                  <a:txBody>
                    <a:bodyPr/>
                    <a:lstStyle/>
                    <a:p>
                      <a:pPr algn="l" fontAlgn="b"/>
                      <a:r>
                        <a:rPr lang="ru-RU" sz="1400" b="1" i="1" u="none" strike="noStrike">
                          <a:solidFill>
                            <a:srgbClr val="000000"/>
                          </a:solidFill>
                          <a:latin typeface="Times New Roman"/>
                        </a:rPr>
                        <a:t>Образование</a:t>
                      </a:r>
                    </a:p>
                  </a:txBody>
                  <a:tcPr marL="0" marR="0" marT="0" marB="0" anchor="b">
                    <a:solidFill>
                      <a:srgbClr val="CCECFF"/>
                    </a:solidFill>
                  </a:tcPr>
                </a:tc>
                <a:tc>
                  <a:txBody>
                    <a:bodyPr/>
                    <a:lstStyle/>
                    <a:p>
                      <a:pPr algn="ctr" fontAlgn="ctr"/>
                      <a:r>
                        <a:rPr lang="ru-RU" sz="1400" b="1" i="1" u="none" strike="noStrike">
                          <a:solidFill>
                            <a:srgbClr val="000000"/>
                          </a:solidFill>
                          <a:latin typeface="Times New Roman"/>
                        </a:rPr>
                        <a:t>241664427,9</a:t>
                      </a:r>
                    </a:p>
                  </a:txBody>
                  <a:tcPr marL="0" marR="0" marT="0" marB="0" anchor="ctr">
                    <a:solidFill>
                      <a:srgbClr val="CCECFF"/>
                    </a:solidFill>
                  </a:tcPr>
                </a:tc>
                <a:tc>
                  <a:txBody>
                    <a:bodyPr/>
                    <a:lstStyle/>
                    <a:p>
                      <a:pPr algn="ctr" fontAlgn="ctr"/>
                      <a:r>
                        <a:rPr lang="ru-RU" sz="1400" b="1" i="1" u="none" strike="noStrike">
                          <a:solidFill>
                            <a:srgbClr val="000000"/>
                          </a:solidFill>
                          <a:latin typeface="Calibri"/>
                        </a:rPr>
                        <a:t>66,19</a:t>
                      </a:r>
                    </a:p>
                  </a:txBody>
                  <a:tcPr marL="0" marR="0" marT="0" marB="0" anchor="ctr">
                    <a:solidFill>
                      <a:srgbClr val="CCECFF"/>
                    </a:solidFill>
                  </a:tcPr>
                </a:tc>
              </a:tr>
              <a:tr h="160995">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01</a:t>
                      </a:r>
                    </a:p>
                  </a:txBody>
                  <a:tcPr marL="0" marR="0" marT="0" marB="0" anchor="ctr">
                    <a:solidFill>
                      <a:srgbClr val="CCECFF"/>
                    </a:solidFill>
                  </a:tcPr>
                </a:tc>
                <a:tc>
                  <a:txBody>
                    <a:bodyPr/>
                    <a:lstStyle/>
                    <a:p>
                      <a:pPr algn="just" rtl="0" fontAlgn="b"/>
                      <a:r>
                        <a:rPr lang="ru-RU" sz="1400" b="0" i="0" u="none" strike="noStrike">
                          <a:solidFill>
                            <a:srgbClr val="000000"/>
                          </a:solidFill>
                          <a:latin typeface="Times New Roman"/>
                        </a:rPr>
                        <a:t>Дошкольное образование</a:t>
                      </a:r>
                    </a:p>
                  </a:txBody>
                  <a:tcPr marL="0" marR="0" marT="0" marB="0" anchor="b">
                    <a:solidFill>
                      <a:srgbClr val="CCECFF"/>
                    </a:solidFill>
                  </a:tcPr>
                </a:tc>
                <a:tc>
                  <a:txBody>
                    <a:bodyPr/>
                    <a:lstStyle/>
                    <a:p>
                      <a:pPr algn="ctr" fontAlgn="ctr"/>
                      <a:r>
                        <a:rPr lang="ru-RU" sz="1400" b="0" i="0" u="none" strike="noStrike">
                          <a:solidFill>
                            <a:srgbClr val="000000"/>
                          </a:solidFill>
                          <a:latin typeface="Times New Roman"/>
                        </a:rPr>
                        <a:t>10925817,4</a:t>
                      </a:r>
                    </a:p>
                  </a:txBody>
                  <a:tcPr marL="0" marR="0" marT="0" marB="0" anchor="ctr">
                    <a:solidFill>
                      <a:srgbClr val="CCECFF"/>
                    </a:solidFill>
                  </a:tcPr>
                </a:tc>
                <a:tc>
                  <a:txBody>
                    <a:bodyPr/>
                    <a:lstStyle/>
                    <a:p>
                      <a:pPr algn="ctr" fontAlgn="ctr"/>
                      <a:r>
                        <a:rPr lang="ru-RU" sz="1400" b="0" i="0" u="none" strike="noStrike">
                          <a:solidFill>
                            <a:srgbClr val="000000"/>
                          </a:solidFill>
                          <a:latin typeface="Calibri"/>
                        </a:rPr>
                        <a:t>2,99</a:t>
                      </a:r>
                    </a:p>
                  </a:txBody>
                  <a:tcPr marL="0" marR="0" marT="0" marB="0" anchor="ctr">
                    <a:solidFill>
                      <a:srgbClr val="CCECFF"/>
                    </a:solidFill>
                  </a:tcPr>
                </a:tc>
              </a:tr>
              <a:tr h="160995">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02</a:t>
                      </a:r>
                    </a:p>
                  </a:txBody>
                  <a:tcPr marL="0" marR="0" marT="0" marB="0" anchor="ctr">
                    <a:solidFill>
                      <a:srgbClr val="CCECFF"/>
                    </a:solidFill>
                  </a:tcPr>
                </a:tc>
                <a:tc>
                  <a:txBody>
                    <a:bodyPr/>
                    <a:lstStyle/>
                    <a:p>
                      <a:pPr algn="just" rtl="0" fontAlgn="b"/>
                      <a:r>
                        <a:rPr lang="ru-RU" sz="1400" b="0" i="0" u="none" strike="noStrike">
                          <a:solidFill>
                            <a:srgbClr val="000000"/>
                          </a:solidFill>
                          <a:latin typeface="Times New Roman"/>
                        </a:rPr>
                        <a:t>Общее образование</a:t>
                      </a:r>
                    </a:p>
                  </a:txBody>
                  <a:tcPr marL="0" marR="0" marT="0" marB="0" anchor="b">
                    <a:solidFill>
                      <a:srgbClr val="CCECFF"/>
                    </a:solidFill>
                  </a:tcPr>
                </a:tc>
                <a:tc>
                  <a:txBody>
                    <a:bodyPr/>
                    <a:lstStyle/>
                    <a:p>
                      <a:pPr algn="ctr" fontAlgn="ctr"/>
                      <a:r>
                        <a:rPr lang="ru-RU" sz="1400" b="0" i="0" u="none" strike="noStrike">
                          <a:solidFill>
                            <a:srgbClr val="000000"/>
                          </a:solidFill>
                          <a:latin typeface="Times New Roman"/>
                        </a:rPr>
                        <a:t>218078065,2</a:t>
                      </a:r>
                    </a:p>
                  </a:txBody>
                  <a:tcPr marL="0" marR="0" marT="0" marB="0" anchor="ctr">
                    <a:solidFill>
                      <a:srgbClr val="CCECFF"/>
                    </a:solidFill>
                  </a:tcPr>
                </a:tc>
                <a:tc>
                  <a:txBody>
                    <a:bodyPr/>
                    <a:lstStyle/>
                    <a:p>
                      <a:pPr algn="ctr" fontAlgn="ctr"/>
                      <a:r>
                        <a:rPr lang="ru-RU" sz="1400" b="0" i="0" u="none" strike="noStrike">
                          <a:solidFill>
                            <a:srgbClr val="000000"/>
                          </a:solidFill>
                          <a:latin typeface="Calibri"/>
                        </a:rPr>
                        <a:t>59,73</a:t>
                      </a:r>
                    </a:p>
                  </a:txBody>
                  <a:tcPr marL="0" marR="0" marT="0" marB="0" anchor="ctr">
                    <a:solidFill>
                      <a:srgbClr val="CCECFF"/>
                    </a:solidFill>
                  </a:tcPr>
                </a:tc>
              </a:tr>
              <a:tr h="160995">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03</a:t>
                      </a:r>
                    </a:p>
                  </a:txBody>
                  <a:tcPr marL="0" marR="0" marT="0" marB="0" anchor="ctr">
                    <a:solidFill>
                      <a:srgbClr val="CCECFF"/>
                    </a:solidFill>
                  </a:tcPr>
                </a:tc>
                <a:tc>
                  <a:txBody>
                    <a:bodyPr/>
                    <a:lstStyle/>
                    <a:p>
                      <a:pPr algn="just" rtl="0" fontAlgn="b"/>
                      <a:r>
                        <a:rPr lang="ru-RU" sz="1400" b="0" i="0" u="none" strike="noStrike">
                          <a:solidFill>
                            <a:srgbClr val="000000"/>
                          </a:solidFill>
                          <a:latin typeface="Times New Roman"/>
                        </a:rPr>
                        <a:t>Дополнительное образование детей</a:t>
                      </a:r>
                    </a:p>
                  </a:txBody>
                  <a:tcPr marL="0" marR="0" marT="0" marB="0" anchor="b">
                    <a:solidFill>
                      <a:srgbClr val="CCECFF"/>
                    </a:solidFill>
                  </a:tcPr>
                </a:tc>
                <a:tc>
                  <a:txBody>
                    <a:bodyPr/>
                    <a:lstStyle/>
                    <a:p>
                      <a:pPr algn="ctr" fontAlgn="ctr"/>
                      <a:r>
                        <a:rPr lang="ru-RU" sz="1400" b="0" i="0" u="none" strike="noStrike">
                          <a:solidFill>
                            <a:srgbClr val="000000"/>
                          </a:solidFill>
                          <a:latin typeface="Times New Roman"/>
                        </a:rPr>
                        <a:t>4385636,0</a:t>
                      </a:r>
                    </a:p>
                  </a:txBody>
                  <a:tcPr marL="0" marR="0" marT="0" marB="0" anchor="ctr">
                    <a:solidFill>
                      <a:srgbClr val="CCECFF"/>
                    </a:solidFill>
                  </a:tcPr>
                </a:tc>
                <a:tc>
                  <a:txBody>
                    <a:bodyPr/>
                    <a:lstStyle/>
                    <a:p>
                      <a:pPr algn="ctr" fontAlgn="ctr"/>
                      <a:r>
                        <a:rPr lang="ru-RU" sz="1400" b="0" i="0" u="none" strike="noStrike">
                          <a:solidFill>
                            <a:srgbClr val="000000"/>
                          </a:solidFill>
                          <a:latin typeface="Calibri"/>
                        </a:rPr>
                        <a:t> </a:t>
                      </a:r>
                    </a:p>
                  </a:txBody>
                  <a:tcPr marL="0" marR="0" marT="0" marB="0" anchor="ctr">
                    <a:solidFill>
                      <a:srgbClr val="CCECFF"/>
                    </a:solidFill>
                  </a:tcPr>
                </a:tc>
              </a:tr>
              <a:tr h="160995">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07</a:t>
                      </a:r>
                    </a:p>
                  </a:txBody>
                  <a:tcPr marL="0" marR="0" marT="0" marB="0" anchor="ctr">
                    <a:solidFill>
                      <a:srgbClr val="CCECFF"/>
                    </a:solidFill>
                  </a:tcPr>
                </a:tc>
                <a:tc>
                  <a:txBody>
                    <a:bodyPr/>
                    <a:lstStyle/>
                    <a:p>
                      <a:pPr algn="l" rtl="0" fontAlgn="b"/>
                      <a:r>
                        <a:rPr lang="ru-RU" sz="1400" b="0" i="0" u="none" strike="noStrike">
                          <a:solidFill>
                            <a:srgbClr val="000000"/>
                          </a:solidFill>
                          <a:latin typeface="Times New Roman"/>
                        </a:rPr>
                        <a:t>Молодежная политика и оздоровление детей</a:t>
                      </a:r>
                    </a:p>
                  </a:txBody>
                  <a:tcPr marL="0" marR="0" marT="0" marB="0" anchor="b">
                    <a:solidFill>
                      <a:srgbClr val="CCECFF"/>
                    </a:solidFill>
                  </a:tcPr>
                </a:tc>
                <a:tc>
                  <a:txBody>
                    <a:bodyPr/>
                    <a:lstStyle/>
                    <a:p>
                      <a:pPr algn="ctr" fontAlgn="ctr"/>
                      <a:r>
                        <a:rPr lang="ru-RU" sz="1400" b="0" i="0" u="none" strike="noStrike">
                          <a:solidFill>
                            <a:srgbClr val="000000"/>
                          </a:solidFill>
                          <a:latin typeface="Times New Roman"/>
                        </a:rPr>
                        <a:t>3231394,0</a:t>
                      </a:r>
                    </a:p>
                  </a:txBody>
                  <a:tcPr marL="0" marR="0" marT="0" marB="0" anchor="ctr">
                    <a:solidFill>
                      <a:srgbClr val="CCECFF"/>
                    </a:solidFill>
                  </a:tcPr>
                </a:tc>
                <a:tc>
                  <a:txBody>
                    <a:bodyPr/>
                    <a:lstStyle/>
                    <a:p>
                      <a:pPr algn="ctr" fontAlgn="ctr"/>
                      <a:r>
                        <a:rPr lang="ru-RU" sz="1400" b="0" i="0" u="none" strike="noStrike">
                          <a:solidFill>
                            <a:srgbClr val="000000"/>
                          </a:solidFill>
                          <a:latin typeface="Calibri"/>
                        </a:rPr>
                        <a:t>0,89</a:t>
                      </a:r>
                    </a:p>
                  </a:txBody>
                  <a:tcPr marL="0" marR="0" marT="0" marB="0" anchor="ctr">
                    <a:solidFill>
                      <a:srgbClr val="CCECFF"/>
                    </a:solidFill>
                  </a:tcPr>
                </a:tc>
              </a:tr>
              <a:tr h="160995">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09</a:t>
                      </a:r>
                    </a:p>
                  </a:txBody>
                  <a:tcPr marL="0" marR="0" marT="0" marB="0" anchor="ctr">
                    <a:solidFill>
                      <a:srgbClr val="CCECFF"/>
                    </a:solidFill>
                  </a:tcPr>
                </a:tc>
                <a:tc>
                  <a:txBody>
                    <a:bodyPr/>
                    <a:lstStyle/>
                    <a:p>
                      <a:pPr algn="l" rtl="0" fontAlgn="b"/>
                      <a:r>
                        <a:rPr lang="ru-RU" sz="1400" b="0" i="0" u="none" strike="noStrike">
                          <a:solidFill>
                            <a:srgbClr val="000000"/>
                          </a:solidFill>
                          <a:latin typeface="Times New Roman"/>
                        </a:rPr>
                        <a:t>Другие вопросы в области образования</a:t>
                      </a:r>
                    </a:p>
                  </a:txBody>
                  <a:tcPr marL="0" marR="0" marT="0" marB="0" anchor="b">
                    <a:solidFill>
                      <a:srgbClr val="CCECFF"/>
                    </a:solidFill>
                  </a:tcPr>
                </a:tc>
                <a:tc>
                  <a:txBody>
                    <a:bodyPr/>
                    <a:lstStyle/>
                    <a:p>
                      <a:pPr algn="ctr" fontAlgn="ctr"/>
                      <a:r>
                        <a:rPr lang="ru-RU" sz="1400" b="0" i="0" u="none" strike="noStrike">
                          <a:solidFill>
                            <a:srgbClr val="000000"/>
                          </a:solidFill>
                          <a:latin typeface="Times New Roman"/>
                        </a:rPr>
                        <a:t>5043515,5</a:t>
                      </a:r>
                    </a:p>
                  </a:txBody>
                  <a:tcPr marL="0" marR="0" marT="0" marB="0" anchor="ctr">
                    <a:solidFill>
                      <a:srgbClr val="CCECFF"/>
                    </a:solidFill>
                  </a:tcPr>
                </a:tc>
                <a:tc>
                  <a:txBody>
                    <a:bodyPr/>
                    <a:lstStyle/>
                    <a:p>
                      <a:pPr algn="ctr" fontAlgn="ctr"/>
                      <a:r>
                        <a:rPr lang="ru-RU" sz="1400" b="0" i="0" u="none" strike="noStrike">
                          <a:solidFill>
                            <a:srgbClr val="000000"/>
                          </a:solidFill>
                          <a:latin typeface="Calibri"/>
                        </a:rPr>
                        <a:t>1,38</a:t>
                      </a:r>
                    </a:p>
                  </a:txBody>
                  <a:tcPr marL="0" marR="0" marT="0" marB="0" anchor="ctr">
                    <a:solidFill>
                      <a:srgbClr val="CCECFF"/>
                    </a:solidFill>
                  </a:tcPr>
                </a:tc>
              </a:tr>
              <a:tr h="160995">
                <a:tc>
                  <a:txBody>
                    <a:bodyPr/>
                    <a:lstStyle/>
                    <a:p>
                      <a:pPr algn="l" fontAlgn="ctr"/>
                      <a:r>
                        <a:rPr lang="ru-RU" sz="1400" b="1" i="1" u="none" strike="noStrike">
                          <a:solidFill>
                            <a:srgbClr val="000000"/>
                          </a:solidFill>
                          <a:latin typeface="Times New Roman"/>
                        </a:rPr>
                        <a:t>08</a:t>
                      </a:r>
                    </a:p>
                  </a:txBody>
                  <a:tcPr marL="0" marR="0" marT="0" marB="0" anchor="ctr">
                    <a:solidFill>
                      <a:srgbClr val="CCECFF"/>
                    </a:solidFill>
                  </a:tcPr>
                </a:tc>
                <a:tc>
                  <a:txBody>
                    <a:bodyPr/>
                    <a:lstStyle/>
                    <a:p>
                      <a:pPr algn="ctr" fontAlgn="ctr"/>
                      <a:r>
                        <a:rPr lang="ru-RU" sz="1400" b="1" i="1" u="none" strike="noStrike">
                          <a:solidFill>
                            <a:srgbClr val="000000"/>
                          </a:solidFill>
                          <a:latin typeface="Times New Roman"/>
                        </a:rPr>
                        <a:t> </a:t>
                      </a:r>
                    </a:p>
                  </a:txBody>
                  <a:tcPr marL="0" marR="0" marT="0" marB="0" anchor="ctr">
                    <a:solidFill>
                      <a:srgbClr val="CCECFF"/>
                    </a:solidFill>
                  </a:tcPr>
                </a:tc>
                <a:tc>
                  <a:txBody>
                    <a:bodyPr/>
                    <a:lstStyle/>
                    <a:p>
                      <a:pPr algn="l" fontAlgn="b"/>
                      <a:r>
                        <a:rPr lang="ru-RU" sz="1400" b="1" i="1" u="none" strike="noStrike">
                          <a:solidFill>
                            <a:srgbClr val="000000"/>
                          </a:solidFill>
                          <a:latin typeface="Times New Roman"/>
                        </a:rPr>
                        <a:t>Культура, кинематография</a:t>
                      </a:r>
                    </a:p>
                  </a:txBody>
                  <a:tcPr marL="0" marR="0" marT="0" marB="0" anchor="b">
                    <a:solidFill>
                      <a:srgbClr val="CCECFF"/>
                    </a:solidFill>
                  </a:tcPr>
                </a:tc>
                <a:tc>
                  <a:txBody>
                    <a:bodyPr/>
                    <a:lstStyle/>
                    <a:p>
                      <a:pPr algn="ctr" fontAlgn="ctr"/>
                      <a:r>
                        <a:rPr lang="ru-RU" sz="1400" b="1" i="1" u="none" strike="noStrike">
                          <a:solidFill>
                            <a:srgbClr val="000000"/>
                          </a:solidFill>
                          <a:latin typeface="Times New Roman"/>
                        </a:rPr>
                        <a:t>29969113,1</a:t>
                      </a:r>
                    </a:p>
                  </a:txBody>
                  <a:tcPr marL="0" marR="0" marT="0" marB="0" anchor="ctr">
                    <a:solidFill>
                      <a:srgbClr val="CCECFF"/>
                    </a:solidFill>
                  </a:tcPr>
                </a:tc>
                <a:tc>
                  <a:txBody>
                    <a:bodyPr/>
                    <a:lstStyle/>
                    <a:p>
                      <a:pPr algn="ctr" fontAlgn="ctr"/>
                      <a:r>
                        <a:rPr lang="ru-RU" sz="1400" b="1" i="1" u="none" strike="noStrike">
                          <a:solidFill>
                            <a:srgbClr val="000000"/>
                          </a:solidFill>
                          <a:latin typeface="Calibri"/>
                        </a:rPr>
                        <a:t>8,21</a:t>
                      </a:r>
                    </a:p>
                  </a:txBody>
                  <a:tcPr marL="0" marR="0" marT="0" marB="0" anchor="ctr">
                    <a:solidFill>
                      <a:srgbClr val="CCECFF"/>
                    </a:solidFill>
                  </a:tcPr>
                </a:tc>
              </a:tr>
              <a:tr h="160995">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01</a:t>
                      </a:r>
                    </a:p>
                  </a:txBody>
                  <a:tcPr marL="0" marR="0" marT="0" marB="0" anchor="ctr">
                    <a:solidFill>
                      <a:srgbClr val="CCECFF"/>
                    </a:solidFill>
                  </a:tcPr>
                </a:tc>
                <a:tc>
                  <a:txBody>
                    <a:bodyPr/>
                    <a:lstStyle/>
                    <a:p>
                      <a:pPr algn="l" rtl="0" fontAlgn="b"/>
                      <a:r>
                        <a:rPr lang="ru-RU" sz="1400" b="0" i="0" u="none" strike="noStrike">
                          <a:solidFill>
                            <a:srgbClr val="000000"/>
                          </a:solidFill>
                          <a:latin typeface="Times New Roman"/>
                        </a:rPr>
                        <a:t>Культура</a:t>
                      </a:r>
                    </a:p>
                  </a:txBody>
                  <a:tcPr marL="0" marR="0" marT="0" marB="0" anchor="b">
                    <a:solidFill>
                      <a:srgbClr val="CCECFF"/>
                    </a:solidFill>
                  </a:tcPr>
                </a:tc>
                <a:tc>
                  <a:txBody>
                    <a:bodyPr/>
                    <a:lstStyle/>
                    <a:p>
                      <a:pPr algn="ctr" fontAlgn="ctr"/>
                      <a:r>
                        <a:rPr lang="ru-RU" sz="1400" b="0" i="0" u="none" strike="noStrike">
                          <a:solidFill>
                            <a:srgbClr val="000000"/>
                          </a:solidFill>
                          <a:latin typeface="Times New Roman"/>
                        </a:rPr>
                        <a:t>28627642,5</a:t>
                      </a:r>
                    </a:p>
                  </a:txBody>
                  <a:tcPr marL="0" marR="0" marT="0" marB="0" anchor="ctr">
                    <a:solidFill>
                      <a:srgbClr val="CCECFF"/>
                    </a:solidFill>
                  </a:tcPr>
                </a:tc>
                <a:tc>
                  <a:txBody>
                    <a:bodyPr/>
                    <a:lstStyle/>
                    <a:p>
                      <a:pPr algn="ctr" fontAlgn="ctr"/>
                      <a:r>
                        <a:rPr lang="ru-RU" sz="1400" b="0" i="0" u="none" strike="noStrike">
                          <a:solidFill>
                            <a:srgbClr val="000000"/>
                          </a:solidFill>
                          <a:latin typeface="Calibri"/>
                        </a:rPr>
                        <a:t>7,84</a:t>
                      </a:r>
                    </a:p>
                  </a:txBody>
                  <a:tcPr marL="0" marR="0" marT="0" marB="0" anchor="ctr">
                    <a:solidFill>
                      <a:srgbClr val="CCECFF"/>
                    </a:solidFill>
                  </a:tcPr>
                </a:tc>
              </a:tr>
              <a:tr h="160995">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04</a:t>
                      </a:r>
                    </a:p>
                  </a:txBody>
                  <a:tcPr marL="0" marR="0" marT="0" marB="0" anchor="ctr">
                    <a:solidFill>
                      <a:srgbClr val="CCECFF"/>
                    </a:solidFill>
                  </a:tcPr>
                </a:tc>
                <a:tc>
                  <a:txBody>
                    <a:bodyPr/>
                    <a:lstStyle/>
                    <a:p>
                      <a:pPr algn="l" rtl="0" fontAlgn="b"/>
                      <a:r>
                        <a:rPr lang="ru-RU" sz="1400" b="0" i="0" u="none" strike="noStrike">
                          <a:solidFill>
                            <a:srgbClr val="000000"/>
                          </a:solidFill>
                          <a:latin typeface="Times New Roman"/>
                        </a:rPr>
                        <a:t>Другие вопросы в области культуры, кинематографии</a:t>
                      </a:r>
                    </a:p>
                  </a:txBody>
                  <a:tcPr marL="0" marR="0" marT="0" marB="0" anchor="b">
                    <a:solidFill>
                      <a:srgbClr val="CCECFF"/>
                    </a:solidFill>
                  </a:tcPr>
                </a:tc>
                <a:tc>
                  <a:txBody>
                    <a:bodyPr/>
                    <a:lstStyle/>
                    <a:p>
                      <a:pPr algn="ctr" fontAlgn="ctr"/>
                      <a:r>
                        <a:rPr lang="ru-RU" sz="1400" b="0" i="0" u="none" strike="noStrike">
                          <a:solidFill>
                            <a:srgbClr val="000000"/>
                          </a:solidFill>
                          <a:latin typeface="Times New Roman"/>
                        </a:rPr>
                        <a:t>1341470,6</a:t>
                      </a:r>
                    </a:p>
                  </a:txBody>
                  <a:tcPr marL="0" marR="0" marT="0" marB="0" anchor="ctr">
                    <a:solidFill>
                      <a:srgbClr val="CCECFF"/>
                    </a:solidFill>
                  </a:tcPr>
                </a:tc>
                <a:tc>
                  <a:txBody>
                    <a:bodyPr/>
                    <a:lstStyle/>
                    <a:p>
                      <a:pPr algn="ctr" fontAlgn="ctr"/>
                      <a:r>
                        <a:rPr lang="ru-RU" sz="1400" b="0" i="0" u="none" strike="noStrike">
                          <a:solidFill>
                            <a:srgbClr val="000000"/>
                          </a:solidFill>
                          <a:latin typeface="Calibri"/>
                        </a:rPr>
                        <a:t>0,37</a:t>
                      </a:r>
                    </a:p>
                  </a:txBody>
                  <a:tcPr marL="0" marR="0" marT="0" marB="0" anchor="ctr">
                    <a:solidFill>
                      <a:srgbClr val="CCECFF"/>
                    </a:solidFill>
                  </a:tcPr>
                </a:tc>
              </a:tr>
              <a:tr h="160995">
                <a:tc>
                  <a:txBody>
                    <a:bodyPr/>
                    <a:lstStyle/>
                    <a:p>
                      <a:pPr algn="l" fontAlgn="ctr"/>
                      <a:r>
                        <a:rPr lang="ru-RU" sz="1400" b="1" i="1" u="none" strike="noStrike">
                          <a:solidFill>
                            <a:srgbClr val="000000"/>
                          </a:solidFill>
                          <a:latin typeface="Times New Roman"/>
                        </a:rPr>
                        <a:t>09</a:t>
                      </a:r>
                    </a:p>
                  </a:txBody>
                  <a:tcPr marL="0" marR="0" marT="0" marB="0" anchor="ctr">
                    <a:solidFill>
                      <a:srgbClr val="CCECFF"/>
                    </a:solidFill>
                  </a:tcPr>
                </a:tc>
                <a:tc>
                  <a:txBody>
                    <a:bodyPr/>
                    <a:lstStyle/>
                    <a:p>
                      <a:pPr algn="ctr" fontAlgn="ctr"/>
                      <a:r>
                        <a:rPr lang="ru-RU" sz="1400" b="1" i="1" u="none" strike="noStrike">
                          <a:solidFill>
                            <a:srgbClr val="000000"/>
                          </a:solidFill>
                          <a:latin typeface="Times New Roman"/>
                        </a:rPr>
                        <a:t> </a:t>
                      </a:r>
                    </a:p>
                  </a:txBody>
                  <a:tcPr marL="0" marR="0" marT="0" marB="0" anchor="ctr">
                    <a:solidFill>
                      <a:srgbClr val="CCECFF"/>
                    </a:solidFill>
                  </a:tcPr>
                </a:tc>
                <a:tc>
                  <a:txBody>
                    <a:bodyPr/>
                    <a:lstStyle/>
                    <a:p>
                      <a:pPr algn="l" rtl="0" fontAlgn="b"/>
                      <a:r>
                        <a:rPr lang="ru-RU" sz="1400" b="1" i="1" u="none" strike="noStrike">
                          <a:solidFill>
                            <a:srgbClr val="000000"/>
                          </a:solidFill>
                          <a:latin typeface="Times New Roman"/>
                        </a:rPr>
                        <a:t>Здравоохранение</a:t>
                      </a:r>
                    </a:p>
                  </a:txBody>
                  <a:tcPr marL="0" marR="0" marT="0" marB="0" anchor="b">
                    <a:solidFill>
                      <a:srgbClr val="CCECFF"/>
                    </a:solidFill>
                  </a:tcPr>
                </a:tc>
                <a:tc>
                  <a:txBody>
                    <a:bodyPr/>
                    <a:lstStyle/>
                    <a:p>
                      <a:pPr algn="ctr" fontAlgn="ctr"/>
                      <a:r>
                        <a:rPr lang="ru-RU" sz="1400" b="1" i="1" u="none" strike="noStrike">
                          <a:solidFill>
                            <a:srgbClr val="000000"/>
                          </a:solidFill>
                          <a:latin typeface="Times New Roman"/>
                        </a:rPr>
                        <a:t>469412,0</a:t>
                      </a:r>
                    </a:p>
                  </a:txBody>
                  <a:tcPr marL="0" marR="0" marT="0" marB="0" anchor="ctr">
                    <a:solidFill>
                      <a:srgbClr val="CCECFF"/>
                    </a:solidFill>
                  </a:tcPr>
                </a:tc>
                <a:tc>
                  <a:txBody>
                    <a:bodyPr/>
                    <a:lstStyle/>
                    <a:p>
                      <a:pPr algn="ctr" fontAlgn="ctr"/>
                      <a:r>
                        <a:rPr lang="ru-RU" sz="1400" b="1" i="1" u="none" strike="noStrike">
                          <a:solidFill>
                            <a:srgbClr val="000000"/>
                          </a:solidFill>
                          <a:latin typeface="Calibri"/>
                        </a:rPr>
                        <a:t>0,13</a:t>
                      </a:r>
                    </a:p>
                  </a:txBody>
                  <a:tcPr marL="0" marR="0" marT="0" marB="0" anchor="ctr">
                    <a:solidFill>
                      <a:srgbClr val="CCECFF"/>
                    </a:solidFill>
                  </a:tcPr>
                </a:tc>
              </a:tr>
              <a:tr h="160995">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07</a:t>
                      </a:r>
                    </a:p>
                  </a:txBody>
                  <a:tcPr marL="0" marR="0" marT="0" marB="0" anchor="ctr">
                    <a:solidFill>
                      <a:srgbClr val="CCECFF"/>
                    </a:solidFill>
                  </a:tcPr>
                </a:tc>
                <a:tc>
                  <a:txBody>
                    <a:bodyPr/>
                    <a:lstStyle/>
                    <a:p>
                      <a:pPr algn="l" rtl="0" fontAlgn="b"/>
                      <a:r>
                        <a:rPr lang="ru-RU" sz="1400" b="0" i="0" u="none" strike="noStrike">
                          <a:solidFill>
                            <a:srgbClr val="000000"/>
                          </a:solidFill>
                          <a:latin typeface="Times New Roman"/>
                        </a:rPr>
                        <a:t>Санитарно-эпидемиологическое благополучие</a:t>
                      </a:r>
                    </a:p>
                  </a:txBody>
                  <a:tcPr marL="0" marR="0" marT="0" marB="0" anchor="b">
                    <a:solidFill>
                      <a:srgbClr val="CCECFF"/>
                    </a:solidFill>
                  </a:tcPr>
                </a:tc>
                <a:tc>
                  <a:txBody>
                    <a:bodyPr/>
                    <a:lstStyle/>
                    <a:p>
                      <a:pPr algn="ctr" fontAlgn="ctr"/>
                      <a:r>
                        <a:rPr lang="ru-RU" sz="1400" b="0" i="0" u="none" strike="noStrike">
                          <a:solidFill>
                            <a:srgbClr val="000000"/>
                          </a:solidFill>
                          <a:latin typeface="Times New Roman"/>
                        </a:rPr>
                        <a:t>469412,0</a:t>
                      </a:r>
                    </a:p>
                  </a:txBody>
                  <a:tcPr marL="0" marR="0" marT="0" marB="0" anchor="ctr">
                    <a:solidFill>
                      <a:srgbClr val="CCECFF"/>
                    </a:solidFill>
                  </a:tcPr>
                </a:tc>
                <a:tc>
                  <a:txBody>
                    <a:bodyPr/>
                    <a:lstStyle/>
                    <a:p>
                      <a:pPr algn="ctr" fontAlgn="ctr"/>
                      <a:r>
                        <a:rPr lang="ru-RU" sz="1400" b="0" i="0" u="none" strike="noStrike" dirty="0">
                          <a:solidFill>
                            <a:srgbClr val="000000"/>
                          </a:solidFill>
                          <a:latin typeface="Calibri"/>
                        </a:rPr>
                        <a:t>0,13</a:t>
                      </a:r>
                    </a:p>
                  </a:txBody>
                  <a:tcPr marL="0" marR="0" marT="0" marB="0" anchor="ctr">
                    <a:solidFill>
                      <a:srgbClr val="CCECFF"/>
                    </a:solidFill>
                  </a:tcPr>
                </a:tc>
              </a:tr>
            </a:tbl>
          </a:graphicData>
        </a:graphic>
      </p:graphicFrame>
      <p:sp>
        <p:nvSpPr>
          <p:cNvPr id="5" name="Прямоугольник 4"/>
          <p:cNvSpPr/>
          <p:nvPr/>
        </p:nvSpPr>
        <p:spPr>
          <a:xfrm>
            <a:off x="8218129" y="1142984"/>
            <a:ext cx="606255" cy="261610"/>
          </a:xfrm>
          <a:prstGeom prst="rect">
            <a:avLst/>
          </a:prstGeom>
        </p:spPr>
        <p:txBody>
          <a:bodyPr wrap="none">
            <a:spAutoFit/>
          </a:bodyPr>
          <a:lstStyle/>
          <a:p>
            <a:pPr lvl="0" algn="r" defTabSz="1082675" fontAlgn="base">
              <a:spcBef>
                <a:spcPct val="0"/>
              </a:spcBef>
              <a:spcAft>
                <a:spcPct val="0"/>
              </a:spcAft>
            </a:pPr>
            <a:r>
              <a:rPr lang="ru-RU" sz="1100" dirty="0" smtClean="0">
                <a:solidFill>
                  <a:srgbClr val="003366"/>
                </a:solidFill>
                <a:latin typeface="Times New Roman" pitchFamily="18" charset="0"/>
              </a:rPr>
              <a:t>рублей</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428604"/>
            <a:ext cx="8686800" cy="838200"/>
          </a:xfrm>
        </p:spPr>
        <p:txBody>
          <a:bodyPr>
            <a:noAutofit/>
          </a:bodyPr>
          <a:lstStyle/>
          <a:p>
            <a:pPr algn="ctr"/>
            <a:r>
              <a:rPr lang="ru-RU" sz="2400" dirty="0" smtClean="0">
                <a:solidFill>
                  <a:srgbClr val="0070C0"/>
                </a:solidFill>
                <a:latin typeface="Calibri" pitchFamily="34" charset="0"/>
              </a:rPr>
              <a:t>Структура расходов бюджета района за 2019 год  по разделам и подразделам функциональной классификации </a:t>
            </a:r>
            <a:r>
              <a:rPr lang="en-US" sz="2400" dirty="0" smtClean="0">
                <a:solidFill>
                  <a:srgbClr val="0070C0"/>
                </a:solidFill>
                <a:latin typeface="Calibri" pitchFamily="34" charset="0"/>
                <a:cs typeface="Times New Roman" pitchFamily="18" charset="0"/>
              </a:rPr>
              <a:t>[</a:t>
            </a:r>
            <a:r>
              <a:rPr lang="ru-RU" sz="2400" dirty="0" smtClean="0">
                <a:solidFill>
                  <a:srgbClr val="0070C0"/>
                </a:solidFill>
                <a:latin typeface="Calibri" pitchFamily="34" charset="0"/>
                <a:cs typeface="Times New Roman" pitchFamily="18" charset="0"/>
              </a:rPr>
              <a:t>3</a:t>
            </a:r>
            <a:r>
              <a:rPr lang="en-US" sz="2400" dirty="0" smtClean="0">
                <a:solidFill>
                  <a:srgbClr val="0070C0"/>
                </a:solidFill>
                <a:latin typeface="Calibri" pitchFamily="34" charset="0"/>
                <a:cs typeface="Times New Roman" pitchFamily="18" charset="0"/>
              </a:rPr>
              <a:t>]</a:t>
            </a:r>
            <a:endParaRPr lang="ru-RU" sz="2400" dirty="0">
              <a:solidFill>
                <a:srgbClr val="0070C0"/>
              </a:solidFill>
              <a:latin typeface="Calibri" pitchFamily="34" charset="0"/>
            </a:endParaRPr>
          </a:p>
        </p:txBody>
      </p:sp>
      <p:graphicFrame>
        <p:nvGraphicFramePr>
          <p:cNvPr id="4" name="Содержимое 3"/>
          <p:cNvGraphicFramePr>
            <a:graphicFrameLocks noGrp="1"/>
          </p:cNvGraphicFramePr>
          <p:nvPr>
            <p:ph idx="1"/>
          </p:nvPr>
        </p:nvGraphicFramePr>
        <p:xfrm>
          <a:off x="304800" y="1492274"/>
          <a:ext cx="8686800" cy="3709309"/>
        </p:xfrm>
        <a:graphic>
          <a:graphicData uri="http://schemas.openxmlformats.org/drawingml/2006/table">
            <a:tbl>
              <a:tblPr firstRow="1" bandRow="1">
                <a:tableStyleId>{BC89EF96-8CEA-46FF-86C4-4CE0E7609802}</a:tableStyleId>
              </a:tblPr>
              <a:tblGrid>
                <a:gridCol w="623862"/>
                <a:gridCol w="857256"/>
                <a:gridCol w="5000660"/>
                <a:gridCol w="1143008"/>
                <a:gridCol w="1062014"/>
              </a:tblGrid>
              <a:tr h="370840">
                <a:tc>
                  <a:txBody>
                    <a:bodyPr/>
                    <a:lstStyle/>
                    <a:p>
                      <a:pPr algn="ctr" fontAlgn="ctr"/>
                      <a:r>
                        <a:rPr lang="ru-RU" sz="1400" b="1" i="0" u="none" strike="noStrike" dirty="0">
                          <a:solidFill>
                            <a:srgbClr val="000000"/>
                          </a:solidFill>
                          <a:latin typeface="Times New Roman"/>
                        </a:rPr>
                        <a:t>Раздел</a:t>
                      </a:r>
                    </a:p>
                  </a:txBody>
                  <a:tcPr marL="9525" marR="9525" marT="9525" marB="0" anchor="ctr">
                    <a:solidFill>
                      <a:srgbClr val="CCECFF"/>
                    </a:solidFill>
                  </a:tcPr>
                </a:tc>
                <a:tc>
                  <a:txBody>
                    <a:bodyPr/>
                    <a:lstStyle/>
                    <a:p>
                      <a:pPr algn="ctr" fontAlgn="ctr"/>
                      <a:r>
                        <a:rPr lang="ru-RU" sz="1400" b="1" i="0" u="none" strike="noStrike" dirty="0">
                          <a:solidFill>
                            <a:srgbClr val="000000"/>
                          </a:solidFill>
                          <a:latin typeface="Times New Roman"/>
                        </a:rPr>
                        <a:t>Подраздел</a:t>
                      </a:r>
                    </a:p>
                  </a:txBody>
                  <a:tcPr marL="9525" marR="9525" marT="9525" marB="0" anchor="ctr">
                    <a:solidFill>
                      <a:srgbClr val="CCECFF"/>
                    </a:solidFill>
                  </a:tcPr>
                </a:tc>
                <a:tc>
                  <a:txBody>
                    <a:bodyPr/>
                    <a:lstStyle/>
                    <a:p>
                      <a:pPr algn="ctr" fontAlgn="ctr"/>
                      <a:r>
                        <a:rPr lang="ru-RU" sz="1400" b="1" i="0" u="none" strike="noStrike" dirty="0">
                          <a:solidFill>
                            <a:srgbClr val="000000"/>
                          </a:solidFill>
                          <a:latin typeface="Times New Roman"/>
                        </a:rPr>
                        <a:t>Наименование</a:t>
                      </a:r>
                    </a:p>
                  </a:txBody>
                  <a:tcPr marL="9525" marR="9525" marT="9525" marB="0" anchor="ctr">
                    <a:solidFill>
                      <a:srgbClr val="CCECFF"/>
                    </a:solidFill>
                  </a:tcPr>
                </a:tc>
                <a:tc>
                  <a:txBody>
                    <a:bodyPr/>
                    <a:lstStyle/>
                    <a:p>
                      <a:pPr algn="ctr" fontAlgn="ctr"/>
                      <a:r>
                        <a:rPr lang="ru-RU" sz="1400" b="1" i="0" u="none" strike="noStrike" dirty="0" smtClean="0">
                          <a:solidFill>
                            <a:srgbClr val="000000"/>
                          </a:solidFill>
                          <a:latin typeface="Times New Roman"/>
                        </a:rPr>
                        <a:t>2019 </a:t>
                      </a:r>
                      <a:r>
                        <a:rPr lang="ru-RU" sz="1400" b="1" i="0" u="none" strike="noStrike" dirty="0">
                          <a:solidFill>
                            <a:srgbClr val="000000"/>
                          </a:solidFill>
                          <a:latin typeface="Times New Roman"/>
                        </a:rPr>
                        <a:t>год</a:t>
                      </a:r>
                    </a:p>
                  </a:txBody>
                  <a:tcPr marL="9525" marR="9525" marT="9525" marB="0" anchor="ctr">
                    <a:solidFill>
                      <a:srgbClr val="CCECFF"/>
                    </a:solidFill>
                  </a:tcPr>
                </a:tc>
                <a:tc>
                  <a:txBody>
                    <a:bodyPr/>
                    <a:lstStyle/>
                    <a:p>
                      <a:pPr algn="ctr" fontAlgn="b"/>
                      <a:r>
                        <a:rPr lang="ru-RU" sz="1400" b="1" i="0" u="none" strike="noStrike">
                          <a:solidFill>
                            <a:srgbClr val="000000"/>
                          </a:solidFill>
                          <a:latin typeface="Times New Roman"/>
                        </a:rPr>
                        <a:t>доля в общем объеме расходов, % </a:t>
                      </a:r>
                    </a:p>
                  </a:txBody>
                  <a:tcPr marL="9525" marR="9525" marT="9525" marB="0" anchor="b">
                    <a:solidFill>
                      <a:srgbClr val="CCECFF"/>
                    </a:solidFill>
                  </a:tcPr>
                </a:tc>
              </a:tr>
              <a:tr h="235553">
                <a:tc>
                  <a:txBody>
                    <a:bodyPr/>
                    <a:lstStyle/>
                    <a:p>
                      <a:pPr algn="l" fontAlgn="ctr"/>
                      <a:r>
                        <a:rPr lang="ru-RU" sz="1400" b="1" i="1" u="none" strike="noStrike" dirty="0">
                          <a:solidFill>
                            <a:srgbClr val="000000"/>
                          </a:solidFill>
                          <a:latin typeface="Times New Roman"/>
                        </a:rPr>
                        <a:t>10</a:t>
                      </a:r>
                    </a:p>
                  </a:txBody>
                  <a:tcPr marL="0" marR="0" marT="0" marB="0" anchor="ctr">
                    <a:solidFill>
                      <a:srgbClr val="CCECFF"/>
                    </a:solidFill>
                  </a:tcPr>
                </a:tc>
                <a:tc>
                  <a:txBody>
                    <a:bodyPr/>
                    <a:lstStyle/>
                    <a:p>
                      <a:pPr algn="ctr" fontAlgn="ctr"/>
                      <a:r>
                        <a:rPr lang="ru-RU" sz="1400" b="1" i="1" u="none" strike="noStrike">
                          <a:solidFill>
                            <a:srgbClr val="000000"/>
                          </a:solidFill>
                          <a:latin typeface="Times New Roman"/>
                        </a:rPr>
                        <a:t> </a:t>
                      </a:r>
                    </a:p>
                  </a:txBody>
                  <a:tcPr marL="0" marR="0" marT="0" marB="0" anchor="ctr">
                    <a:solidFill>
                      <a:srgbClr val="CCECFF"/>
                    </a:solidFill>
                  </a:tcPr>
                </a:tc>
                <a:tc>
                  <a:txBody>
                    <a:bodyPr/>
                    <a:lstStyle/>
                    <a:p>
                      <a:pPr algn="l" fontAlgn="b"/>
                      <a:r>
                        <a:rPr lang="ru-RU" sz="1400" b="1" i="1" u="none" strike="noStrike" dirty="0">
                          <a:solidFill>
                            <a:srgbClr val="000000"/>
                          </a:solidFill>
                          <a:latin typeface="Times New Roman"/>
                        </a:rPr>
                        <a:t>Социальная политика</a:t>
                      </a:r>
                    </a:p>
                  </a:txBody>
                  <a:tcPr marL="0" marR="0" marT="0" marB="0" anchor="b">
                    <a:solidFill>
                      <a:srgbClr val="CCECFF"/>
                    </a:solidFill>
                  </a:tcPr>
                </a:tc>
                <a:tc>
                  <a:txBody>
                    <a:bodyPr/>
                    <a:lstStyle/>
                    <a:p>
                      <a:pPr algn="ctr" fontAlgn="ctr"/>
                      <a:r>
                        <a:rPr lang="ru-RU" sz="1400" b="1" i="1" u="none" strike="noStrike">
                          <a:solidFill>
                            <a:srgbClr val="000000"/>
                          </a:solidFill>
                          <a:latin typeface="Times New Roman"/>
                        </a:rPr>
                        <a:t>24661824,7</a:t>
                      </a:r>
                    </a:p>
                  </a:txBody>
                  <a:tcPr marL="0" marR="0" marT="0" marB="0" anchor="ctr">
                    <a:solidFill>
                      <a:srgbClr val="CCECFF"/>
                    </a:solidFill>
                  </a:tcPr>
                </a:tc>
                <a:tc>
                  <a:txBody>
                    <a:bodyPr/>
                    <a:lstStyle/>
                    <a:p>
                      <a:pPr algn="ctr" fontAlgn="ctr"/>
                      <a:r>
                        <a:rPr lang="ru-RU" sz="1400" b="1" i="1" u="none" strike="noStrike">
                          <a:solidFill>
                            <a:srgbClr val="000000"/>
                          </a:solidFill>
                          <a:latin typeface="Calibri"/>
                        </a:rPr>
                        <a:t>6,75</a:t>
                      </a:r>
                    </a:p>
                  </a:txBody>
                  <a:tcPr marL="0" marR="0" marT="0" marB="0" anchor="ctr">
                    <a:solidFill>
                      <a:srgbClr val="CCECFF"/>
                    </a:solidFill>
                  </a:tcPr>
                </a:tc>
              </a:tr>
              <a:tr h="214314">
                <a:tc>
                  <a:txBody>
                    <a:bodyPr/>
                    <a:lstStyle/>
                    <a:p>
                      <a:pPr algn="l" fontAlgn="ctr"/>
                      <a:r>
                        <a:rPr lang="ru-RU" sz="1400" b="0" i="0" u="none" strike="noStrike" dirty="0">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01</a:t>
                      </a:r>
                    </a:p>
                  </a:txBody>
                  <a:tcPr marL="0" marR="0" marT="0" marB="0" anchor="ctr">
                    <a:solidFill>
                      <a:srgbClr val="CCECFF"/>
                    </a:solidFill>
                  </a:tcPr>
                </a:tc>
                <a:tc>
                  <a:txBody>
                    <a:bodyPr/>
                    <a:lstStyle/>
                    <a:p>
                      <a:pPr algn="l" fontAlgn="b"/>
                      <a:r>
                        <a:rPr lang="ru-RU" sz="1400" b="0" i="0" u="none" strike="noStrike" dirty="0">
                          <a:solidFill>
                            <a:srgbClr val="000000"/>
                          </a:solidFill>
                          <a:latin typeface="Times New Roman"/>
                        </a:rPr>
                        <a:t>Пенсионное обеспечение</a:t>
                      </a:r>
                    </a:p>
                  </a:txBody>
                  <a:tcPr marL="0" marR="0" marT="0" marB="0" anchor="b">
                    <a:solidFill>
                      <a:srgbClr val="CCECFF"/>
                    </a:solidFill>
                  </a:tcPr>
                </a:tc>
                <a:tc>
                  <a:txBody>
                    <a:bodyPr/>
                    <a:lstStyle/>
                    <a:p>
                      <a:pPr algn="ctr" fontAlgn="ctr"/>
                      <a:r>
                        <a:rPr lang="ru-RU" sz="1400" b="0" i="0" u="none" strike="noStrike" dirty="0">
                          <a:solidFill>
                            <a:srgbClr val="000000"/>
                          </a:solidFill>
                          <a:latin typeface="Times New Roman"/>
                        </a:rPr>
                        <a:t>620844,3</a:t>
                      </a:r>
                    </a:p>
                  </a:txBody>
                  <a:tcPr marL="0" marR="0" marT="0" marB="0" anchor="ctr">
                    <a:solidFill>
                      <a:srgbClr val="CCECFF"/>
                    </a:solidFill>
                  </a:tcPr>
                </a:tc>
                <a:tc>
                  <a:txBody>
                    <a:bodyPr/>
                    <a:lstStyle/>
                    <a:p>
                      <a:pPr algn="ctr" fontAlgn="ctr"/>
                      <a:r>
                        <a:rPr lang="ru-RU" sz="1400" b="0" i="0" u="none" strike="noStrike">
                          <a:solidFill>
                            <a:srgbClr val="000000"/>
                          </a:solidFill>
                          <a:latin typeface="Calibri"/>
                        </a:rPr>
                        <a:t>0,17</a:t>
                      </a:r>
                    </a:p>
                  </a:txBody>
                  <a:tcPr marL="0" marR="0" marT="0" marB="0" anchor="ctr">
                    <a:solidFill>
                      <a:srgbClr val="CCECFF"/>
                    </a:solidFill>
                  </a:tcPr>
                </a:tc>
              </a:tr>
              <a:tr h="196194">
                <a:tc>
                  <a:txBody>
                    <a:bodyPr/>
                    <a:lstStyle/>
                    <a:p>
                      <a:pPr algn="l" fontAlgn="ctr"/>
                      <a:r>
                        <a:rPr lang="ru-RU" sz="1400" b="0" i="0" u="none" strike="noStrike" dirty="0">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03</a:t>
                      </a:r>
                    </a:p>
                  </a:txBody>
                  <a:tcPr marL="0" marR="0" marT="0" marB="0" anchor="ctr">
                    <a:solidFill>
                      <a:srgbClr val="CCECFF"/>
                    </a:solidFill>
                  </a:tcPr>
                </a:tc>
                <a:tc>
                  <a:txBody>
                    <a:bodyPr/>
                    <a:lstStyle/>
                    <a:p>
                      <a:pPr algn="l" rtl="0" fontAlgn="b"/>
                      <a:r>
                        <a:rPr lang="ru-RU" sz="1400" b="0" i="0" u="none" strike="noStrike">
                          <a:solidFill>
                            <a:srgbClr val="000000"/>
                          </a:solidFill>
                          <a:latin typeface="Times New Roman"/>
                        </a:rPr>
                        <a:t>Социальное обеспечение населения</a:t>
                      </a:r>
                    </a:p>
                  </a:txBody>
                  <a:tcPr marL="0" marR="0" marT="0" marB="0" anchor="b">
                    <a:solidFill>
                      <a:srgbClr val="CCECFF"/>
                    </a:solidFill>
                  </a:tcPr>
                </a:tc>
                <a:tc>
                  <a:txBody>
                    <a:bodyPr/>
                    <a:lstStyle/>
                    <a:p>
                      <a:pPr algn="ctr" fontAlgn="ctr"/>
                      <a:r>
                        <a:rPr lang="ru-RU" sz="1400" b="0" i="0" u="none" strike="noStrike" dirty="0">
                          <a:solidFill>
                            <a:srgbClr val="000000"/>
                          </a:solidFill>
                          <a:latin typeface="Times New Roman"/>
                        </a:rPr>
                        <a:t>15790252,2</a:t>
                      </a:r>
                    </a:p>
                  </a:txBody>
                  <a:tcPr marL="0" marR="0" marT="0" marB="0" anchor="ctr">
                    <a:solidFill>
                      <a:srgbClr val="CCECFF"/>
                    </a:solidFill>
                  </a:tcPr>
                </a:tc>
                <a:tc>
                  <a:txBody>
                    <a:bodyPr/>
                    <a:lstStyle/>
                    <a:p>
                      <a:pPr algn="ctr" fontAlgn="ctr"/>
                      <a:r>
                        <a:rPr lang="ru-RU" sz="1400" b="0" i="0" u="none" strike="noStrike">
                          <a:solidFill>
                            <a:srgbClr val="000000"/>
                          </a:solidFill>
                          <a:latin typeface="Calibri"/>
                        </a:rPr>
                        <a:t>4,32</a:t>
                      </a:r>
                    </a:p>
                  </a:txBody>
                  <a:tcPr marL="0" marR="0" marT="0" marB="0" anchor="ctr">
                    <a:solidFill>
                      <a:srgbClr val="CCECFF"/>
                    </a:solidFill>
                  </a:tcPr>
                </a:tc>
              </a:tr>
              <a:tr h="259061">
                <a:tc>
                  <a:txBody>
                    <a:bodyPr/>
                    <a:lstStyle/>
                    <a:p>
                      <a:pPr algn="l" fontAlgn="ctr"/>
                      <a:r>
                        <a:rPr lang="ru-RU" sz="1400" b="0" i="0" u="none" strike="noStrike" dirty="0">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04</a:t>
                      </a:r>
                    </a:p>
                  </a:txBody>
                  <a:tcPr marL="0" marR="0" marT="0" marB="0" anchor="ctr">
                    <a:solidFill>
                      <a:srgbClr val="CCECFF"/>
                    </a:solidFill>
                  </a:tcPr>
                </a:tc>
                <a:tc>
                  <a:txBody>
                    <a:bodyPr/>
                    <a:lstStyle/>
                    <a:p>
                      <a:pPr algn="l" rtl="0" fontAlgn="b"/>
                      <a:r>
                        <a:rPr lang="ru-RU" sz="1400" b="0" i="0" u="none" strike="noStrike">
                          <a:solidFill>
                            <a:srgbClr val="000000"/>
                          </a:solidFill>
                          <a:latin typeface="Times New Roman"/>
                        </a:rPr>
                        <a:t>Охрана семьи и детства</a:t>
                      </a:r>
                    </a:p>
                  </a:txBody>
                  <a:tcPr marL="0" marR="0" marT="0" marB="0" anchor="b">
                    <a:solidFill>
                      <a:srgbClr val="CCECFF"/>
                    </a:solidFill>
                  </a:tcPr>
                </a:tc>
                <a:tc>
                  <a:txBody>
                    <a:bodyPr/>
                    <a:lstStyle/>
                    <a:p>
                      <a:pPr algn="ctr" fontAlgn="ctr"/>
                      <a:r>
                        <a:rPr lang="ru-RU" sz="1400" b="0" i="0" u="none" strike="noStrike" dirty="0">
                          <a:solidFill>
                            <a:srgbClr val="000000"/>
                          </a:solidFill>
                          <a:latin typeface="Times New Roman"/>
                        </a:rPr>
                        <a:t>6596891,6</a:t>
                      </a:r>
                    </a:p>
                  </a:txBody>
                  <a:tcPr marL="0" marR="0" marT="0" marB="0" anchor="ctr">
                    <a:solidFill>
                      <a:srgbClr val="CCECFF"/>
                    </a:solidFill>
                  </a:tcPr>
                </a:tc>
                <a:tc>
                  <a:txBody>
                    <a:bodyPr/>
                    <a:lstStyle/>
                    <a:p>
                      <a:pPr algn="ctr" fontAlgn="ctr"/>
                      <a:r>
                        <a:rPr lang="ru-RU" sz="1400" b="0" i="0" u="none" strike="noStrike">
                          <a:solidFill>
                            <a:srgbClr val="000000"/>
                          </a:solidFill>
                          <a:latin typeface="Calibri"/>
                        </a:rPr>
                        <a:t>1,81</a:t>
                      </a:r>
                    </a:p>
                  </a:txBody>
                  <a:tcPr marL="0" marR="0" marT="0" marB="0" anchor="ctr">
                    <a:solidFill>
                      <a:srgbClr val="CCECFF"/>
                    </a:solidFill>
                  </a:tcPr>
                </a:tc>
              </a:tr>
              <a:tr h="214314">
                <a:tc>
                  <a:txBody>
                    <a:bodyPr/>
                    <a:lstStyle/>
                    <a:p>
                      <a:pPr algn="l" fontAlgn="ctr"/>
                      <a:r>
                        <a:rPr lang="ru-RU" sz="1400" b="0" i="0" u="none" strike="noStrike" dirty="0">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06</a:t>
                      </a:r>
                    </a:p>
                  </a:txBody>
                  <a:tcPr marL="0" marR="0" marT="0" marB="0" anchor="ctr">
                    <a:solidFill>
                      <a:srgbClr val="CCECFF"/>
                    </a:solidFill>
                  </a:tcPr>
                </a:tc>
                <a:tc>
                  <a:txBody>
                    <a:bodyPr/>
                    <a:lstStyle/>
                    <a:p>
                      <a:pPr algn="l" rtl="0" fontAlgn="b"/>
                      <a:r>
                        <a:rPr lang="ru-RU" sz="1400" b="0" i="0" u="none" strike="noStrike">
                          <a:solidFill>
                            <a:srgbClr val="000000"/>
                          </a:solidFill>
                          <a:latin typeface="Times New Roman"/>
                        </a:rPr>
                        <a:t>Другие вопросы в области социальной политики</a:t>
                      </a:r>
                    </a:p>
                  </a:txBody>
                  <a:tcPr marL="0" marR="0" marT="0" marB="0" anchor="b">
                    <a:solidFill>
                      <a:srgbClr val="CCECFF"/>
                    </a:solidFill>
                  </a:tcPr>
                </a:tc>
                <a:tc>
                  <a:txBody>
                    <a:bodyPr/>
                    <a:lstStyle/>
                    <a:p>
                      <a:pPr algn="ctr" fontAlgn="ctr"/>
                      <a:r>
                        <a:rPr lang="ru-RU" sz="1400" b="0" i="0" u="none" strike="noStrike" dirty="0">
                          <a:solidFill>
                            <a:srgbClr val="000000"/>
                          </a:solidFill>
                          <a:latin typeface="Times New Roman"/>
                        </a:rPr>
                        <a:t>1653836,6</a:t>
                      </a:r>
                    </a:p>
                  </a:txBody>
                  <a:tcPr marL="0" marR="0" marT="0" marB="0" anchor="ctr">
                    <a:solidFill>
                      <a:srgbClr val="CCECFF"/>
                    </a:solidFill>
                  </a:tcPr>
                </a:tc>
                <a:tc>
                  <a:txBody>
                    <a:bodyPr/>
                    <a:lstStyle/>
                    <a:p>
                      <a:pPr algn="ctr" fontAlgn="ctr"/>
                      <a:r>
                        <a:rPr lang="ru-RU" sz="1400" b="0" i="0" u="none" strike="noStrike">
                          <a:solidFill>
                            <a:srgbClr val="000000"/>
                          </a:solidFill>
                          <a:latin typeface="Calibri"/>
                        </a:rPr>
                        <a:t>0,45</a:t>
                      </a:r>
                    </a:p>
                  </a:txBody>
                  <a:tcPr marL="0" marR="0" marT="0" marB="0" anchor="ctr">
                    <a:solidFill>
                      <a:srgbClr val="CCECFF"/>
                    </a:solidFill>
                  </a:tcPr>
                </a:tc>
              </a:tr>
              <a:tr h="214314">
                <a:tc>
                  <a:txBody>
                    <a:bodyPr/>
                    <a:lstStyle/>
                    <a:p>
                      <a:pPr algn="l" fontAlgn="ctr"/>
                      <a:r>
                        <a:rPr lang="ru-RU" sz="1400" b="1" i="1" u="none" strike="noStrike" dirty="0">
                          <a:solidFill>
                            <a:srgbClr val="000000"/>
                          </a:solidFill>
                          <a:latin typeface="Times New Roman"/>
                        </a:rPr>
                        <a:t>11</a:t>
                      </a:r>
                    </a:p>
                  </a:txBody>
                  <a:tcPr marL="0" marR="0" marT="0" marB="0" anchor="ctr">
                    <a:solidFill>
                      <a:srgbClr val="CCECFF"/>
                    </a:solidFill>
                  </a:tcPr>
                </a:tc>
                <a:tc>
                  <a:txBody>
                    <a:bodyPr/>
                    <a:lstStyle/>
                    <a:p>
                      <a:pPr algn="ctr" fontAlgn="ctr"/>
                      <a:r>
                        <a:rPr lang="ru-RU" sz="1400" b="1" i="1" u="none" strike="noStrike">
                          <a:solidFill>
                            <a:srgbClr val="000000"/>
                          </a:solidFill>
                          <a:latin typeface="Times New Roman"/>
                        </a:rPr>
                        <a:t> </a:t>
                      </a:r>
                    </a:p>
                  </a:txBody>
                  <a:tcPr marL="0" marR="0" marT="0" marB="0" anchor="ctr">
                    <a:solidFill>
                      <a:srgbClr val="CCECFF"/>
                    </a:solidFill>
                  </a:tcPr>
                </a:tc>
                <a:tc>
                  <a:txBody>
                    <a:bodyPr/>
                    <a:lstStyle/>
                    <a:p>
                      <a:pPr algn="l" fontAlgn="b"/>
                      <a:r>
                        <a:rPr lang="ru-RU" sz="1400" b="1" i="1" u="none" strike="noStrike">
                          <a:solidFill>
                            <a:srgbClr val="000000"/>
                          </a:solidFill>
                          <a:latin typeface="Times New Roman"/>
                        </a:rPr>
                        <a:t>Физическая культура и спорт</a:t>
                      </a:r>
                    </a:p>
                  </a:txBody>
                  <a:tcPr marL="0" marR="0" marT="0" marB="0" anchor="b">
                    <a:solidFill>
                      <a:srgbClr val="CCECFF"/>
                    </a:solidFill>
                  </a:tcPr>
                </a:tc>
                <a:tc>
                  <a:txBody>
                    <a:bodyPr/>
                    <a:lstStyle/>
                    <a:p>
                      <a:pPr algn="ctr" fontAlgn="ctr"/>
                      <a:r>
                        <a:rPr lang="ru-RU" sz="1400" b="1" i="1" u="none" strike="noStrike" dirty="0">
                          <a:solidFill>
                            <a:srgbClr val="000000"/>
                          </a:solidFill>
                          <a:latin typeface="Times New Roman"/>
                        </a:rPr>
                        <a:t>244900,0</a:t>
                      </a:r>
                    </a:p>
                  </a:txBody>
                  <a:tcPr marL="0" marR="0" marT="0" marB="0" anchor="ctr">
                    <a:solidFill>
                      <a:srgbClr val="CCECFF"/>
                    </a:solidFill>
                  </a:tcPr>
                </a:tc>
                <a:tc>
                  <a:txBody>
                    <a:bodyPr/>
                    <a:lstStyle/>
                    <a:p>
                      <a:pPr algn="ctr" fontAlgn="ctr"/>
                      <a:r>
                        <a:rPr lang="ru-RU" sz="1400" b="1" i="1" u="none" strike="noStrike">
                          <a:solidFill>
                            <a:srgbClr val="000000"/>
                          </a:solidFill>
                          <a:latin typeface="Calibri"/>
                        </a:rPr>
                        <a:t>0,07</a:t>
                      </a:r>
                    </a:p>
                  </a:txBody>
                  <a:tcPr marL="0" marR="0" marT="0" marB="0" anchor="ctr">
                    <a:solidFill>
                      <a:srgbClr val="CCECFF"/>
                    </a:solidFill>
                  </a:tcPr>
                </a:tc>
              </a:tr>
              <a:tr h="214314">
                <a:tc>
                  <a:txBody>
                    <a:bodyPr/>
                    <a:lstStyle/>
                    <a:p>
                      <a:pPr algn="l" fontAlgn="ctr"/>
                      <a:r>
                        <a:rPr lang="ru-RU" sz="1400" b="0" i="0" u="none" strike="noStrike" dirty="0">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01</a:t>
                      </a:r>
                    </a:p>
                  </a:txBody>
                  <a:tcPr marL="0" marR="0" marT="0" marB="0" anchor="ctr">
                    <a:solidFill>
                      <a:srgbClr val="CCECFF"/>
                    </a:solidFill>
                  </a:tcPr>
                </a:tc>
                <a:tc>
                  <a:txBody>
                    <a:bodyPr/>
                    <a:lstStyle/>
                    <a:p>
                      <a:pPr algn="l" fontAlgn="b"/>
                      <a:r>
                        <a:rPr lang="ru-RU" sz="1400" b="0" i="0" u="none" strike="noStrike">
                          <a:solidFill>
                            <a:srgbClr val="000000"/>
                          </a:solidFill>
                          <a:latin typeface="Times New Roman"/>
                        </a:rPr>
                        <a:t>Физическая культура</a:t>
                      </a:r>
                    </a:p>
                  </a:txBody>
                  <a:tcPr marL="0" marR="0" marT="0" marB="0" anchor="b">
                    <a:solidFill>
                      <a:srgbClr val="CCECFF"/>
                    </a:solidFill>
                  </a:tcPr>
                </a:tc>
                <a:tc>
                  <a:txBody>
                    <a:bodyPr/>
                    <a:lstStyle/>
                    <a:p>
                      <a:pPr algn="ctr" fontAlgn="ctr"/>
                      <a:r>
                        <a:rPr lang="ru-RU" sz="1400" b="0" i="0" u="none" strike="noStrike" dirty="0">
                          <a:solidFill>
                            <a:srgbClr val="000000"/>
                          </a:solidFill>
                          <a:latin typeface="Times New Roman"/>
                        </a:rPr>
                        <a:t>244900,0</a:t>
                      </a:r>
                    </a:p>
                  </a:txBody>
                  <a:tcPr marL="0" marR="0" marT="0" marB="0" anchor="ctr">
                    <a:solidFill>
                      <a:srgbClr val="CCECFF"/>
                    </a:solidFill>
                  </a:tcPr>
                </a:tc>
                <a:tc>
                  <a:txBody>
                    <a:bodyPr/>
                    <a:lstStyle/>
                    <a:p>
                      <a:pPr algn="ctr" fontAlgn="ctr"/>
                      <a:r>
                        <a:rPr lang="ru-RU" sz="1400" b="0" i="0" u="none" strike="noStrike" dirty="0">
                          <a:solidFill>
                            <a:srgbClr val="000000"/>
                          </a:solidFill>
                          <a:latin typeface="Calibri"/>
                        </a:rPr>
                        <a:t>0,07</a:t>
                      </a:r>
                    </a:p>
                  </a:txBody>
                  <a:tcPr marL="0" marR="0" marT="0" marB="0" anchor="ctr">
                    <a:solidFill>
                      <a:srgbClr val="CCECFF"/>
                    </a:solidFill>
                  </a:tcPr>
                </a:tc>
              </a:tr>
              <a:tr h="214314">
                <a:tc>
                  <a:txBody>
                    <a:bodyPr/>
                    <a:lstStyle/>
                    <a:p>
                      <a:pPr algn="l" fontAlgn="ctr"/>
                      <a:r>
                        <a:rPr lang="ru-RU" sz="1400" b="1" i="1" u="none" strike="noStrike" dirty="0">
                          <a:solidFill>
                            <a:srgbClr val="000000"/>
                          </a:solidFill>
                          <a:latin typeface="Times New Roman"/>
                        </a:rPr>
                        <a:t>14</a:t>
                      </a:r>
                    </a:p>
                  </a:txBody>
                  <a:tcPr marL="0" marR="0" marT="0" marB="0" anchor="ctr">
                    <a:solidFill>
                      <a:srgbClr val="CCECFF"/>
                    </a:solidFill>
                  </a:tcPr>
                </a:tc>
                <a:tc>
                  <a:txBody>
                    <a:bodyPr/>
                    <a:lstStyle/>
                    <a:p>
                      <a:pPr algn="ctr" fontAlgn="ctr"/>
                      <a:r>
                        <a:rPr lang="ru-RU" sz="1400" b="1" i="1" u="none" strike="noStrike">
                          <a:solidFill>
                            <a:srgbClr val="000000"/>
                          </a:solidFill>
                          <a:latin typeface="Times New Roman"/>
                        </a:rPr>
                        <a:t> </a:t>
                      </a:r>
                    </a:p>
                  </a:txBody>
                  <a:tcPr marL="0" marR="0" marT="0" marB="0" anchor="ctr">
                    <a:solidFill>
                      <a:srgbClr val="CCECFF"/>
                    </a:solidFill>
                  </a:tcPr>
                </a:tc>
                <a:tc>
                  <a:txBody>
                    <a:bodyPr/>
                    <a:lstStyle/>
                    <a:p>
                      <a:pPr algn="l" fontAlgn="b"/>
                      <a:r>
                        <a:rPr lang="ru-RU" sz="1400" b="1" i="1" u="none" strike="noStrike" dirty="0">
                          <a:solidFill>
                            <a:srgbClr val="000000"/>
                          </a:solidFill>
                          <a:latin typeface="Times New Roman"/>
                        </a:rPr>
                        <a:t>Межбюджетные трансферты общего характера бюджетам субъектов Российской Федерации и муниципальных образований</a:t>
                      </a:r>
                    </a:p>
                  </a:txBody>
                  <a:tcPr marL="0" marR="0" marT="0" marB="0" anchor="b">
                    <a:solidFill>
                      <a:srgbClr val="CCECFF"/>
                    </a:solidFill>
                  </a:tcPr>
                </a:tc>
                <a:tc>
                  <a:txBody>
                    <a:bodyPr/>
                    <a:lstStyle/>
                    <a:p>
                      <a:pPr algn="ctr" fontAlgn="ctr"/>
                      <a:r>
                        <a:rPr lang="ru-RU" sz="1400" b="1" i="1" u="none" strike="noStrike">
                          <a:solidFill>
                            <a:srgbClr val="000000"/>
                          </a:solidFill>
                          <a:latin typeface="Times New Roman"/>
                        </a:rPr>
                        <a:t>5191331,0</a:t>
                      </a:r>
                    </a:p>
                  </a:txBody>
                  <a:tcPr marL="0" marR="0" marT="0" marB="0" anchor="ctr">
                    <a:solidFill>
                      <a:srgbClr val="CCECFF"/>
                    </a:solidFill>
                  </a:tcPr>
                </a:tc>
                <a:tc>
                  <a:txBody>
                    <a:bodyPr/>
                    <a:lstStyle/>
                    <a:p>
                      <a:pPr algn="ctr" fontAlgn="ctr"/>
                      <a:r>
                        <a:rPr lang="ru-RU" sz="1400" b="1" i="1" u="none" strike="noStrike" dirty="0">
                          <a:solidFill>
                            <a:srgbClr val="000000"/>
                          </a:solidFill>
                          <a:latin typeface="Calibri"/>
                        </a:rPr>
                        <a:t>1,42</a:t>
                      </a:r>
                    </a:p>
                  </a:txBody>
                  <a:tcPr marL="0" marR="0" marT="0" marB="0" anchor="ctr">
                    <a:solidFill>
                      <a:srgbClr val="CCECFF"/>
                    </a:solidFill>
                  </a:tcPr>
                </a:tc>
              </a:tr>
              <a:tr h="214314">
                <a:tc>
                  <a:txBody>
                    <a:bodyPr/>
                    <a:lstStyle/>
                    <a:p>
                      <a:pPr algn="l" fontAlgn="ctr"/>
                      <a:r>
                        <a:rPr lang="ru-RU" sz="1400" b="0" i="0" u="none" strike="noStrike" dirty="0">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01</a:t>
                      </a:r>
                    </a:p>
                  </a:txBody>
                  <a:tcPr marL="0" marR="0" marT="0" marB="0" anchor="ctr">
                    <a:solidFill>
                      <a:srgbClr val="CCECFF"/>
                    </a:solidFill>
                  </a:tcPr>
                </a:tc>
                <a:tc>
                  <a:txBody>
                    <a:bodyPr/>
                    <a:lstStyle/>
                    <a:p>
                      <a:pPr algn="l" fontAlgn="b"/>
                      <a:r>
                        <a:rPr lang="ru-RU" sz="1400" b="0" i="0" u="none" strike="noStrike">
                          <a:solidFill>
                            <a:srgbClr val="000000"/>
                          </a:solidFill>
                          <a:latin typeface="Times New Roman"/>
                        </a:rPr>
                        <a:t>Дотации на выравнивание бюджетной обеспеченности субъектов Российской Федерации и муниципальных образований</a:t>
                      </a:r>
                    </a:p>
                  </a:txBody>
                  <a:tcPr marL="0" marR="0" marT="0" marB="0" anchor="b">
                    <a:solidFill>
                      <a:srgbClr val="CCECFF"/>
                    </a:solidFill>
                  </a:tcPr>
                </a:tc>
                <a:tc>
                  <a:txBody>
                    <a:bodyPr/>
                    <a:lstStyle/>
                    <a:p>
                      <a:pPr algn="ctr" fontAlgn="ctr"/>
                      <a:r>
                        <a:rPr lang="ru-RU" sz="1400" b="0" i="0" u="none" strike="noStrike">
                          <a:solidFill>
                            <a:srgbClr val="000000"/>
                          </a:solidFill>
                          <a:latin typeface="Times New Roman"/>
                        </a:rPr>
                        <a:t>4731461,0</a:t>
                      </a:r>
                    </a:p>
                  </a:txBody>
                  <a:tcPr marL="0" marR="0" marT="0" marB="0" anchor="ctr">
                    <a:solidFill>
                      <a:srgbClr val="CCECFF"/>
                    </a:solidFill>
                  </a:tcPr>
                </a:tc>
                <a:tc>
                  <a:txBody>
                    <a:bodyPr/>
                    <a:lstStyle/>
                    <a:p>
                      <a:pPr algn="ctr" fontAlgn="ctr"/>
                      <a:r>
                        <a:rPr lang="ru-RU" sz="1400" b="0" i="0" u="none" strike="noStrike" dirty="0">
                          <a:solidFill>
                            <a:srgbClr val="000000"/>
                          </a:solidFill>
                          <a:latin typeface="Calibri"/>
                        </a:rPr>
                        <a:t>1,30</a:t>
                      </a:r>
                    </a:p>
                  </a:txBody>
                  <a:tcPr marL="0" marR="0" marT="0" marB="0" anchor="ctr">
                    <a:solidFill>
                      <a:srgbClr val="CCECFF"/>
                    </a:solidFill>
                  </a:tcPr>
                </a:tc>
              </a:tr>
              <a:tr h="214314">
                <a:tc>
                  <a:txBody>
                    <a:bodyPr/>
                    <a:lstStyle/>
                    <a:p>
                      <a:pPr algn="l" fontAlgn="ctr"/>
                      <a:r>
                        <a:rPr lang="ru-RU" sz="1400" b="0" i="0" u="none" strike="noStrike" dirty="0">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03</a:t>
                      </a:r>
                    </a:p>
                  </a:txBody>
                  <a:tcPr marL="0" marR="0" marT="0" marB="0" anchor="ctr">
                    <a:solidFill>
                      <a:srgbClr val="CCECFF"/>
                    </a:solidFill>
                  </a:tcPr>
                </a:tc>
                <a:tc>
                  <a:txBody>
                    <a:bodyPr/>
                    <a:lstStyle/>
                    <a:p>
                      <a:pPr algn="l" fontAlgn="b"/>
                      <a:r>
                        <a:rPr lang="ru-RU" sz="1400" b="0" i="0" u="none" strike="noStrike">
                          <a:solidFill>
                            <a:srgbClr val="000000"/>
                          </a:solidFill>
                          <a:latin typeface="Times New Roman"/>
                        </a:rPr>
                        <a:t>Прочие межбюджетные трансферты общего характера</a:t>
                      </a:r>
                    </a:p>
                  </a:txBody>
                  <a:tcPr marL="0" marR="0" marT="0" marB="0" anchor="b">
                    <a:solidFill>
                      <a:srgbClr val="CCECFF"/>
                    </a:solidFill>
                  </a:tcPr>
                </a:tc>
                <a:tc>
                  <a:txBody>
                    <a:bodyPr/>
                    <a:lstStyle/>
                    <a:p>
                      <a:pPr algn="ctr" fontAlgn="ctr"/>
                      <a:r>
                        <a:rPr lang="ru-RU" sz="1400" b="0" i="0" u="none" strike="noStrike">
                          <a:solidFill>
                            <a:srgbClr val="000000"/>
                          </a:solidFill>
                          <a:latin typeface="Times New Roman"/>
                        </a:rPr>
                        <a:t>459870,0</a:t>
                      </a:r>
                    </a:p>
                  </a:txBody>
                  <a:tcPr marL="0" marR="0" marT="0" marB="0" anchor="ctr">
                    <a:solidFill>
                      <a:srgbClr val="CCECFF"/>
                    </a:solidFill>
                  </a:tcPr>
                </a:tc>
                <a:tc>
                  <a:txBody>
                    <a:bodyPr/>
                    <a:lstStyle/>
                    <a:p>
                      <a:pPr algn="ctr" fontAlgn="ctr"/>
                      <a:r>
                        <a:rPr lang="ru-RU" sz="1400" b="0" i="0" u="none" strike="noStrike" dirty="0">
                          <a:solidFill>
                            <a:srgbClr val="000000"/>
                          </a:solidFill>
                          <a:latin typeface="Calibri"/>
                        </a:rPr>
                        <a:t>0,13</a:t>
                      </a:r>
                    </a:p>
                  </a:txBody>
                  <a:tcPr marL="0" marR="0" marT="0" marB="0" anchor="ctr">
                    <a:solidFill>
                      <a:srgbClr val="CCECFF"/>
                    </a:solidFill>
                  </a:tcPr>
                </a:tc>
              </a:tr>
            </a:tbl>
          </a:graphicData>
        </a:graphic>
      </p:graphicFrame>
      <p:sp>
        <p:nvSpPr>
          <p:cNvPr id="5" name="Прямоугольник 4"/>
          <p:cNvSpPr/>
          <p:nvPr/>
        </p:nvSpPr>
        <p:spPr>
          <a:xfrm>
            <a:off x="8218128" y="1142984"/>
            <a:ext cx="606255" cy="261610"/>
          </a:xfrm>
          <a:prstGeom prst="rect">
            <a:avLst/>
          </a:prstGeom>
        </p:spPr>
        <p:txBody>
          <a:bodyPr wrap="none">
            <a:spAutoFit/>
          </a:bodyPr>
          <a:lstStyle/>
          <a:p>
            <a:pPr lvl="0" algn="r" defTabSz="1082675" fontAlgn="base">
              <a:spcBef>
                <a:spcPct val="0"/>
              </a:spcBef>
              <a:spcAft>
                <a:spcPct val="0"/>
              </a:spcAft>
            </a:pPr>
            <a:r>
              <a:rPr lang="ru-RU" sz="1100" dirty="0" smtClean="0">
                <a:solidFill>
                  <a:srgbClr val="003366"/>
                </a:solidFill>
                <a:latin typeface="Times New Roman" pitchFamily="18" charset="0"/>
              </a:rPr>
              <a:t>рублей</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Диаграмма 8"/>
          <p:cNvGraphicFramePr/>
          <p:nvPr/>
        </p:nvGraphicFramePr>
        <p:xfrm>
          <a:off x="285720" y="142852"/>
          <a:ext cx="8643998" cy="635798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428604"/>
            <a:ext cx="8686800" cy="838200"/>
          </a:xfrm>
        </p:spPr>
        <p:txBody>
          <a:bodyPr>
            <a:noAutofit/>
          </a:bodyPr>
          <a:lstStyle/>
          <a:p>
            <a:pPr algn="ctr"/>
            <a:r>
              <a:rPr lang="ru-RU" sz="2800" dirty="0" smtClean="0">
                <a:solidFill>
                  <a:srgbClr val="00B050"/>
                </a:solidFill>
              </a:rPr>
              <a:t>РАСХОДЫ БЮДЖЕТА ЛЬГОВСКОГО РАЙОНА КУРСКОЙ ОБЛАСТИ по видам расходов </a:t>
            </a:r>
            <a:r>
              <a:rPr lang="ru-RU" sz="2800" smtClean="0">
                <a:solidFill>
                  <a:srgbClr val="00B050"/>
                </a:solidFill>
              </a:rPr>
              <a:t>за 2019 </a:t>
            </a:r>
            <a:r>
              <a:rPr lang="ru-RU" sz="2800" dirty="0" smtClean="0">
                <a:solidFill>
                  <a:srgbClr val="00B050"/>
                </a:solidFill>
              </a:rPr>
              <a:t>год</a:t>
            </a:r>
            <a:endParaRPr lang="ru-RU" sz="2800" dirty="0">
              <a:solidFill>
                <a:srgbClr val="00B050"/>
              </a:solidFill>
            </a:endParaRPr>
          </a:p>
        </p:txBody>
      </p:sp>
      <p:graphicFrame>
        <p:nvGraphicFramePr>
          <p:cNvPr id="4" name="Содержимое 3"/>
          <p:cNvGraphicFramePr>
            <a:graphicFrameLocks noGrp="1"/>
          </p:cNvGraphicFramePr>
          <p:nvPr>
            <p:ph idx="1"/>
          </p:nvPr>
        </p:nvGraphicFramePr>
        <p:xfrm>
          <a:off x="357158" y="1500174"/>
          <a:ext cx="8624918" cy="4465640"/>
        </p:xfrm>
        <a:graphic>
          <a:graphicData uri="http://schemas.openxmlformats.org/drawingml/2006/table">
            <a:tbl>
              <a:tblPr firstRow="1" bandRow="1">
                <a:tableStyleId>{5C22544A-7EE6-4342-B048-85BDC9FD1C3A}</a:tableStyleId>
              </a:tblPr>
              <a:tblGrid>
                <a:gridCol w="7143800"/>
                <a:gridCol w="1481118"/>
              </a:tblGrid>
              <a:tr h="536025">
                <a:tc>
                  <a:txBody>
                    <a:bodyPr/>
                    <a:lstStyle/>
                    <a:p>
                      <a:pPr algn="ctr" fontAlgn="ctr"/>
                      <a:r>
                        <a:rPr lang="ru-RU" sz="1600" b="1" i="0" u="none" strike="noStrike" dirty="0">
                          <a:solidFill>
                            <a:srgbClr val="000000"/>
                          </a:solidFill>
                          <a:latin typeface="Arial"/>
                        </a:rPr>
                        <a:t>Наименование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C44"/>
                    </a:solidFill>
                  </a:tcPr>
                </a:tc>
                <a:tc>
                  <a:txBody>
                    <a:bodyPr/>
                    <a:lstStyle/>
                    <a:p>
                      <a:pPr algn="ctr" fontAlgn="ctr"/>
                      <a:r>
                        <a:rPr lang="ru-RU" sz="1600" b="1" i="0" u="none" strike="noStrike" dirty="0">
                          <a:solidFill>
                            <a:srgbClr val="000000"/>
                          </a:solidFill>
                          <a:latin typeface="Arial"/>
                        </a:rPr>
                        <a:t>Сумма, </a:t>
                      </a:r>
                      <a:endParaRPr lang="ru-RU" sz="1600" b="1" i="0" u="none" strike="noStrike" dirty="0" smtClean="0">
                        <a:solidFill>
                          <a:srgbClr val="000000"/>
                        </a:solidFill>
                        <a:latin typeface="Arial"/>
                      </a:endParaRPr>
                    </a:p>
                    <a:p>
                      <a:pPr algn="ctr" fontAlgn="ctr"/>
                      <a:r>
                        <a:rPr lang="ru-RU" sz="1600" b="1" i="0" u="none" strike="noStrike" dirty="0" smtClean="0">
                          <a:solidFill>
                            <a:srgbClr val="000000"/>
                          </a:solidFill>
                          <a:latin typeface="Arial"/>
                        </a:rPr>
                        <a:t>рублей</a:t>
                      </a:r>
                      <a:endParaRPr lang="ru-RU" sz="1600" b="1" i="0" u="none" strike="noStrike"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C44"/>
                    </a:solidFill>
                  </a:tcPr>
                </a:tc>
              </a:tr>
              <a:tr h="311147">
                <a:tc>
                  <a:txBody>
                    <a:bodyPr/>
                    <a:lstStyle/>
                    <a:p>
                      <a:pPr algn="l" fontAlgn="b"/>
                      <a:r>
                        <a:rPr lang="ru-RU" sz="1300" b="1" i="0" u="none" strike="noStrike" dirty="0">
                          <a:solidFill>
                            <a:srgbClr val="000000"/>
                          </a:solidFill>
                          <a:latin typeface="Arial"/>
                        </a:rPr>
                        <a:t>ИТОГО</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C44"/>
                    </a:solidFill>
                  </a:tcPr>
                </a:tc>
                <a:tc>
                  <a:txBody>
                    <a:bodyPr/>
                    <a:lstStyle/>
                    <a:p>
                      <a:pPr algn="ctr" fontAlgn="b"/>
                      <a:r>
                        <a:rPr lang="ru-RU" sz="1300" b="1" i="0" u="none" strike="noStrike" dirty="0">
                          <a:solidFill>
                            <a:srgbClr val="000000"/>
                          </a:solidFill>
                          <a:latin typeface="Arial"/>
                        </a:rPr>
                        <a:t>365118094,12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C44"/>
                    </a:solidFill>
                  </a:tcPr>
                </a:tc>
              </a:tr>
              <a:tr h="542186">
                <a:tc>
                  <a:txBody>
                    <a:bodyPr/>
                    <a:lstStyle/>
                    <a:p>
                      <a:pPr algn="l" fontAlgn="ctr"/>
                      <a:r>
                        <a:rPr lang="ru-RU" sz="1200" b="0" i="0" u="none" strike="noStrike" dirty="0">
                          <a:solidFill>
                            <a:srgbClr val="000000"/>
                          </a:solidFill>
                          <a:latin typeface="Arial"/>
                        </a:rPr>
                        <a:t>Расходы на выплаты персоналу в целях обеспечения выполнения функций государственными (муниципальными) органами, казенными учреждениями, органами управления государственными внебюджетными фондами</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C44"/>
                    </a:solidFill>
                  </a:tcPr>
                </a:tc>
                <a:tc>
                  <a:txBody>
                    <a:bodyPr/>
                    <a:lstStyle/>
                    <a:p>
                      <a:pPr algn="ctr" fontAlgn="ctr"/>
                      <a:r>
                        <a:rPr lang="ru-RU" sz="1200" b="0" i="0" u="none" strike="noStrike">
                          <a:solidFill>
                            <a:srgbClr val="000000"/>
                          </a:solidFill>
                          <a:latin typeface="Calibri"/>
                        </a:rPr>
                        <a:t>54787269,18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C44"/>
                    </a:solidFill>
                  </a:tcPr>
                </a:tc>
              </a:tr>
              <a:tr h="682344">
                <a:tc>
                  <a:txBody>
                    <a:bodyPr/>
                    <a:lstStyle/>
                    <a:p>
                      <a:pPr algn="l" fontAlgn="ctr"/>
                      <a:r>
                        <a:rPr lang="ru-RU" sz="1200" b="0" i="0" u="none" strike="noStrike" dirty="0">
                          <a:solidFill>
                            <a:srgbClr val="000000"/>
                          </a:solidFill>
                          <a:latin typeface="Arial"/>
                        </a:rPr>
                        <a:t>Закупка товаров, работ и услуг для обеспечения государственных (муниципальных) нужд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C44"/>
                    </a:solidFill>
                  </a:tcPr>
                </a:tc>
                <a:tc>
                  <a:txBody>
                    <a:bodyPr/>
                    <a:lstStyle/>
                    <a:p>
                      <a:pPr algn="ctr" fontAlgn="ctr"/>
                      <a:r>
                        <a:rPr lang="ru-RU" sz="1200" b="0" i="0" u="none" strike="noStrike">
                          <a:solidFill>
                            <a:srgbClr val="000000"/>
                          </a:solidFill>
                          <a:latin typeface="Calibri"/>
                        </a:rPr>
                        <a:t>12839545,93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C44"/>
                    </a:solidFill>
                  </a:tcPr>
                </a:tc>
              </a:tr>
              <a:tr h="616125">
                <a:tc>
                  <a:txBody>
                    <a:bodyPr/>
                    <a:lstStyle/>
                    <a:p>
                      <a:pPr algn="l" fontAlgn="ctr"/>
                      <a:r>
                        <a:rPr lang="ru-RU" sz="1200" b="0" i="0" u="none" strike="noStrike" dirty="0">
                          <a:solidFill>
                            <a:srgbClr val="000000"/>
                          </a:solidFill>
                          <a:latin typeface="Arial"/>
                        </a:rPr>
                        <a:t>Социальное обеспечение и иные выплаты населению</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C44"/>
                    </a:solidFill>
                  </a:tcPr>
                </a:tc>
                <a:tc>
                  <a:txBody>
                    <a:bodyPr/>
                    <a:lstStyle/>
                    <a:p>
                      <a:pPr algn="ctr" fontAlgn="ctr"/>
                      <a:r>
                        <a:rPr lang="ru-RU" sz="1200" b="0" i="0" u="none" strike="noStrike" dirty="0">
                          <a:solidFill>
                            <a:srgbClr val="000000"/>
                          </a:solidFill>
                          <a:latin typeface="Calibri"/>
                        </a:rPr>
                        <a:t>23686944,92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C44"/>
                    </a:solidFill>
                  </a:tcPr>
                </a:tc>
              </a:tr>
              <a:tr h="385078">
                <a:tc>
                  <a:txBody>
                    <a:bodyPr/>
                    <a:lstStyle/>
                    <a:p>
                      <a:pPr algn="l" fontAlgn="ctr"/>
                      <a:r>
                        <a:rPr lang="ru-RU" sz="1200" b="0" i="0" u="none" strike="noStrike">
                          <a:solidFill>
                            <a:srgbClr val="000000"/>
                          </a:solidFill>
                          <a:latin typeface="Arial"/>
                        </a:rPr>
                        <a:t>Капитальные вложения в объекты государственной (муниципальной) собственности</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C44"/>
                    </a:solidFill>
                  </a:tcPr>
                </a:tc>
                <a:tc>
                  <a:txBody>
                    <a:bodyPr/>
                    <a:lstStyle/>
                    <a:p>
                      <a:pPr algn="ctr" fontAlgn="ctr"/>
                      <a:r>
                        <a:rPr lang="ru-RU" sz="1200" b="0" i="0" u="none" strike="noStrike" dirty="0">
                          <a:solidFill>
                            <a:srgbClr val="000000"/>
                          </a:solidFill>
                          <a:latin typeface="Calibri"/>
                        </a:rPr>
                        <a:t>21323539,45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C44"/>
                    </a:solidFill>
                  </a:tcPr>
                </a:tc>
              </a:tr>
              <a:tr h="385078">
                <a:tc>
                  <a:txBody>
                    <a:bodyPr/>
                    <a:lstStyle/>
                    <a:p>
                      <a:pPr algn="l" fontAlgn="ctr"/>
                      <a:r>
                        <a:rPr lang="ru-RU" sz="1200" b="0" i="0" u="none" strike="noStrike">
                          <a:solidFill>
                            <a:srgbClr val="000000"/>
                          </a:solidFill>
                          <a:latin typeface="Arial"/>
                        </a:rPr>
                        <a:t>Межбюджетные трансферты</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C44"/>
                    </a:solidFill>
                  </a:tcPr>
                </a:tc>
                <a:tc>
                  <a:txBody>
                    <a:bodyPr/>
                    <a:lstStyle/>
                    <a:p>
                      <a:pPr algn="ctr" fontAlgn="ctr"/>
                      <a:r>
                        <a:rPr lang="ru-RU" sz="1200" b="0" i="0" u="none" strike="noStrike" dirty="0">
                          <a:solidFill>
                            <a:srgbClr val="000000"/>
                          </a:solidFill>
                          <a:latin typeface="Calibri"/>
                        </a:rPr>
                        <a:t>10122571,64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C44"/>
                    </a:solidFill>
                  </a:tcPr>
                </a:tc>
              </a:tr>
              <a:tr h="616125">
                <a:tc>
                  <a:txBody>
                    <a:bodyPr/>
                    <a:lstStyle/>
                    <a:p>
                      <a:pPr algn="l" fontAlgn="ctr"/>
                      <a:r>
                        <a:rPr lang="ru-RU" sz="1200" b="0" i="0" u="none" strike="noStrike">
                          <a:solidFill>
                            <a:srgbClr val="000000"/>
                          </a:solidFill>
                          <a:latin typeface="Arial"/>
                        </a:rPr>
                        <a:t>Предоставление субсидий бюджетным, автономным учреждениям и иным некоммерческим организациям</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C44"/>
                    </a:solidFill>
                  </a:tcPr>
                </a:tc>
                <a:tc>
                  <a:txBody>
                    <a:bodyPr/>
                    <a:lstStyle/>
                    <a:p>
                      <a:pPr algn="ctr" fontAlgn="ctr"/>
                      <a:r>
                        <a:rPr lang="ru-RU" sz="1200" b="0" i="0" u="none" strike="noStrike" dirty="0">
                          <a:solidFill>
                            <a:srgbClr val="000000"/>
                          </a:solidFill>
                          <a:latin typeface="Calibri"/>
                        </a:rPr>
                        <a:t>241887454,16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C44"/>
                    </a:solidFill>
                  </a:tcPr>
                </a:tc>
              </a:tr>
              <a:tr h="385078">
                <a:tc>
                  <a:txBody>
                    <a:bodyPr/>
                    <a:lstStyle/>
                    <a:p>
                      <a:pPr algn="l" fontAlgn="ctr"/>
                      <a:r>
                        <a:rPr lang="ru-RU" sz="1200" b="0" i="0" u="none" strike="noStrike">
                          <a:solidFill>
                            <a:srgbClr val="000000"/>
                          </a:solidFill>
                          <a:latin typeface="Arial"/>
                        </a:rPr>
                        <a:t>Иные бюджетные ассигнования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C44"/>
                    </a:solidFill>
                  </a:tcPr>
                </a:tc>
                <a:tc>
                  <a:txBody>
                    <a:bodyPr/>
                    <a:lstStyle/>
                    <a:p>
                      <a:pPr algn="ctr" fontAlgn="ctr"/>
                      <a:r>
                        <a:rPr lang="ru-RU" sz="1200" b="0" i="0" u="none" strike="noStrike" dirty="0">
                          <a:solidFill>
                            <a:srgbClr val="000000"/>
                          </a:solidFill>
                          <a:latin typeface="Calibri"/>
                        </a:rPr>
                        <a:t>470768,84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C44"/>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800" dirty="0" smtClean="0">
                <a:solidFill>
                  <a:srgbClr val="7030A0"/>
                </a:solidFill>
              </a:rPr>
              <a:t>СТРУКТУРА РАСХОДОВ БЮДЖЕТА ЛЬГОВСКОГО РАЙОНА КУРСКОЙ ОБЛАСТИ по видам расходов за 2019 год</a:t>
            </a:r>
            <a:endParaRPr lang="ru-RU" sz="2800" dirty="0">
              <a:solidFill>
                <a:srgbClr val="7030A0"/>
              </a:solidFill>
            </a:endParaRPr>
          </a:p>
        </p:txBody>
      </p:sp>
      <p:graphicFrame>
        <p:nvGraphicFramePr>
          <p:cNvPr id="5" name="Содержимое 4"/>
          <p:cNvGraphicFramePr>
            <a:graphicFrameLocks noGrp="1"/>
          </p:cNvGraphicFramePr>
          <p:nvPr>
            <p:ph idx="1"/>
          </p:nvPr>
        </p:nvGraphicFramePr>
        <p:xfrm>
          <a:off x="304800" y="1554162"/>
          <a:ext cx="8686800" cy="494667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357166"/>
            <a:ext cx="8686800" cy="8382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ru-RU" sz="4000" dirty="0" smtClean="0">
                <a:solidFill>
                  <a:srgbClr val="0070C0"/>
                </a:solidFill>
                <a:latin typeface="Times New Roman" pitchFamily="18" charset="0"/>
                <a:cs typeface="Times New Roman" pitchFamily="18" charset="0"/>
              </a:rPr>
              <a:t>ДИНАМИКА РАСХОДОВ</a:t>
            </a:r>
            <a:endParaRPr lang="ru-RU" sz="4000" dirty="0">
              <a:solidFill>
                <a:srgbClr val="0070C0"/>
              </a:solidFill>
            </a:endParaRPr>
          </a:p>
        </p:txBody>
      </p:sp>
      <p:pic>
        <p:nvPicPr>
          <p:cNvPr id="4" name="Рисунок 3" descr="Безымянный27.jpg"/>
          <p:cNvPicPr>
            <a:picLocks noChangeAspect="1"/>
          </p:cNvPicPr>
          <p:nvPr/>
        </p:nvPicPr>
        <p:blipFill>
          <a:blip r:embed="rId2"/>
          <a:stretch>
            <a:fillRect/>
          </a:stretch>
        </p:blipFill>
        <p:spPr>
          <a:xfrm>
            <a:off x="928662" y="1428736"/>
            <a:ext cx="7328810" cy="479395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686800" cy="838200"/>
          </a:xfrm>
        </p:spPr>
        <p:txBody>
          <a:bodyPr>
            <a:normAutofit fontScale="90000"/>
          </a:bodyPr>
          <a:lstStyle/>
          <a:p>
            <a:pPr algn="ctr"/>
            <a:r>
              <a:rPr lang="ru-RU" b="1" i="1" dirty="0" smtClean="0">
                <a:solidFill>
                  <a:srgbClr val="FF0000"/>
                </a:solidFill>
                <a:latin typeface="Times New Roman" pitchFamily="18" charset="0"/>
                <a:cs typeface="Times New Roman" pitchFamily="18" charset="0"/>
              </a:rPr>
              <a:t>ЧТО ТАКОЕ МУНИЦИПАЛЬНАЯ ПРОГРАММА?</a:t>
            </a:r>
            <a:endParaRPr lang="ru-RU" b="1" dirty="0"/>
          </a:p>
        </p:txBody>
      </p:sp>
      <p:sp>
        <p:nvSpPr>
          <p:cNvPr id="3" name="Содержимое 2"/>
          <p:cNvSpPr>
            <a:spLocks noGrp="1"/>
          </p:cNvSpPr>
          <p:nvPr>
            <p:ph idx="1"/>
          </p:nvPr>
        </p:nvSpPr>
        <p:spPr/>
        <p:txBody>
          <a:bodyPr>
            <a:noAutofit/>
          </a:bodyPr>
          <a:lstStyle/>
          <a:p>
            <a:pPr marL="0" indent="11113">
              <a:spcBef>
                <a:spcPts val="2400"/>
              </a:spcBef>
              <a:buFontTx/>
              <a:buNone/>
            </a:pPr>
            <a:r>
              <a:rPr lang="ru-RU" sz="2300" b="1" u="sng" dirty="0" smtClean="0">
                <a:solidFill>
                  <a:srgbClr val="00B050"/>
                </a:solidFill>
                <a:latin typeface="Times New Roman" pitchFamily="18" charset="0"/>
                <a:cs typeface="Times New Roman" pitchFamily="18" charset="0"/>
              </a:rPr>
              <a:t>МУНИЦИПАЛЬНАЯ  ПРОГРАММА  ЛЬГОВСКОГО РАЙОНА  КУРСКОЙ  ОБЛАСТИ </a:t>
            </a:r>
            <a:r>
              <a:rPr lang="ru-RU" sz="2300" b="1" dirty="0" smtClean="0">
                <a:solidFill>
                  <a:srgbClr val="003366"/>
                </a:solidFill>
                <a:latin typeface="Times New Roman" pitchFamily="18" charset="0"/>
                <a:cs typeface="Times New Roman" pitchFamily="18" charset="0"/>
              </a:rPr>
              <a:t>– </a:t>
            </a:r>
            <a:r>
              <a:rPr lang="ru-RU" sz="2300" dirty="0" smtClean="0">
                <a:solidFill>
                  <a:srgbClr val="003366"/>
                </a:solidFill>
                <a:latin typeface="Times New Roman" pitchFamily="18" charset="0"/>
                <a:cs typeface="Times New Roman" pitchFamily="18" charset="0"/>
              </a:rPr>
              <a:t>это комплекс мероприятий, взаимоувязанных по задачам, срокам осуществления, исполнителям и ресурсам, в сфере социально-экономического развития Льговского района Курской области.</a:t>
            </a:r>
          </a:p>
          <a:p>
            <a:pPr marL="0" indent="11113">
              <a:spcBef>
                <a:spcPts val="2400"/>
              </a:spcBef>
              <a:buFontTx/>
              <a:buNone/>
            </a:pPr>
            <a:r>
              <a:rPr lang="ru-RU" sz="2300" b="1" i="1" u="sng" dirty="0" smtClean="0">
                <a:solidFill>
                  <a:srgbClr val="00B050"/>
                </a:solidFill>
                <a:latin typeface="Times New Roman" pitchFamily="18" charset="0"/>
                <a:cs typeface="Times New Roman" pitchFamily="18" charset="0"/>
              </a:rPr>
              <a:t>Муниципальная программа Льговского района Курской области</a:t>
            </a:r>
            <a:r>
              <a:rPr lang="ru-RU" sz="2300" i="1" dirty="0" smtClean="0">
                <a:solidFill>
                  <a:srgbClr val="00B050"/>
                </a:solidFill>
                <a:latin typeface="Times New Roman" pitchFamily="18" charset="0"/>
                <a:cs typeface="Times New Roman" pitchFamily="18" charset="0"/>
              </a:rPr>
              <a:t>  </a:t>
            </a:r>
            <a:r>
              <a:rPr lang="ru-RU" sz="2300" i="1" dirty="0" smtClean="0">
                <a:solidFill>
                  <a:srgbClr val="003366"/>
                </a:solidFill>
                <a:latin typeface="Times New Roman" pitchFamily="18" charset="0"/>
                <a:cs typeface="Times New Roman" pitchFamily="18" charset="0"/>
              </a:rPr>
              <a:t>утверждается постановлением Администрации Льговского района Курской области.</a:t>
            </a:r>
          </a:p>
          <a:p>
            <a:pPr marL="0" indent="11113">
              <a:spcBef>
                <a:spcPts val="2400"/>
              </a:spcBef>
              <a:buFontTx/>
              <a:buNone/>
            </a:pPr>
            <a:r>
              <a:rPr lang="ru-RU" sz="2300" dirty="0" smtClean="0">
                <a:solidFill>
                  <a:srgbClr val="003366"/>
                </a:solidFill>
                <a:latin typeface="Times New Roman" pitchFamily="18" charset="0"/>
                <a:cs typeface="Times New Roman" pitchFamily="18" charset="0"/>
              </a:rPr>
              <a:t>В </a:t>
            </a:r>
            <a:r>
              <a:rPr lang="ru-RU" sz="2300" b="1" dirty="0" smtClean="0">
                <a:solidFill>
                  <a:srgbClr val="FF0000"/>
                </a:solidFill>
                <a:latin typeface="Times New Roman" pitchFamily="18" charset="0"/>
                <a:cs typeface="Times New Roman" pitchFamily="18" charset="0"/>
              </a:rPr>
              <a:t>2019 </a:t>
            </a:r>
            <a:r>
              <a:rPr lang="ru-RU" sz="2300" dirty="0" smtClean="0">
                <a:solidFill>
                  <a:srgbClr val="003366"/>
                </a:solidFill>
                <a:latin typeface="Times New Roman" pitchFamily="18" charset="0"/>
                <a:cs typeface="Times New Roman" pitchFamily="18" charset="0"/>
              </a:rPr>
              <a:t>году в муниципальном районе «Льговского района» Курской области будет осуществляться реализация </a:t>
            </a:r>
            <a:r>
              <a:rPr lang="ru-RU" sz="2300" b="1" dirty="0" smtClean="0">
                <a:solidFill>
                  <a:srgbClr val="FF0000"/>
                </a:solidFill>
                <a:latin typeface="Times New Roman" pitchFamily="18" charset="0"/>
                <a:cs typeface="Times New Roman" pitchFamily="18" charset="0"/>
              </a:rPr>
              <a:t>20</a:t>
            </a:r>
            <a:r>
              <a:rPr lang="ru-RU" sz="2300" b="1" dirty="0" smtClean="0">
                <a:solidFill>
                  <a:srgbClr val="003366"/>
                </a:solidFill>
                <a:latin typeface="Times New Roman" pitchFamily="18" charset="0"/>
                <a:cs typeface="Times New Roman" pitchFamily="18" charset="0"/>
              </a:rPr>
              <a:t> </a:t>
            </a:r>
            <a:r>
              <a:rPr lang="ru-RU" sz="2300" dirty="0" smtClean="0">
                <a:solidFill>
                  <a:srgbClr val="003366"/>
                </a:solidFill>
                <a:latin typeface="Times New Roman" pitchFamily="18" charset="0"/>
                <a:cs typeface="Times New Roman" pitchFamily="18" charset="0"/>
              </a:rPr>
              <a:t>муниципальных программ Льговского района Курской области.</a:t>
            </a:r>
            <a:endParaRPr lang="ru-RU" sz="2300"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400" i="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rPr>
              <a:t>«ПРОГРАММНАЯ» </a:t>
            </a:r>
            <a:r>
              <a:rPr lang="ru-RU" sz="4400" dirty="0" smtClean="0">
                <a:solidFill>
                  <a:schemeClr val="tx1"/>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rPr>
              <a:t/>
            </a:r>
            <a:br>
              <a:rPr lang="ru-RU" sz="4400" dirty="0" smtClean="0">
                <a:solidFill>
                  <a:schemeClr val="tx1"/>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rPr>
            </a:br>
            <a:r>
              <a:rPr lang="ru-RU"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rPr>
              <a:t>структура расходов бюджета</a:t>
            </a:r>
            <a:endParaRPr lang="ru-RU"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graphicFrame>
        <p:nvGraphicFramePr>
          <p:cNvPr id="6" name="Содержимое 5"/>
          <p:cNvGraphicFramePr>
            <a:graphicFrameLocks noGrp="1"/>
          </p:cNvGraphicFramePr>
          <p:nvPr>
            <p:ph idx="1"/>
          </p:nvPr>
        </p:nvGraphicFramePr>
        <p:xfrm>
          <a:off x="304800" y="1554162"/>
          <a:ext cx="8686800" cy="501810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Obmen\Безуглова\Инна НОВЫЕ\about_budget.png"/>
          <p:cNvPicPr>
            <a:picLocks noChangeAspect="1" noChangeArrowheads="1"/>
          </p:cNvPicPr>
          <p:nvPr/>
        </p:nvPicPr>
        <p:blipFill>
          <a:blip r:embed="rId3" cstate="print"/>
          <a:srcRect/>
          <a:stretch>
            <a:fillRect/>
          </a:stretch>
        </p:blipFill>
        <p:spPr bwMode="auto">
          <a:xfrm>
            <a:off x="6423248" y="4913784"/>
            <a:ext cx="2720752" cy="1944216"/>
          </a:xfrm>
          <a:prstGeom prst="rect">
            <a:avLst/>
          </a:prstGeom>
          <a:ln>
            <a:noFill/>
          </a:ln>
          <a:effectLst>
            <a:outerShdw blurRad="292100" dist="139700" dir="2700000" algn="tl" rotWithShape="0">
              <a:srgbClr val="333333">
                <a:alpha val="65000"/>
              </a:srgbClr>
            </a:outerShdw>
          </a:effectLst>
        </p:spPr>
      </p:pic>
      <p:sp>
        <p:nvSpPr>
          <p:cNvPr id="2" name="Заголовок 1"/>
          <p:cNvSpPr>
            <a:spLocks noGrp="1"/>
          </p:cNvSpPr>
          <p:nvPr>
            <p:ph type="title"/>
          </p:nvPr>
        </p:nvSpPr>
        <p:spPr>
          <a:xfrm>
            <a:off x="304800" y="457200"/>
            <a:ext cx="3267068" cy="838200"/>
          </a:xfrm>
        </p:spPr>
        <p:txBody>
          <a:bodyPr>
            <a:normAutofit fontScale="90000"/>
          </a:bodyPr>
          <a:lstStyle/>
          <a:p>
            <a:r>
              <a:rPr lang="ru-RU" i="1" dirty="0" smtClean="0">
                <a:ln w="1905"/>
                <a:solidFill>
                  <a:srgbClr val="7030A0"/>
                </a:solidFill>
                <a:effectLst>
                  <a:innerShdw blurRad="69850" dist="43180" dir="5400000">
                    <a:srgbClr val="000000">
                      <a:alpha val="65000"/>
                    </a:srgbClr>
                  </a:innerShdw>
                </a:effectLst>
                <a:latin typeface="Times New Roman" pitchFamily="18" charset="0"/>
              </a:rPr>
              <a:t>ЧТО ТАКОЕ</a:t>
            </a:r>
            <a:br>
              <a:rPr lang="ru-RU" i="1" dirty="0" smtClean="0">
                <a:ln w="1905"/>
                <a:solidFill>
                  <a:srgbClr val="7030A0"/>
                </a:solidFill>
                <a:effectLst>
                  <a:innerShdw blurRad="69850" dist="43180" dir="5400000">
                    <a:srgbClr val="000000">
                      <a:alpha val="65000"/>
                    </a:srgbClr>
                  </a:innerShdw>
                </a:effectLst>
                <a:latin typeface="Times New Roman" pitchFamily="18" charset="0"/>
              </a:rPr>
            </a:br>
            <a:r>
              <a:rPr lang="ru-RU" i="1" dirty="0" smtClean="0">
                <a:ln w="1905"/>
                <a:solidFill>
                  <a:srgbClr val="7030A0"/>
                </a:solidFill>
                <a:effectLst>
                  <a:innerShdw blurRad="69850" dist="43180" dir="5400000">
                    <a:srgbClr val="000000">
                      <a:alpha val="65000"/>
                    </a:srgbClr>
                  </a:innerShdw>
                </a:effectLst>
                <a:latin typeface="Times New Roman" pitchFamily="18" charset="0"/>
              </a:rPr>
              <a:t>БЮДЖЕТ?</a:t>
            </a:r>
            <a:endParaRPr lang="ru-RU" dirty="0"/>
          </a:p>
        </p:txBody>
      </p:sp>
      <p:sp>
        <p:nvSpPr>
          <p:cNvPr id="4" name="AutoShape 10"/>
          <p:cNvSpPr txBox="1">
            <a:spLocks noChangeArrowheads="1"/>
          </p:cNvSpPr>
          <p:nvPr/>
        </p:nvSpPr>
        <p:spPr bwMode="auto">
          <a:xfrm>
            <a:off x="714348" y="2071678"/>
            <a:ext cx="2214578" cy="1071570"/>
          </a:xfrm>
          <a:prstGeom prst="notchedRightArrow">
            <a:avLst>
              <a:gd name="adj1" fmla="val 50000"/>
              <a:gd name="adj2" fmla="val 40909"/>
            </a:avLst>
          </a:prstGeom>
          <a:solidFill>
            <a:srgbClr val="00B050"/>
          </a:solidFill>
          <a:ln w="9525">
            <a:solidFill>
              <a:srgbClr val="000000"/>
            </a:solidFill>
            <a:miter lim="800000"/>
            <a:headEnd/>
            <a:tailEnd/>
          </a:ln>
        </p:spPr>
        <p:txBody>
          <a:bodyPr vert="horz" lIns="108265" tIns="54132" rIns="108265" bIns="54132">
            <a:normAutofit lnSpcReduction="10000"/>
          </a:bodyPr>
          <a:lstStyle/>
          <a:p>
            <a:pPr marL="342900" marR="0" lvl="0" indent="-342900" algn="l" defTabSz="936382"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ru-RU" sz="800" b="0" i="0" u="none" strike="noStrike" kern="1200" cap="none" spc="0" normalizeH="0" baseline="0" noProof="0" smtClean="0">
              <a:ln>
                <a:noFill/>
              </a:ln>
              <a:solidFill>
                <a:srgbClr val="000000"/>
              </a:solidFill>
              <a:effectLst/>
              <a:uLnTx/>
              <a:uFillTx/>
              <a:latin typeface="+mn-lt"/>
              <a:ea typeface="+mn-ea"/>
              <a:cs typeface="+mn-cs"/>
            </a:endParaRPr>
          </a:p>
          <a:p>
            <a:pPr marL="342900" marR="0" lvl="0" indent="-342900" algn="l" defTabSz="936382"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ru-RU" sz="1800" b="0" i="1" u="none" strike="noStrike" kern="1200" cap="none" spc="0" normalizeH="0" baseline="0" noProof="0" smtClean="0">
                <a:ln>
                  <a:noFill/>
                </a:ln>
                <a:solidFill>
                  <a:srgbClr val="000000"/>
                </a:solidFill>
                <a:effectLst/>
                <a:uLnTx/>
                <a:uFillTx/>
                <a:latin typeface="+mn-lt"/>
                <a:ea typeface="+mn-ea"/>
                <a:cs typeface="+mn-cs"/>
              </a:rPr>
              <a:t>ДОХОДЫ</a:t>
            </a:r>
            <a:endParaRPr kumimoji="0" lang="ru-RU" sz="1800" b="0" i="0" u="none" strike="noStrike" kern="1200" cap="none" spc="0" normalizeH="0" baseline="0" noProof="0" dirty="0">
              <a:ln>
                <a:noFill/>
              </a:ln>
              <a:solidFill>
                <a:schemeClr val="tx2"/>
              </a:solidFill>
              <a:effectLst/>
              <a:uLnTx/>
              <a:uFillTx/>
              <a:latin typeface="+mn-lt"/>
              <a:ea typeface="+mn-ea"/>
              <a:cs typeface="+mn-cs"/>
            </a:endParaRPr>
          </a:p>
        </p:txBody>
      </p:sp>
      <p:sp>
        <p:nvSpPr>
          <p:cNvPr id="5" name="Oval 9"/>
          <p:cNvSpPr>
            <a:spLocks noChangeArrowheads="1"/>
          </p:cNvSpPr>
          <p:nvPr/>
        </p:nvSpPr>
        <p:spPr bwMode="auto">
          <a:xfrm>
            <a:off x="3428992" y="1928802"/>
            <a:ext cx="2214578" cy="1292154"/>
          </a:xfrm>
          <a:prstGeom prst="ellipse">
            <a:avLst/>
          </a:prstGeom>
          <a:gradFill rotWithShape="1">
            <a:gsLst>
              <a:gs pos="0">
                <a:srgbClr val="CC0000">
                  <a:gamma/>
                  <a:shade val="46275"/>
                  <a:invGamma/>
                </a:srgbClr>
              </a:gs>
              <a:gs pos="50000">
                <a:srgbClr val="CC0000">
                  <a:alpha val="64999"/>
                </a:srgbClr>
              </a:gs>
              <a:gs pos="100000">
                <a:srgbClr val="CC0000">
                  <a:gamma/>
                  <a:shade val="46275"/>
                  <a:invGamma/>
                </a:srgbClr>
              </a:gs>
            </a:gsLst>
            <a:lin ang="5400000" scaled="1"/>
          </a:gradFill>
          <a:ln w="9525">
            <a:solidFill>
              <a:srgbClr val="000000"/>
            </a:solidFill>
            <a:round/>
            <a:headEnd/>
            <a:tailEnd/>
          </a:ln>
        </p:spPr>
        <p:txBody>
          <a:bodyPr lIns="108265" tIns="54132" rIns="108265" bIns="54132"/>
          <a:lstStyle/>
          <a:p>
            <a:pPr defTabSz="936382">
              <a:defRPr/>
            </a:pPr>
            <a:endParaRPr lang="ru-RU" sz="1200" b="0" dirty="0">
              <a:solidFill>
                <a:srgbClr val="000000"/>
              </a:solidFill>
            </a:endParaRPr>
          </a:p>
          <a:p>
            <a:pPr algn="ctr" defTabSz="936382">
              <a:defRPr/>
            </a:pPr>
            <a:r>
              <a:rPr lang="ru-RU" sz="2000" i="1" dirty="0" smtClean="0">
                <a:solidFill>
                  <a:srgbClr val="000000"/>
                </a:solidFill>
              </a:rPr>
              <a:t>БЮДЖЕТ</a:t>
            </a:r>
            <a:endParaRPr lang="ru-RU" sz="2000" dirty="0"/>
          </a:p>
        </p:txBody>
      </p:sp>
      <p:sp>
        <p:nvSpPr>
          <p:cNvPr id="6" name="AutoShape 11"/>
          <p:cNvSpPr>
            <a:spLocks noChangeArrowheads="1"/>
          </p:cNvSpPr>
          <p:nvPr/>
        </p:nvSpPr>
        <p:spPr bwMode="auto">
          <a:xfrm>
            <a:off x="5929322" y="2000240"/>
            <a:ext cx="2152525" cy="1042236"/>
          </a:xfrm>
          <a:prstGeom prst="notchedRightArrow">
            <a:avLst>
              <a:gd name="adj1" fmla="val 50000"/>
              <a:gd name="adj2" fmla="val 40909"/>
            </a:avLst>
          </a:prstGeom>
          <a:gradFill rotWithShape="1">
            <a:gsLst>
              <a:gs pos="0">
                <a:srgbClr val="3366FF">
                  <a:gamma/>
                  <a:shade val="46275"/>
                  <a:invGamma/>
                </a:srgbClr>
              </a:gs>
              <a:gs pos="50000">
                <a:srgbClr val="3366FF">
                  <a:alpha val="67000"/>
                </a:srgbClr>
              </a:gs>
              <a:gs pos="100000">
                <a:srgbClr val="3366FF">
                  <a:gamma/>
                  <a:shade val="46275"/>
                  <a:invGamma/>
                </a:srgbClr>
              </a:gs>
            </a:gsLst>
            <a:lin ang="5400000" scaled="1"/>
          </a:gradFill>
          <a:ln w="9525">
            <a:solidFill>
              <a:srgbClr val="000000"/>
            </a:solidFill>
            <a:miter lim="800000"/>
            <a:headEnd/>
            <a:tailEnd/>
          </a:ln>
        </p:spPr>
        <p:txBody>
          <a:bodyPr lIns="108265" tIns="54132" rIns="108265" bIns="54132"/>
          <a:lstStyle/>
          <a:p>
            <a:pPr algn="l" defTabSz="936382">
              <a:defRPr/>
            </a:pPr>
            <a:endParaRPr lang="ru-RU" sz="800" b="0" dirty="0">
              <a:solidFill>
                <a:srgbClr val="000000"/>
              </a:solidFill>
            </a:endParaRPr>
          </a:p>
          <a:p>
            <a:pPr defTabSz="936382">
              <a:defRPr/>
            </a:pPr>
            <a:r>
              <a:rPr lang="ru-RU" sz="1200" b="0" dirty="0">
                <a:solidFill>
                  <a:srgbClr val="000000"/>
                </a:solidFill>
              </a:rPr>
              <a:t> </a:t>
            </a:r>
            <a:r>
              <a:rPr lang="ru-RU" sz="1500" i="1" dirty="0">
                <a:solidFill>
                  <a:srgbClr val="000000"/>
                </a:solidFill>
              </a:rPr>
              <a:t>РАСХОДЫ</a:t>
            </a:r>
            <a:endParaRPr lang="ru-RU" sz="1500" dirty="0"/>
          </a:p>
        </p:txBody>
      </p:sp>
      <p:sp>
        <p:nvSpPr>
          <p:cNvPr id="7" name="Прямоугольник 6"/>
          <p:cNvSpPr/>
          <p:nvPr/>
        </p:nvSpPr>
        <p:spPr>
          <a:xfrm>
            <a:off x="428596" y="3429000"/>
            <a:ext cx="8358246" cy="840230"/>
          </a:xfrm>
          <a:prstGeom prst="rect">
            <a:avLst/>
          </a:prstGeom>
        </p:spPr>
        <p:txBody>
          <a:bodyPr wrap="square">
            <a:spAutoFit/>
          </a:bodyPr>
          <a:lstStyle/>
          <a:p>
            <a:pPr>
              <a:lnSpc>
                <a:spcPct val="90000"/>
              </a:lnSpc>
            </a:pPr>
            <a:r>
              <a:rPr lang="ru-RU" b="1" u="sng" dirty="0" smtClean="0">
                <a:solidFill>
                  <a:srgbClr val="003366"/>
                </a:solidFill>
                <a:latin typeface="Times New Roman" pitchFamily="18" charset="0"/>
              </a:rPr>
              <a:t>ДОХОДЫ БЮДЖЕТА</a:t>
            </a:r>
            <a:r>
              <a:rPr lang="ru-RU" u="sng" dirty="0" smtClean="0">
                <a:solidFill>
                  <a:srgbClr val="003366"/>
                </a:solidFill>
                <a:latin typeface="Times New Roman" pitchFamily="18" charset="0"/>
              </a:rPr>
              <a:t> </a:t>
            </a:r>
            <a:r>
              <a:rPr lang="ru-RU" dirty="0" smtClean="0">
                <a:solidFill>
                  <a:srgbClr val="003366"/>
                </a:solidFill>
                <a:latin typeface="Times New Roman" pitchFamily="18" charset="0"/>
              </a:rPr>
              <a:t>– поступающие в бюджет денежные средства (налоги юридических и физических лиц, штрафы, административные платежи и сборы, финансовая помощь).</a:t>
            </a:r>
          </a:p>
        </p:txBody>
      </p:sp>
      <p:sp>
        <p:nvSpPr>
          <p:cNvPr id="8" name="Прямоугольник 7"/>
          <p:cNvSpPr/>
          <p:nvPr/>
        </p:nvSpPr>
        <p:spPr>
          <a:xfrm>
            <a:off x="428596" y="4286256"/>
            <a:ext cx="7786742" cy="1200329"/>
          </a:xfrm>
          <a:prstGeom prst="rect">
            <a:avLst/>
          </a:prstGeom>
        </p:spPr>
        <p:txBody>
          <a:bodyPr wrap="square">
            <a:spAutoFit/>
          </a:bodyPr>
          <a:lstStyle/>
          <a:p>
            <a:r>
              <a:rPr lang="ru-RU" b="1" u="sng" dirty="0" smtClean="0">
                <a:solidFill>
                  <a:srgbClr val="003366"/>
                </a:solidFill>
                <a:latin typeface="Times New Roman" pitchFamily="18" charset="0"/>
              </a:rPr>
              <a:t>РАСХОДЫ БЮДЖЕТА</a:t>
            </a:r>
            <a:r>
              <a:rPr lang="ru-RU" u="sng" dirty="0" smtClean="0">
                <a:solidFill>
                  <a:srgbClr val="003366"/>
                </a:solidFill>
                <a:latin typeface="Times New Roman" pitchFamily="18" charset="0"/>
              </a:rPr>
              <a:t> </a:t>
            </a:r>
            <a:r>
              <a:rPr lang="ru-RU" dirty="0" smtClean="0">
                <a:solidFill>
                  <a:srgbClr val="003366"/>
                </a:solidFill>
                <a:latin typeface="Times New Roman" pitchFamily="18" charset="0"/>
              </a:rPr>
              <a:t>– выплачиваемые из бюджета денежные средства (социальные выплаты населению, содержание государственных учреждений (образование, здравоохранение и другие), капитальное строительство и другие)</a:t>
            </a:r>
            <a:endParaRPr lang="ru-RU" dirty="0"/>
          </a:p>
        </p:txBody>
      </p:sp>
      <p:sp>
        <p:nvSpPr>
          <p:cNvPr id="9" name="Прямоугольник 8"/>
          <p:cNvSpPr/>
          <p:nvPr/>
        </p:nvSpPr>
        <p:spPr>
          <a:xfrm>
            <a:off x="3214678" y="214290"/>
            <a:ext cx="5643570" cy="1200329"/>
          </a:xfrm>
          <a:prstGeom prst="rect">
            <a:avLst/>
          </a:prstGeom>
        </p:spPr>
        <p:txBody>
          <a:bodyPr wrap="square">
            <a:spAutoFit/>
          </a:bodyPr>
          <a:lstStyle/>
          <a:p>
            <a:r>
              <a:rPr lang="ru-RU" b="1" dirty="0" smtClean="0">
                <a:solidFill>
                  <a:srgbClr val="7030A0"/>
                </a:solidFill>
              </a:rPr>
              <a:t>БЮДЖЕТ- </a:t>
            </a:r>
            <a:r>
              <a:rPr lang="ru-RU" dirty="0" smtClean="0">
                <a:solidFill>
                  <a:srgbClr val="7030A0"/>
                </a:solidFill>
              </a:rPr>
              <a:t>это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endParaRPr lang="ru-RU" dirty="0">
              <a:solidFill>
                <a:srgbClr val="7030A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85728"/>
            <a:ext cx="8686800" cy="838200"/>
          </a:xfrm>
        </p:spPr>
        <p:txBody>
          <a:bodyPr>
            <a:noAutofit/>
          </a:bodyPr>
          <a:lstStyle/>
          <a:p>
            <a:pPr algn="ctr"/>
            <a:r>
              <a:rPr lang="ru-RU" sz="2300" dirty="0" smtClean="0">
                <a:solidFill>
                  <a:srgbClr val="00B0F0"/>
                </a:solidFill>
              </a:rPr>
              <a:t>Бюджет муниципального района за 2019 год  в разрезе государственных программ Курской области [1]</a:t>
            </a:r>
            <a:endParaRPr lang="ru-RU" sz="2300" dirty="0">
              <a:solidFill>
                <a:srgbClr val="00B0F0"/>
              </a:solidFill>
            </a:endParaRPr>
          </a:p>
        </p:txBody>
      </p:sp>
      <p:graphicFrame>
        <p:nvGraphicFramePr>
          <p:cNvPr id="4" name="Содержимое 3"/>
          <p:cNvGraphicFramePr>
            <a:graphicFrameLocks noGrp="1"/>
          </p:cNvGraphicFramePr>
          <p:nvPr>
            <p:ph idx="1"/>
          </p:nvPr>
        </p:nvGraphicFramePr>
        <p:xfrm>
          <a:off x="285720" y="1285860"/>
          <a:ext cx="8686800" cy="4703445"/>
        </p:xfrm>
        <a:graphic>
          <a:graphicData uri="http://schemas.openxmlformats.org/drawingml/2006/table">
            <a:tbl>
              <a:tblPr firstRow="1" bandRow="1">
                <a:tableStyleId>{5C22544A-7EE6-4342-B048-85BDC9FD1C3A}</a:tableStyleId>
              </a:tblPr>
              <a:tblGrid>
                <a:gridCol w="7267596"/>
                <a:gridCol w="1419204"/>
              </a:tblGrid>
              <a:tr h="370840">
                <a:tc>
                  <a:txBody>
                    <a:bodyPr/>
                    <a:lstStyle/>
                    <a:p>
                      <a:pPr algn="ctr" rtl="0" fontAlgn="ctr"/>
                      <a:r>
                        <a:rPr lang="ru-RU" sz="1600" b="1" i="1" u="none" strike="noStrike" dirty="0">
                          <a:solidFill>
                            <a:srgbClr val="000000"/>
                          </a:solidFill>
                          <a:latin typeface="Times New Roman" pitchFamily="18" charset="0"/>
                          <a:cs typeface="Times New Roman" pitchFamily="18" charset="0"/>
                        </a:rPr>
                        <a:t>Наименование муниципальной программы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1600" b="1" i="1" u="none" strike="noStrike" dirty="0" smtClean="0">
                          <a:solidFill>
                            <a:srgbClr val="000000"/>
                          </a:solidFill>
                          <a:latin typeface="Times New Roman" pitchFamily="18" charset="0"/>
                          <a:cs typeface="Times New Roman" pitchFamily="18" charset="0"/>
                        </a:rPr>
                        <a:t>2019 </a:t>
                      </a:r>
                      <a:r>
                        <a:rPr lang="ru-RU" sz="1600" b="1" i="1" u="none" strike="noStrike" dirty="0">
                          <a:solidFill>
                            <a:srgbClr val="000000"/>
                          </a:solidFill>
                          <a:latin typeface="Times New Roman" pitchFamily="18" charset="0"/>
                          <a:cs typeface="Times New Roman" pitchFamily="18" charset="0"/>
                        </a:rPr>
                        <a:t>год, </a:t>
                      </a:r>
                      <a:r>
                        <a:rPr lang="ru-RU" sz="1600" b="1" i="1" u="none" strike="noStrike" dirty="0" smtClean="0">
                          <a:solidFill>
                            <a:srgbClr val="000000"/>
                          </a:solidFill>
                          <a:latin typeface="Times New Roman" pitchFamily="18" charset="0"/>
                          <a:cs typeface="Times New Roman" pitchFamily="18" charset="0"/>
                        </a:rPr>
                        <a:t>рублей</a:t>
                      </a:r>
                      <a:endParaRPr lang="ru-RU" sz="1600" b="1" i="1"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ru-RU" sz="1600" b="0" i="0" u="none" strike="noStrike" dirty="0">
                          <a:solidFill>
                            <a:srgbClr val="000000"/>
                          </a:solidFill>
                          <a:latin typeface="Times New Roman" pitchFamily="18" charset="0"/>
                          <a:cs typeface="Times New Roman" pitchFamily="18" charset="0"/>
                        </a:rPr>
                        <a:t>Муниципальная программа  "Развитие культуры в Льговском районе Курской области"</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0" i="0" u="none" strike="noStrike">
                          <a:solidFill>
                            <a:srgbClr val="000000"/>
                          </a:solidFill>
                          <a:latin typeface="Times New Roman" pitchFamily="18" charset="0"/>
                          <a:cs typeface="Times New Roman" pitchFamily="18" charset="0"/>
                        </a:rPr>
                        <a:t>31413722,13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ru-RU" sz="1600" b="0" i="0" u="none" strike="noStrike" dirty="0">
                          <a:solidFill>
                            <a:srgbClr val="000000"/>
                          </a:solidFill>
                          <a:latin typeface="Times New Roman" pitchFamily="18" charset="0"/>
                          <a:cs typeface="Times New Roman" pitchFamily="18" charset="0"/>
                        </a:rPr>
                        <a:t>Муниципальная программа "Социальная поддержка граждан в Льговском районе Курской области"</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0" i="0" u="none" strike="noStrike">
                          <a:solidFill>
                            <a:srgbClr val="000000"/>
                          </a:solidFill>
                          <a:latin typeface="Times New Roman" pitchFamily="18" charset="0"/>
                          <a:cs typeface="Times New Roman" pitchFamily="18" charset="0"/>
                        </a:rPr>
                        <a:t>15291641,27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ru-RU" sz="1600" b="0" i="0" u="none" strike="noStrike" dirty="0">
                          <a:solidFill>
                            <a:srgbClr val="000000"/>
                          </a:solidFill>
                          <a:latin typeface="Times New Roman" pitchFamily="18" charset="0"/>
                          <a:cs typeface="Times New Roman" pitchFamily="18" charset="0"/>
                        </a:rPr>
                        <a:t>Муниципальная программа  "Развитие образования в Льговском районе Курской области"</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0" i="0" u="none" strike="noStrike">
                          <a:solidFill>
                            <a:srgbClr val="000000"/>
                          </a:solidFill>
                          <a:latin typeface="Times New Roman" pitchFamily="18" charset="0"/>
                          <a:cs typeface="Times New Roman" pitchFamily="18" charset="0"/>
                        </a:rPr>
                        <a:t>247329824,94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ru-RU" sz="1600" b="0" i="0" u="none" strike="noStrike" dirty="0">
                          <a:solidFill>
                            <a:srgbClr val="000000"/>
                          </a:solidFill>
                          <a:latin typeface="Times New Roman" pitchFamily="18" charset="0"/>
                          <a:cs typeface="Times New Roman" pitchFamily="18" charset="0"/>
                        </a:rPr>
                        <a:t>Муниципальная программа "Управление муниципальным имуществом и земельными ресурсами в Льговском районе Курской области"</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0" i="0" u="none" strike="noStrike">
                          <a:solidFill>
                            <a:srgbClr val="000000"/>
                          </a:solidFill>
                          <a:latin typeface="Times New Roman" pitchFamily="18" charset="0"/>
                          <a:cs typeface="Times New Roman" pitchFamily="18" charset="0"/>
                        </a:rPr>
                        <a:t>199244,40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ru-RU" sz="1600" b="0" i="0" u="none" strike="noStrike" dirty="0">
                          <a:solidFill>
                            <a:srgbClr val="000000"/>
                          </a:solidFill>
                          <a:latin typeface="Times New Roman" pitchFamily="18" charset="0"/>
                          <a:cs typeface="Times New Roman" pitchFamily="18" charset="0"/>
                        </a:rPr>
                        <a:t>Муниципальная программа «Охрана окружающей среды в Льговском районе Курской области»</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0" i="0" u="none" strike="noStrike">
                          <a:solidFill>
                            <a:srgbClr val="000000"/>
                          </a:solidFill>
                          <a:latin typeface="Times New Roman" pitchFamily="18" charset="0"/>
                          <a:cs typeface="Times New Roman" pitchFamily="18"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ru-RU" sz="1600" b="0" i="0" u="none" strike="noStrike" dirty="0">
                          <a:solidFill>
                            <a:srgbClr val="000000"/>
                          </a:solidFill>
                          <a:latin typeface="Times New Roman" pitchFamily="18" charset="0"/>
                          <a:cs typeface="Times New Roman" pitchFamily="18" charset="0"/>
                        </a:rPr>
                        <a:t>Муниципальная программа "Обеспечение доступным и комфортным жильем и коммунальными услугами граждан Льговского района Курской области"</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0" i="0" u="none" strike="noStrike">
                          <a:solidFill>
                            <a:srgbClr val="000000"/>
                          </a:solidFill>
                          <a:latin typeface="Times New Roman" pitchFamily="18" charset="0"/>
                          <a:cs typeface="Times New Roman" pitchFamily="18" charset="0"/>
                        </a:rPr>
                        <a:t>21711994,25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ru-RU" sz="1600" b="0" i="0" u="none" strike="noStrike" dirty="0">
                          <a:solidFill>
                            <a:srgbClr val="000000"/>
                          </a:solidFill>
                          <a:latin typeface="Times New Roman" pitchFamily="18" charset="0"/>
                          <a:cs typeface="Times New Roman" pitchFamily="18" charset="0"/>
                        </a:rPr>
                        <a:t>Муниципальная программа "Повышение эффективности работы с  молодежью,  организация отдыха и оздоровления детей, молодежи, развитие физической культуры и спорта в Льговском районе Курской области"</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0" i="0" u="none" strike="noStrike">
                          <a:solidFill>
                            <a:srgbClr val="000000"/>
                          </a:solidFill>
                          <a:latin typeface="Times New Roman" pitchFamily="18" charset="0"/>
                          <a:cs typeface="Times New Roman" pitchFamily="18" charset="0"/>
                        </a:rPr>
                        <a:t>3476293,98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ru-RU" sz="1600" b="0" i="0" u="none" strike="noStrike" dirty="0">
                          <a:solidFill>
                            <a:srgbClr val="000000"/>
                          </a:solidFill>
                          <a:latin typeface="Times New Roman" pitchFamily="18" charset="0"/>
                          <a:cs typeface="Times New Roman" pitchFamily="18" charset="0"/>
                        </a:rPr>
                        <a:t>Муниципальная программа "Развитие муниципальной службы в Льговском районе Курской области"</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0" i="0" u="none" strike="noStrike" dirty="0">
                          <a:solidFill>
                            <a:srgbClr val="000000"/>
                          </a:solidFill>
                          <a:latin typeface="Times New Roman" pitchFamily="18" charset="0"/>
                          <a:cs typeface="Times New Roman" pitchFamily="18" charset="0"/>
                        </a:rPr>
                        <a:t>44950,00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852"/>
            <a:ext cx="8686800" cy="857256"/>
          </a:xfrm>
        </p:spPr>
        <p:txBody>
          <a:bodyPr>
            <a:noAutofit/>
          </a:bodyPr>
          <a:lstStyle/>
          <a:p>
            <a:pPr algn="ctr"/>
            <a:r>
              <a:rPr lang="ru-RU" sz="2300" dirty="0" smtClean="0">
                <a:solidFill>
                  <a:srgbClr val="00B0F0"/>
                </a:solidFill>
              </a:rPr>
              <a:t>Бюджет муниципального района за 2019 год  в разрезе государственных программ Курской области [2]</a:t>
            </a:r>
            <a:endParaRPr lang="ru-RU" sz="2300" dirty="0">
              <a:solidFill>
                <a:srgbClr val="00B0F0"/>
              </a:solidFill>
            </a:endParaRPr>
          </a:p>
        </p:txBody>
      </p:sp>
      <p:graphicFrame>
        <p:nvGraphicFramePr>
          <p:cNvPr id="4" name="Содержимое 3"/>
          <p:cNvGraphicFramePr>
            <a:graphicFrameLocks noGrp="1"/>
          </p:cNvGraphicFramePr>
          <p:nvPr>
            <p:ph idx="1"/>
          </p:nvPr>
        </p:nvGraphicFramePr>
        <p:xfrm>
          <a:off x="285720" y="928671"/>
          <a:ext cx="8686800" cy="5958570"/>
        </p:xfrm>
        <a:graphic>
          <a:graphicData uri="http://schemas.openxmlformats.org/drawingml/2006/table">
            <a:tbl>
              <a:tblPr firstRow="1" bandRow="1">
                <a:tableStyleId>{5C22544A-7EE6-4342-B048-85BDC9FD1C3A}</a:tableStyleId>
              </a:tblPr>
              <a:tblGrid>
                <a:gridCol w="7267596"/>
                <a:gridCol w="1419204"/>
              </a:tblGrid>
              <a:tr h="494534">
                <a:tc>
                  <a:txBody>
                    <a:bodyPr/>
                    <a:lstStyle/>
                    <a:p>
                      <a:pPr algn="ctr" rtl="0" fontAlgn="ctr"/>
                      <a:r>
                        <a:rPr lang="ru-RU" sz="1600" b="1" i="1" u="none" strike="noStrike" dirty="0">
                          <a:solidFill>
                            <a:srgbClr val="000000"/>
                          </a:solidFill>
                          <a:latin typeface="Times New Roman" pitchFamily="18" charset="0"/>
                          <a:cs typeface="Times New Roman" pitchFamily="18" charset="0"/>
                        </a:rPr>
                        <a:t>Наименование муниципальной программы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1600" b="1" i="1" u="none" strike="noStrike" dirty="0" smtClean="0">
                          <a:solidFill>
                            <a:srgbClr val="000000"/>
                          </a:solidFill>
                          <a:latin typeface="Times New Roman" pitchFamily="18" charset="0"/>
                          <a:cs typeface="Times New Roman" pitchFamily="18" charset="0"/>
                        </a:rPr>
                        <a:t>2019 </a:t>
                      </a:r>
                      <a:r>
                        <a:rPr lang="ru-RU" sz="1600" b="1" i="1" u="none" strike="noStrike" dirty="0">
                          <a:solidFill>
                            <a:srgbClr val="000000"/>
                          </a:solidFill>
                          <a:latin typeface="Times New Roman" pitchFamily="18" charset="0"/>
                          <a:cs typeface="Times New Roman" pitchFamily="18" charset="0"/>
                        </a:rPr>
                        <a:t>год, </a:t>
                      </a:r>
                      <a:r>
                        <a:rPr lang="ru-RU" sz="1600" b="1" i="1" u="none" strike="noStrike" dirty="0" smtClean="0">
                          <a:solidFill>
                            <a:srgbClr val="000000"/>
                          </a:solidFill>
                          <a:latin typeface="Times New Roman" pitchFamily="18" charset="0"/>
                          <a:cs typeface="Times New Roman" pitchFamily="18" charset="0"/>
                        </a:rPr>
                        <a:t>рублей</a:t>
                      </a:r>
                      <a:endParaRPr lang="ru-RU" sz="1600" b="1" i="1"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2639">
                <a:tc>
                  <a:txBody>
                    <a:bodyPr/>
                    <a:lstStyle/>
                    <a:p>
                      <a:pPr algn="l" fontAlgn="b"/>
                      <a:r>
                        <a:rPr lang="ru-RU" sz="1600" b="0" i="0" u="none" strike="noStrike" dirty="0">
                          <a:solidFill>
                            <a:srgbClr val="000000"/>
                          </a:solidFill>
                          <a:latin typeface="Times New Roman" pitchFamily="18" charset="0"/>
                          <a:cs typeface="Times New Roman" pitchFamily="18" charset="0"/>
                        </a:rPr>
                        <a:t>Муниципальная программа "Сохранение и развитие архивного дела в Льговском районе Курской области"</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0" i="0" u="none" strike="noStrike">
                          <a:solidFill>
                            <a:srgbClr val="000000"/>
                          </a:solidFill>
                          <a:latin typeface="Times New Roman" pitchFamily="18" charset="0"/>
                          <a:cs typeface="Times New Roman" pitchFamily="18" charset="0"/>
                        </a:rPr>
                        <a:t>289309,00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5169">
                <a:tc>
                  <a:txBody>
                    <a:bodyPr/>
                    <a:lstStyle/>
                    <a:p>
                      <a:pPr algn="l" fontAlgn="b"/>
                      <a:r>
                        <a:rPr lang="ru-RU" sz="1600" b="0" i="0" u="none" strike="noStrike" dirty="0">
                          <a:solidFill>
                            <a:srgbClr val="000000"/>
                          </a:solidFill>
                          <a:latin typeface="Times New Roman" pitchFamily="18" charset="0"/>
                          <a:cs typeface="Times New Roman" pitchFamily="18" charset="0"/>
                        </a:rPr>
                        <a:t>Муниципальная программа  "Развитие транспортной системы, обеспечение перевозки </a:t>
                      </a:r>
                      <a:r>
                        <a:rPr lang="ru-RU" sz="1600" b="0" i="0" u="none" strike="noStrike" dirty="0" err="1">
                          <a:solidFill>
                            <a:srgbClr val="000000"/>
                          </a:solidFill>
                          <a:latin typeface="Times New Roman" pitchFamily="18" charset="0"/>
                          <a:cs typeface="Times New Roman" pitchFamily="18" charset="0"/>
                        </a:rPr>
                        <a:t>пассижиров</a:t>
                      </a:r>
                      <a:r>
                        <a:rPr lang="ru-RU" sz="1600" b="0" i="0" u="none" strike="noStrike" dirty="0">
                          <a:solidFill>
                            <a:srgbClr val="000000"/>
                          </a:solidFill>
                          <a:latin typeface="Times New Roman" pitchFamily="18" charset="0"/>
                          <a:cs typeface="Times New Roman" pitchFamily="18" charset="0"/>
                        </a:rPr>
                        <a:t> в Льговском районе Курской области и безопасности дорожного движения"</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0" i="0" u="none" strike="noStrike">
                          <a:solidFill>
                            <a:srgbClr val="000000"/>
                          </a:solidFill>
                          <a:latin typeface="Times New Roman" pitchFamily="18" charset="0"/>
                          <a:cs typeface="Times New Roman" pitchFamily="18" charset="0"/>
                        </a:rPr>
                        <a:t>1900726,39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5985">
                <a:tc>
                  <a:txBody>
                    <a:bodyPr/>
                    <a:lstStyle/>
                    <a:p>
                      <a:pPr algn="l" fontAlgn="b"/>
                      <a:r>
                        <a:rPr lang="ru-RU" sz="1600" b="0" i="0" u="none" strike="noStrike" dirty="0">
                          <a:solidFill>
                            <a:srgbClr val="000000"/>
                          </a:solidFill>
                          <a:latin typeface="Times New Roman" pitchFamily="18" charset="0"/>
                          <a:cs typeface="Times New Roman" pitchFamily="18" charset="0"/>
                        </a:rPr>
                        <a:t>Муниципальная программа  "Профилактика правонарушений в Льговском районе Курской области"</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0" i="0" u="none" strike="noStrike">
                          <a:solidFill>
                            <a:srgbClr val="000000"/>
                          </a:solidFill>
                          <a:latin typeface="Times New Roman" pitchFamily="18" charset="0"/>
                          <a:cs typeface="Times New Roman" pitchFamily="18" charset="0"/>
                        </a:rPr>
                        <a:t>237604,45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5169">
                <a:tc>
                  <a:txBody>
                    <a:bodyPr/>
                    <a:lstStyle/>
                    <a:p>
                      <a:pPr algn="l" fontAlgn="b"/>
                      <a:r>
                        <a:rPr lang="ru-RU" sz="1600" b="0" i="0" u="none" strike="noStrike" dirty="0">
                          <a:solidFill>
                            <a:srgbClr val="000000"/>
                          </a:solidFill>
                          <a:latin typeface="Times New Roman" pitchFamily="18" charset="0"/>
                          <a:cs typeface="Times New Roman" pitchFamily="18" charset="0"/>
                        </a:rPr>
                        <a:t>Муниципальная программа "Защита населения и территории от чрезвычайных ситуаций, обеспечение пожарной безопасности и безопасности людей на водных объектах в Льговском районе Курской области"</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0" i="0" u="none" strike="noStrike">
                          <a:solidFill>
                            <a:srgbClr val="000000"/>
                          </a:solidFill>
                          <a:latin typeface="Times New Roman" pitchFamily="18" charset="0"/>
                          <a:cs typeface="Times New Roman" pitchFamily="18" charset="0"/>
                        </a:rPr>
                        <a:t>242724,00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2639">
                <a:tc>
                  <a:txBody>
                    <a:bodyPr/>
                    <a:lstStyle/>
                    <a:p>
                      <a:pPr algn="l" fontAlgn="b"/>
                      <a:r>
                        <a:rPr lang="ru-RU" sz="1600" b="0" i="0" u="none" strike="noStrike">
                          <a:solidFill>
                            <a:srgbClr val="000000"/>
                          </a:solidFill>
                          <a:latin typeface="Times New Roman" pitchFamily="18" charset="0"/>
                          <a:cs typeface="Times New Roman" pitchFamily="18" charset="0"/>
                        </a:rPr>
                        <a:t>Муниципальная программа "Повышение эффективности управления муниципальными финансами в Льговском районе Курской области"</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0" i="0" u="none" strike="noStrike" dirty="0">
                          <a:solidFill>
                            <a:srgbClr val="000000"/>
                          </a:solidFill>
                          <a:latin typeface="Times New Roman" pitchFamily="18" charset="0"/>
                          <a:cs typeface="Times New Roman" pitchFamily="18" charset="0"/>
                        </a:rPr>
                        <a:t>7697638,15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2639">
                <a:tc>
                  <a:txBody>
                    <a:bodyPr/>
                    <a:lstStyle/>
                    <a:p>
                      <a:pPr algn="l" fontAlgn="b"/>
                      <a:r>
                        <a:rPr lang="ru-RU" sz="1600" b="0" i="0" u="none" strike="noStrike">
                          <a:solidFill>
                            <a:srgbClr val="000000"/>
                          </a:solidFill>
                          <a:latin typeface="Times New Roman" pitchFamily="18" charset="0"/>
                          <a:cs typeface="Times New Roman" pitchFamily="18" charset="0"/>
                        </a:rPr>
                        <a:t>Муниципальная программа "Социальное развитие села в Льговском районе Курской области"</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0" i="0" u="none" strike="noStrike" dirty="0">
                          <a:solidFill>
                            <a:srgbClr val="000000"/>
                          </a:solidFill>
                          <a:latin typeface="Times New Roman" pitchFamily="18" charset="0"/>
                          <a:cs typeface="Times New Roman" pitchFamily="18" charset="0"/>
                        </a:rPr>
                        <a:t>3897678,32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2639">
                <a:tc>
                  <a:txBody>
                    <a:bodyPr/>
                    <a:lstStyle/>
                    <a:p>
                      <a:pPr algn="l" fontAlgn="b"/>
                      <a:r>
                        <a:rPr lang="ru-RU" sz="1600" b="0" i="0" u="none" strike="noStrike">
                          <a:solidFill>
                            <a:srgbClr val="000000"/>
                          </a:solidFill>
                          <a:latin typeface="Times New Roman" pitchFamily="18" charset="0"/>
                          <a:cs typeface="Times New Roman" pitchFamily="18" charset="0"/>
                        </a:rPr>
                        <a:t>Муниципальная программа "Содействие занятости населения в Льговском районе Курской области"</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0" i="0" u="none" strike="noStrike" dirty="0">
                          <a:solidFill>
                            <a:srgbClr val="000000"/>
                          </a:solidFill>
                          <a:latin typeface="Times New Roman" pitchFamily="18" charset="0"/>
                          <a:cs typeface="Times New Roman" pitchFamily="18" charset="0"/>
                        </a:rPr>
                        <a:t>333830,93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2639">
                <a:tc>
                  <a:txBody>
                    <a:bodyPr/>
                    <a:lstStyle/>
                    <a:p>
                      <a:pPr algn="l" fontAlgn="b"/>
                      <a:r>
                        <a:rPr lang="ru-RU" sz="1600" b="0" i="0" u="none" strike="noStrike">
                          <a:solidFill>
                            <a:srgbClr val="000000"/>
                          </a:solidFill>
                          <a:latin typeface="Times New Roman" pitchFamily="18" charset="0"/>
                          <a:cs typeface="Times New Roman" pitchFamily="18" charset="0"/>
                        </a:rPr>
                        <a:t>Муниципальная программа «Развитие информационного общества в Льговском районе Курской области»</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0" i="0" u="none" strike="noStrike" dirty="0">
                          <a:solidFill>
                            <a:srgbClr val="000000"/>
                          </a:solidFill>
                          <a:latin typeface="Times New Roman" pitchFamily="18" charset="0"/>
                          <a:cs typeface="Times New Roman" pitchFamily="18" charset="0"/>
                        </a:rPr>
                        <a:t>429151,20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5169">
                <a:tc>
                  <a:txBody>
                    <a:bodyPr/>
                    <a:lstStyle/>
                    <a:p>
                      <a:pPr algn="l" fontAlgn="b"/>
                      <a:r>
                        <a:rPr lang="ru-RU" sz="1600" b="0" i="0" u="none" strike="noStrike">
                          <a:solidFill>
                            <a:srgbClr val="000000"/>
                          </a:solidFill>
                          <a:latin typeface="Times New Roman" pitchFamily="18" charset="0"/>
                          <a:cs typeface="Times New Roman" pitchFamily="18" charset="0"/>
                        </a:rPr>
                        <a:t>Муниципальная программа "Отлов и стерилизация безнадзорных (бездомных) животных на территории муниципального района "Льговский район" Курской области"</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0" i="0" u="none" strike="noStrike" dirty="0">
                          <a:solidFill>
                            <a:srgbClr val="000000"/>
                          </a:solidFill>
                          <a:latin typeface="Times New Roman" pitchFamily="18" charset="0"/>
                          <a:cs typeface="Times New Roman" pitchFamily="18" charset="0"/>
                        </a:rPr>
                        <a:t>498978,24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109">
                <a:tc>
                  <a:txBody>
                    <a:bodyPr/>
                    <a:lstStyle/>
                    <a:p>
                      <a:pPr algn="l" fontAlgn="b"/>
                      <a:r>
                        <a:rPr lang="ru-RU" sz="1600" b="1" i="0" u="none" strike="noStrike" dirty="0">
                          <a:solidFill>
                            <a:srgbClr val="000000"/>
                          </a:solidFill>
                          <a:latin typeface="Times New Roman" pitchFamily="18" charset="0"/>
                          <a:cs typeface="Times New Roman" pitchFamily="18" charset="0"/>
                        </a:rPr>
                        <a:t>ВСЕГО РАСХОДОВ</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1" i="0" u="none" strike="noStrike" dirty="0">
                          <a:solidFill>
                            <a:srgbClr val="000000"/>
                          </a:solidFill>
                          <a:latin typeface="Times New Roman" pitchFamily="18" charset="0"/>
                          <a:cs typeface="Times New Roman" pitchFamily="18" charset="0"/>
                        </a:rPr>
                        <a:t>334995311,65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Obmen\Безуглова\Инна\культура.jpg"/>
          <p:cNvPicPr>
            <a:picLocks noChangeAspect="1" noChangeArrowheads="1"/>
          </p:cNvPicPr>
          <p:nvPr/>
        </p:nvPicPr>
        <p:blipFill>
          <a:blip r:embed="rId2" cstate="print"/>
          <a:srcRect/>
          <a:stretch>
            <a:fillRect/>
          </a:stretch>
        </p:blipFill>
        <p:spPr bwMode="auto">
          <a:xfrm rot="-1140000">
            <a:off x="1547999" y="4572007"/>
            <a:ext cx="1873890" cy="1692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Заголовок 1"/>
          <p:cNvSpPr>
            <a:spLocks noGrp="1"/>
          </p:cNvSpPr>
          <p:nvPr>
            <p:ph type="title"/>
          </p:nvPr>
        </p:nvSpPr>
        <p:spPr/>
        <p:txBody>
          <a:bodyPr>
            <a:noAutofit/>
          </a:bodyPr>
          <a:lstStyle/>
          <a:p>
            <a:pPr algn="ctr"/>
            <a:r>
              <a:rPr lang="ru-RU" sz="2400" dirty="0" smtClean="0">
                <a:solidFill>
                  <a:srgbClr val="FF0000"/>
                </a:solidFill>
                <a:effectLst>
                  <a:outerShdw blurRad="38100" dist="38100" dir="2700000" algn="tl">
                    <a:srgbClr val="000000">
                      <a:alpha val="43137"/>
                    </a:srgbClr>
                  </a:outerShdw>
                </a:effectLst>
              </a:rPr>
              <a:t>Расходы  бюджета на реализацию муниципальной программы 01 «Развитие культуры в Льговском районе Курской области»</a:t>
            </a:r>
            <a:endParaRPr lang="ru-RU" sz="2400" dirty="0">
              <a:solidFill>
                <a:srgbClr val="FF0000"/>
              </a:solidFill>
            </a:endParaRPr>
          </a:p>
        </p:txBody>
      </p:sp>
      <p:graphicFrame>
        <p:nvGraphicFramePr>
          <p:cNvPr id="4" name="Содержимое 3"/>
          <p:cNvGraphicFramePr>
            <a:graphicFrameLocks noGrp="1"/>
          </p:cNvGraphicFramePr>
          <p:nvPr>
            <p:ph idx="1"/>
          </p:nvPr>
        </p:nvGraphicFramePr>
        <p:xfrm>
          <a:off x="285720" y="1785926"/>
          <a:ext cx="8686800" cy="2754948"/>
        </p:xfrm>
        <a:graphic>
          <a:graphicData uri="http://schemas.openxmlformats.org/drawingml/2006/table">
            <a:tbl>
              <a:tblPr firstRow="1" bandRow="1">
                <a:tableStyleId>{5C22544A-7EE6-4342-B048-85BDC9FD1C3A}</a:tableStyleId>
              </a:tblPr>
              <a:tblGrid>
                <a:gridCol w="1623994"/>
                <a:gridCol w="3643338"/>
                <a:gridCol w="1214446"/>
                <a:gridCol w="1143008"/>
                <a:gridCol w="1062014"/>
              </a:tblGrid>
              <a:tr h="370840">
                <a:tc>
                  <a:txBody>
                    <a:bodyPr/>
                    <a:lstStyle/>
                    <a:p>
                      <a:pPr algn="ctr" fontAlgn="ctr"/>
                      <a:r>
                        <a:rPr lang="ru-RU" sz="1400" b="1" i="0" u="none" strike="noStrike" dirty="0">
                          <a:solidFill>
                            <a:srgbClr val="000000"/>
                          </a:solidFill>
                          <a:latin typeface="Times New Roman"/>
                        </a:rPr>
                        <a:t>Код программы (подпрограммы)</a:t>
                      </a:r>
                    </a:p>
                  </a:txBody>
                  <a:tcPr marL="9525" marR="9525" marT="9525" marB="0" anchor="ctr">
                    <a:solidFill>
                      <a:srgbClr val="CCCCFF"/>
                    </a:solidFill>
                  </a:tcPr>
                </a:tc>
                <a:tc>
                  <a:txBody>
                    <a:bodyPr/>
                    <a:lstStyle/>
                    <a:p>
                      <a:pPr algn="ctr" fontAlgn="ctr"/>
                      <a:r>
                        <a:rPr lang="ru-RU" sz="1400" b="1" i="0" u="none" strike="noStrike" dirty="0">
                          <a:solidFill>
                            <a:srgbClr val="000000"/>
                          </a:solidFill>
                          <a:latin typeface="Times New Roman"/>
                        </a:rPr>
                        <a:t>Наименование программы (подпрограммы)</a:t>
                      </a:r>
                    </a:p>
                  </a:txBody>
                  <a:tcPr marL="9525" marR="9525" marT="9525" marB="0" anchor="ctr">
                    <a:solidFill>
                      <a:srgbClr val="CCCCFF"/>
                    </a:solidFill>
                  </a:tcPr>
                </a:tc>
                <a:tc>
                  <a:txBody>
                    <a:bodyPr/>
                    <a:lstStyle/>
                    <a:p>
                      <a:pPr algn="ctr" fontAlgn="ctr"/>
                      <a:r>
                        <a:rPr lang="ru-RU" sz="1400" b="1" i="0" u="none" strike="noStrike" dirty="0">
                          <a:solidFill>
                            <a:srgbClr val="000000"/>
                          </a:solidFill>
                          <a:latin typeface="Times New Roman"/>
                        </a:rPr>
                        <a:t>Плановое назначение</a:t>
                      </a:r>
                    </a:p>
                  </a:txBody>
                  <a:tcPr marL="9525" marR="9525" marT="9525" marB="0" anchor="ctr">
                    <a:solidFill>
                      <a:srgbClr val="CCCCFF"/>
                    </a:solidFill>
                  </a:tcPr>
                </a:tc>
                <a:tc>
                  <a:txBody>
                    <a:bodyPr/>
                    <a:lstStyle/>
                    <a:p>
                      <a:pPr algn="ctr" fontAlgn="ctr"/>
                      <a:r>
                        <a:rPr lang="ru-RU" sz="1400" b="1" i="0" u="none" strike="noStrike" dirty="0">
                          <a:solidFill>
                            <a:srgbClr val="000000"/>
                          </a:solidFill>
                          <a:latin typeface="Times New Roman"/>
                        </a:rPr>
                        <a:t>Исполнено</a:t>
                      </a:r>
                    </a:p>
                  </a:txBody>
                  <a:tcPr marL="9525" marR="9525" marT="9525" marB="0" anchor="ctr">
                    <a:solidFill>
                      <a:srgbClr val="CCCCFF"/>
                    </a:solidFill>
                  </a:tcPr>
                </a:tc>
                <a:tc>
                  <a:txBody>
                    <a:bodyPr/>
                    <a:lstStyle/>
                    <a:p>
                      <a:pPr algn="ctr" fontAlgn="ctr"/>
                      <a:r>
                        <a:rPr lang="ru-RU" sz="1400" b="1" i="0" u="none" strike="noStrike" dirty="0">
                          <a:solidFill>
                            <a:srgbClr val="000000"/>
                          </a:solidFill>
                          <a:latin typeface="Times New Roman"/>
                        </a:rPr>
                        <a:t>% исполнения</a:t>
                      </a:r>
                    </a:p>
                  </a:txBody>
                  <a:tcPr marL="9525" marR="9525" marT="9525" marB="0" anchor="ctr">
                    <a:solidFill>
                      <a:srgbClr val="CCCCFF"/>
                    </a:solidFill>
                  </a:tcPr>
                </a:tc>
              </a:tr>
              <a:tr h="370840">
                <a:tc>
                  <a:txBody>
                    <a:bodyPr/>
                    <a:lstStyle/>
                    <a:p>
                      <a:pPr algn="ctr" fontAlgn="ctr"/>
                      <a:r>
                        <a:rPr lang="ru-RU" sz="1600" b="1" i="0" u="none" strike="noStrike">
                          <a:solidFill>
                            <a:srgbClr val="000000"/>
                          </a:solidFill>
                          <a:latin typeface="Times New Roman"/>
                        </a:rPr>
                        <a:t>01</a:t>
                      </a:r>
                    </a:p>
                  </a:txBody>
                  <a:tcPr marL="7620" marR="7620" marT="7620" marB="0" anchor="ctr">
                    <a:solidFill>
                      <a:srgbClr val="CCECFF"/>
                    </a:solidFill>
                  </a:tcPr>
                </a:tc>
                <a:tc>
                  <a:txBody>
                    <a:bodyPr/>
                    <a:lstStyle/>
                    <a:p>
                      <a:pPr algn="l" fontAlgn="b"/>
                      <a:r>
                        <a:rPr lang="ru-RU" sz="1600" b="0" i="0" u="none" strike="noStrike">
                          <a:solidFill>
                            <a:srgbClr val="000000"/>
                          </a:solidFill>
                          <a:latin typeface="Times New Roman"/>
                        </a:rPr>
                        <a:t>Муниципальная программа  "Развитие культуры в Льговском районе Курской области "</a:t>
                      </a:r>
                    </a:p>
                  </a:txBody>
                  <a:tcPr marL="7620" marR="7620" marT="7620" marB="0" anchor="b">
                    <a:solidFill>
                      <a:srgbClr val="CCECFF"/>
                    </a:solidFill>
                  </a:tcPr>
                </a:tc>
                <a:tc>
                  <a:txBody>
                    <a:bodyPr/>
                    <a:lstStyle/>
                    <a:p>
                      <a:pPr algn="ctr" fontAlgn="ctr"/>
                      <a:r>
                        <a:rPr lang="ru-RU" sz="1600" b="1" i="0" u="none" strike="noStrike">
                          <a:solidFill>
                            <a:srgbClr val="000000"/>
                          </a:solidFill>
                          <a:latin typeface="Times New Roman"/>
                        </a:rPr>
                        <a:t>31414209,00</a:t>
                      </a:r>
                    </a:p>
                  </a:txBody>
                  <a:tcPr marL="7620" marR="7620" marT="7620" marB="0" anchor="ctr">
                    <a:solidFill>
                      <a:srgbClr val="CCECFF"/>
                    </a:solidFill>
                  </a:tcPr>
                </a:tc>
                <a:tc>
                  <a:txBody>
                    <a:bodyPr/>
                    <a:lstStyle/>
                    <a:p>
                      <a:pPr algn="ctr" fontAlgn="ctr"/>
                      <a:r>
                        <a:rPr lang="ru-RU" sz="1600" b="1" i="0" u="none" strike="noStrike">
                          <a:solidFill>
                            <a:srgbClr val="000000"/>
                          </a:solidFill>
                          <a:latin typeface="Times New Roman"/>
                        </a:rPr>
                        <a:t>31413722,13</a:t>
                      </a:r>
                    </a:p>
                  </a:txBody>
                  <a:tcPr marL="7620" marR="7620" marT="7620" marB="0" anchor="ctr">
                    <a:solidFill>
                      <a:srgbClr val="CCECFF"/>
                    </a:solidFill>
                  </a:tcPr>
                </a:tc>
                <a:tc>
                  <a:txBody>
                    <a:bodyPr/>
                    <a:lstStyle/>
                    <a:p>
                      <a:pPr algn="ctr" fontAlgn="ctr"/>
                      <a:r>
                        <a:rPr lang="ru-RU" sz="1600" b="1" i="0" u="none" strike="noStrike">
                          <a:solidFill>
                            <a:srgbClr val="000000"/>
                          </a:solidFill>
                          <a:latin typeface="Times New Roman"/>
                        </a:rPr>
                        <a:t>100,0</a:t>
                      </a:r>
                    </a:p>
                  </a:txBody>
                  <a:tcPr marL="7620" marR="7620" marT="7620" marB="0" anchor="ctr">
                    <a:solidFill>
                      <a:srgbClr val="CCECFF"/>
                    </a:solidFill>
                  </a:tcPr>
                </a:tc>
              </a:tr>
              <a:tr h="268919">
                <a:tc>
                  <a:txBody>
                    <a:bodyPr/>
                    <a:lstStyle/>
                    <a:p>
                      <a:pPr algn="ctr" fontAlgn="ctr"/>
                      <a:r>
                        <a:rPr lang="ru-RU" sz="1600" b="1" i="1" u="none" strike="noStrike">
                          <a:solidFill>
                            <a:srgbClr val="000000"/>
                          </a:solidFill>
                          <a:latin typeface="Times New Roman"/>
                        </a:rPr>
                        <a:t> </a:t>
                      </a:r>
                    </a:p>
                  </a:txBody>
                  <a:tcPr marL="7620" marR="7620" marT="7620" marB="0" anchor="ctr">
                    <a:solidFill>
                      <a:srgbClr val="CCECFF"/>
                    </a:solidFill>
                  </a:tcPr>
                </a:tc>
                <a:tc>
                  <a:txBody>
                    <a:bodyPr/>
                    <a:lstStyle/>
                    <a:p>
                      <a:pPr algn="l" fontAlgn="b"/>
                      <a:r>
                        <a:rPr lang="ru-RU" sz="1600" b="0" i="1" u="none" strike="noStrike">
                          <a:solidFill>
                            <a:srgbClr val="000000"/>
                          </a:solidFill>
                          <a:latin typeface="Times New Roman"/>
                        </a:rPr>
                        <a:t>из них:</a:t>
                      </a:r>
                    </a:p>
                  </a:txBody>
                  <a:tcPr marL="7620" marR="7620" marT="7620" marB="0" anchor="b">
                    <a:solidFill>
                      <a:srgbClr val="CCECFF"/>
                    </a:solidFill>
                  </a:tcPr>
                </a:tc>
                <a:tc>
                  <a:txBody>
                    <a:bodyPr/>
                    <a:lstStyle/>
                    <a:p>
                      <a:pPr algn="l" fontAlgn="b"/>
                      <a:r>
                        <a:rPr lang="ru-RU" sz="1600" b="0" i="1" u="none" strike="noStrike">
                          <a:solidFill>
                            <a:srgbClr val="000000"/>
                          </a:solidFill>
                          <a:latin typeface="Times New Roman"/>
                        </a:rPr>
                        <a:t> </a:t>
                      </a:r>
                    </a:p>
                  </a:txBody>
                  <a:tcPr marL="7620" marR="7620" marT="7620" marB="0" anchor="b">
                    <a:solidFill>
                      <a:srgbClr val="CCECFF"/>
                    </a:solidFill>
                  </a:tcPr>
                </a:tc>
                <a:tc>
                  <a:txBody>
                    <a:bodyPr/>
                    <a:lstStyle/>
                    <a:p>
                      <a:pPr algn="ctr" fontAlgn="ctr"/>
                      <a:r>
                        <a:rPr lang="ru-RU" sz="1600" b="0" i="0" u="none" strike="noStrike">
                          <a:solidFill>
                            <a:srgbClr val="000000"/>
                          </a:solidFill>
                          <a:latin typeface="Times New Roman"/>
                        </a:rPr>
                        <a:t> </a:t>
                      </a:r>
                    </a:p>
                  </a:txBody>
                  <a:tcPr marL="7620" marR="7620" marT="7620" marB="0" anchor="ctr">
                    <a:solidFill>
                      <a:srgbClr val="CCECFF"/>
                    </a:solidFill>
                  </a:tcPr>
                </a:tc>
                <a:tc>
                  <a:txBody>
                    <a:bodyPr/>
                    <a:lstStyle/>
                    <a:p>
                      <a:pPr algn="ctr" fontAlgn="ctr"/>
                      <a:r>
                        <a:rPr lang="ru-RU" sz="1600" b="0" i="0" u="none" strike="noStrike">
                          <a:solidFill>
                            <a:srgbClr val="000000"/>
                          </a:solidFill>
                          <a:latin typeface="Times New Roman"/>
                        </a:rPr>
                        <a:t> </a:t>
                      </a:r>
                    </a:p>
                  </a:txBody>
                  <a:tcPr marL="7620" marR="7620" marT="7620" marB="0" anchor="ctr">
                    <a:solidFill>
                      <a:srgbClr val="CCECFF"/>
                    </a:solidFill>
                  </a:tcPr>
                </a:tc>
              </a:tr>
              <a:tr h="285752">
                <a:tc>
                  <a:txBody>
                    <a:bodyPr/>
                    <a:lstStyle/>
                    <a:p>
                      <a:pPr algn="ctr" fontAlgn="ctr"/>
                      <a:r>
                        <a:rPr lang="ru-RU" sz="1600" b="1" i="0" u="none" strike="noStrike">
                          <a:solidFill>
                            <a:srgbClr val="000000"/>
                          </a:solidFill>
                          <a:latin typeface="Times New Roman"/>
                        </a:rPr>
                        <a:t>01 1</a:t>
                      </a:r>
                    </a:p>
                  </a:txBody>
                  <a:tcPr marL="7620" marR="7620" marT="7620" marB="0" anchor="ctr">
                    <a:solidFill>
                      <a:srgbClr val="CCECFF"/>
                    </a:solidFill>
                  </a:tcPr>
                </a:tc>
                <a:tc>
                  <a:txBody>
                    <a:bodyPr/>
                    <a:lstStyle/>
                    <a:p>
                      <a:pPr algn="l" fontAlgn="b"/>
                      <a:r>
                        <a:rPr lang="ru-RU" sz="1600" b="0" i="0" u="none" strike="noStrike">
                          <a:solidFill>
                            <a:srgbClr val="000000"/>
                          </a:solidFill>
                          <a:latin typeface="Times New Roman"/>
                        </a:rPr>
                        <a:t>Подпрограмма "Искусство"</a:t>
                      </a:r>
                    </a:p>
                  </a:txBody>
                  <a:tcPr marL="7620" marR="7620" marT="7620" marB="0" anchor="b">
                    <a:solidFill>
                      <a:srgbClr val="CCECFF"/>
                    </a:solidFill>
                  </a:tcPr>
                </a:tc>
                <a:tc>
                  <a:txBody>
                    <a:bodyPr/>
                    <a:lstStyle/>
                    <a:p>
                      <a:pPr algn="ctr" fontAlgn="ctr"/>
                      <a:r>
                        <a:rPr lang="ru-RU" sz="1600" b="0" i="0" u="none" strike="noStrike">
                          <a:solidFill>
                            <a:srgbClr val="000000"/>
                          </a:solidFill>
                          <a:latin typeface="Times New Roman"/>
                        </a:rPr>
                        <a:t>10239247</a:t>
                      </a:r>
                    </a:p>
                  </a:txBody>
                  <a:tcPr marL="7620" marR="7620" marT="7620" marB="0" anchor="ctr">
                    <a:solidFill>
                      <a:srgbClr val="CCECFF"/>
                    </a:solidFill>
                  </a:tcPr>
                </a:tc>
                <a:tc>
                  <a:txBody>
                    <a:bodyPr/>
                    <a:lstStyle/>
                    <a:p>
                      <a:pPr algn="ctr" fontAlgn="ctr"/>
                      <a:r>
                        <a:rPr lang="ru-RU" sz="1600" b="0" i="0" u="none" strike="noStrike">
                          <a:solidFill>
                            <a:srgbClr val="000000"/>
                          </a:solidFill>
                          <a:latin typeface="Times New Roman"/>
                        </a:rPr>
                        <a:t>10192239,73</a:t>
                      </a:r>
                    </a:p>
                  </a:txBody>
                  <a:tcPr marL="7620" marR="7620" marT="7620" marB="0" anchor="ctr">
                    <a:solidFill>
                      <a:srgbClr val="CCECFF"/>
                    </a:solidFill>
                  </a:tcPr>
                </a:tc>
                <a:tc>
                  <a:txBody>
                    <a:bodyPr/>
                    <a:lstStyle/>
                    <a:p>
                      <a:pPr algn="ctr" fontAlgn="ctr"/>
                      <a:r>
                        <a:rPr lang="ru-RU" sz="1600" b="0" i="0" u="none" strike="noStrike">
                          <a:solidFill>
                            <a:srgbClr val="000000"/>
                          </a:solidFill>
                          <a:latin typeface="Times New Roman"/>
                        </a:rPr>
                        <a:t>99,5</a:t>
                      </a:r>
                    </a:p>
                  </a:txBody>
                  <a:tcPr marL="7620" marR="7620" marT="7620" marB="0" anchor="ctr">
                    <a:solidFill>
                      <a:srgbClr val="CCECFF"/>
                    </a:solidFill>
                  </a:tcPr>
                </a:tc>
              </a:tr>
              <a:tr h="285752">
                <a:tc>
                  <a:txBody>
                    <a:bodyPr/>
                    <a:lstStyle/>
                    <a:p>
                      <a:pPr algn="ctr" fontAlgn="ctr"/>
                      <a:r>
                        <a:rPr lang="ru-RU" sz="1600" b="1" i="0" u="none" strike="noStrike">
                          <a:solidFill>
                            <a:srgbClr val="000000"/>
                          </a:solidFill>
                          <a:latin typeface="Times New Roman"/>
                        </a:rPr>
                        <a:t>01 2</a:t>
                      </a:r>
                    </a:p>
                  </a:txBody>
                  <a:tcPr marL="7620" marR="7620" marT="7620" marB="0" anchor="ctr">
                    <a:solidFill>
                      <a:srgbClr val="CCECFF"/>
                    </a:solidFill>
                  </a:tcPr>
                </a:tc>
                <a:tc>
                  <a:txBody>
                    <a:bodyPr/>
                    <a:lstStyle/>
                    <a:p>
                      <a:pPr algn="l" fontAlgn="b"/>
                      <a:r>
                        <a:rPr lang="ru-RU" sz="1600" b="0" i="0" u="none" strike="noStrike">
                          <a:solidFill>
                            <a:srgbClr val="000000"/>
                          </a:solidFill>
                          <a:latin typeface="Times New Roman"/>
                        </a:rPr>
                        <a:t>Подпрограмма "Наследие"</a:t>
                      </a:r>
                    </a:p>
                  </a:txBody>
                  <a:tcPr marL="7620" marR="7620" marT="7620" marB="0" anchor="b">
                    <a:solidFill>
                      <a:srgbClr val="CCECFF"/>
                    </a:solidFill>
                  </a:tcPr>
                </a:tc>
                <a:tc>
                  <a:txBody>
                    <a:bodyPr/>
                    <a:lstStyle/>
                    <a:p>
                      <a:pPr algn="ctr" fontAlgn="ctr"/>
                      <a:r>
                        <a:rPr lang="ru-RU" sz="1600" b="0" i="0" u="none" strike="noStrike">
                          <a:solidFill>
                            <a:srgbClr val="000000"/>
                          </a:solidFill>
                          <a:latin typeface="Times New Roman"/>
                        </a:rPr>
                        <a:t>18471839,00</a:t>
                      </a:r>
                    </a:p>
                  </a:txBody>
                  <a:tcPr marL="7620" marR="7620" marT="7620" marB="0" anchor="ctr">
                    <a:solidFill>
                      <a:srgbClr val="CCECFF"/>
                    </a:solidFill>
                  </a:tcPr>
                </a:tc>
                <a:tc>
                  <a:txBody>
                    <a:bodyPr/>
                    <a:lstStyle/>
                    <a:p>
                      <a:pPr algn="ctr" fontAlgn="ctr"/>
                      <a:r>
                        <a:rPr lang="ru-RU" sz="1600" b="0" i="0" u="none" strike="noStrike">
                          <a:solidFill>
                            <a:srgbClr val="000000"/>
                          </a:solidFill>
                          <a:latin typeface="Times New Roman"/>
                        </a:rPr>
                        <a:t>18402402,77</a:t>
                      </a:r>
                    </a:p>
                  </a:txBody>
                  <a:tcPr marL="7620" marR="7620" marT="7620" marB="0" anchor="ctr">
                    <a:solidFill>
                      <a:srgbClr val="CCECFF"/>
                    </a:solidFill>
                  </a:tcPr>
                </a:tc>
                <a:tc>
                  <a:txBody>
                    <a:bodyPr/>
                    <a:lstStyle/>
                    <a:p>
                      <a:pPr algn="ctr" fontAlgn="ctr"/>
                      <a:r>
                        <a:rPr lang="ru-RU" sz="1600" b="0" i="0" u="none" strike="noStrike">
                          <a:solidFill>
                            <a:srgbClr val="000000"/>
                          </a:solidFill>
                          <a:latin typeface="Times New Roman"/>
                        </a:rPr>
                        <a:t>99,6</a:t>
                      </a:r>
                    </a:p>
                  </a:txBody>
                  <a:tcPr marL="7620" marR="7620" marT="7620" marB="0" anchor="ctr">
                    <a:solidFill>
                      <a:srgbClr val="CCECFF"/>
                    </a:solidFill>
                  </a:tcPr>
                </a:tc>
              </a:tr>
              <a:tr h="370840">
                <a:tc>
                  <a:txBody>
                    <a:bodyPr/>
                    <a:lstStyle/>
                    <a:p>
                      <a:pPr algn="ctr" fontAlgn="ctr"/>
                      <a:r>
                        <a:rPr lang="ru-RU" sz="1600" b="1" i="0" u="none" strike="noStrike">
                          <a:solidFill>
                            <a:srgbClr val="000000"/>
                          </a:solidFill>
                          <a:latin typeface="Times New Roman"/>
                        </a:rPr>
                        <a:t>01 3</a:t>
                      </a:r>
                    </a:p>
                  </a:txBody>
                  <a:tcPr marL="7620" marR="7620" marT="7620" marB="0" anchor="ctr">
                    <a:solidFill>
                      <a:srgbClr val="CCECFF"/>
                    </a:solidFill>
                  </a:tcPr>
                </a:tc>
                <a:tc>
                  <a:txBody>
                    <a:bodyPr/>
                    <a:lstStyle/>
                    <a:p>
                      <a:pPr algn="l" fontAlgn="b"/>
                      <a:r>
                        <a:rPr lang="ru-RU" sz="1600" b="0" i="0" u="none" strike="noStrike">
                          <a:solidFill>
                            <a:srgbClr val="000000"/>
                          </a:solidFill>
                          <a:latin typeface="Times New Roman"/>
                        </a:rPr>
                        <a:t>Подпрограмма "Управление муниципальной программой и обеспечение условий реализации"</a:t>
                      </a:r>
                    </a:p>
                  </a:txBody>
                  <a:tcPr marL="7620" marR="7620" marT="7620" marB="0" anchor="b">
                    <a:solidFill>
                      <a:srgbClr val="CCECFF"/>
                    </a:solidFill>
                  </a:tcPr>
                </a:tc>
                <a:tc>
                  <a:txBody>
                    <a:bodyPr/>
                    <a:lstStyle/>
                    <a:p>
                      <a:pPr algn="ctr" fontAlgn="ctr"/>
                      <a:r>
                        <a:rPr lang="ru-RU" sz="1600" b="0" i="0" u="none" strike="noStrike">
                          <a:solidFill>
                            <a:srgbClr val="000000"/>
                          </a:solidFill>
                          <a:latin typeface="Times New Roman"/>
                        </a:rPr>
                        <a:t>2703123,00</a:t>
                      </a:r>
                    </a:p>
                  </a:txBody>
                  <a:tcPr marL="7620" marR="7620" marT="7620" marB="0" anchor="ctr">
                    <a:solidFill>
                      <a:srgbClr val="CCECFF"/>
                    </a:solidFill>
                  </a:tcPr>
                </a:tc>
                <a:tc>
                  <a:txBody>
                    <a:bodyPr/>
                    <a:lstStyle/>
                    <a:p>
                      <a:pPr algn="ctr" fontAlgn="ctr"/>
                      <a:r>
                        <a:rPr lang="ru-RU" sz="1600" b="0" i="0" u="none" strike="noStrike">
                          <a:solidFill>
                            <a:srgbClr val="000000"/>
                          </a:solidFill>
                          <a:latin typeface="Times New Roman"/>
                        </a:rPr>
                        <a:t>2819079,63</a:t>
                      </a:r>
                    </a:p>
                  </a:txBody>
                  <a:tcPr marL="7620" marR="7620" marT="7620" marB="0" anchor="ctr">
                    <a:solidFill>
                      <a:srgbClr val="CCECFF"/>
                    </a:solidFill>
                  </a:tcPr>
                </a:tc>
                <a:tc>
                  <a:txBody>
                    <a:bodyPr/>
                    <a:lstStyle/>
                    <a:p>
                      <a:pPr algn="ctr" fontAlgn="ctr"/>
                      <a:r>
                        <a:rPr lang="ru-RU" sz="1600" b="0" i="0" u="none" strike="noStrike" dirty="0">
                          <a:solidFill>
                            <a:srgbClr val="000000"/>
                          </a:solidFill>
                          <a:latin typeface="Times New Roman"/>
                        </a:rPr>
                        <a:t>104,3</a:t>
                      </a:r>
                    </a:p>
                  </a:txBody>
                  <a:tcPr marL="7620" marR="7620" marT="7620" marB="0" anchor="ctr">
                    <a:solidFill>
                      <a:srgbClr val="CCECFF"/>
                    </a:solidFill>
                  </a:tcPr>
                </a:tc>
              </a:tr>
            </a:tbl>
          </a:graphicData>
        </a:graphic>
      </p:graphicFrame>
      <p:sp>
        <p:nvSpPr>
          <p:cNvPr id="5" name="Прямоугольник 4"/>
          <p:cNvSpPr/>
          <p:nvPr/>
        </p:nvSpPr>
        <p:spPr>
          <a:xfrm>
            <a:off x="8289565" y="1428736"/>
            <a:ext cx="606255" cy="261610"/>
          </a:xfrm>
          <a:prstGeom prst="rect">
            <a:avLst/>
          </a:prstGeom>
        </p:spPr>
        <p:txBody>
          <a:bodyPr wrap="none">
            <a:spAutoFit/>
          </a:bodyPr>
          <a:lstStyle/>
          <a:p>
            <a:pPr lvl="0" algn="r" defTabSz="1082675" fontAlgn="base">
              <a:spcBef>
                <a:spcPct val="0"/>
              </a:spcBef>
              <a:spcAft>
                <a:spcPct val="0"/>
              </a:spcAft>
            </a:pPr>
            <a:r>
              <a:rPr lang="ru-RU" sz="1100" dirty="0" smtClean="0">
                <a:solidFill>
                  <a:srgbClr val="003366"/>
                </a:solidFill>
                <a:latin typeface="Times New Roman" pitchFamily="18" charset="0"/>
              </a:rPr>
              <a:t>рублей</a:t>
            </a:r>
          </a:p>
        </p:txBody>
      </p:sp>
      <p:pic>
        <p:nvPicPr>
          <p:cNvPr id="7" name="Picture 1" descr="F:\Obmen\Безуглова\Инна\2222.jpg"/>
          <p:cNvPicPr>
            <a:picLocks noChangeAspect="1" noChangeArrowheads="1"/>
          </p:cNvPicPr>
          <p:nvPr/>
        </p:nvPicPr>
        <p:blipFill>
          <a:blip r:embed="rId3" cstate="print"/>
          <a:srcRect/>
          <a:stretch>
            <a:fillRect/>
          </a:stretch>
        </p:blipFill>
        <p:spPr bwMode="auto">
          <a:xfrm rot="1140000">
            <a:off x="6287981" y="4668042"/>
            <a:ext cx="2189646" cy="1692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698f0668620d.jpg"/>
          <p:cNvPicPr>
            <a:picLocks noChangeAspect="1"/>
          </p:cNvPicPr>
          <p:nvPr/>
        </p:nvPicPr>
        <p:blipFill>
          <a:blip r:embed="rId2" cstate="print"/>
          <a:stretch>
            <a:fillRect/>
          </a:stretch>
        </p:blipFill>
        <p:spPr>
          <a:xfrm>
            <a:off x="3857620" y="5394960"/>
            <a:ext cx="1950720" cy="1463040"/>
          </a:xfrm>
          <a:prstGeom prst="rect">
            <a:avLst/>
          </a:prstGeom>
          <a:ln>
            <a:noFill/>
          </a:ln>
          <a:effectLst>
            <a:softEdge rad="112500"/>
          </a:effectLst>
        </p:spPr>
      </p:pic>
      <p:pic>
        <p:nvPicPr>
          <p:cNvPr id="7" name="Рисунок 6" descr="1JrYlD9Gn3o.jpg"/>
          <p:cNvPicPr>
            <a:picLocks noChangeAspect="1"/>
          </p:cNvPicPr>
          <p:nvPr/>
        </p:nvPicPr>
        <p:blipFill>
          <a:blip r:embed="rId3" cstate="print"/>
          <a:stretch>
            <a:fillRect/>
          </a:stretch>
        </p:blipFill>
        <p:spPr>
          <a:xfrm rot="600000">
            <a:off x="6996871" y="138855"/>
            <a:ext cx="1752600" cy="1752600"/>
          </a:xfrm>
          <a:prstGeom prst="rect">
            <a:avLst/>
          </a:prstGeom>
          <a:ln>
            <a:noFill/>
          </a:ln>
          <a:effectLst>
            <a:softEdge rad="112500"/>
          </a:effectLst>
        </p:spPr>
      </p:pic>
      <p:sp>
        <p:nvSpPr>
          <p:cNvPr id="2" name="Заголовок 1"/>
          <p:cNvSpPr>
            <a:spLocks noGrp="1"/>
          </p:cNvSpPr>
          <p:nvPr>
            <p:ph type="title"/>
          </p:nvPr>
        </p:nvSpPr>
        <p:spPr/>
        <p:txBody>
          <a:bodyPr>
            <a:noAutofit/>
          </a:bodyPr>
          <a:lstStyle/>
          <a:p>
            <a:pPr algn="ctr"/>
            <a:r>
              <a:rPr lang="ru-RU" sz="2400" dirty="0" smtClean="0">
                <a:solidFill>
                  <a:srgbClr val="7030A0"/>
                </a:solidFill>
                <a:effectLst>
                  <a:outerShdw blurRad="38100" dist="38100" dir="2700000" algn="tl">
                    <a:srgbClr val="000000">
                      <a:alpha val="43137"/>
                    </a:srgbClr>
                  </a:outerShdw>
                </a:effectLst>
              </a:rPr>
              <a:t>Расходы  бюджета на реализацию муниципальной программы 02 «Социальная поддержка граждан в Льговском районе Курской области»</a:t>
            </a:r>
            <a:endParaRPr lang="ru-RU" sz="2400" dirty="0">
              <a:solidFill>
                <a:srgbClr val="7030A0"/>
              </a:solidFill>
            </a:endParaRPr>
          </a:p>
        </p:txBody>
      </p:sp>
      <p:graphicFrame>
        <p:nvGraphicFramePr>
          <p:cNvPr id="5" name="Содержимое 4"/>
          <p:cNvGraphicFramePr>
            <a:graphicFrameLocks noGrp="1"/>
          </p:cNvGraphicFramePr>
          <p:nvPr>
            <p:ph idx="1"/>
          </p:nvPr>
        </p:nvGraphicFramePr>
        <p:xfrm>
          <a:off x="304800" y="1554163"/>
          <a:ext cx="8686800" cy="3888105"/>
        </p:xfrm>
        <a:graphic>
          <a:graphicData uri="http://schemas.openxmlformats.org/drawingml/2006/table">
            <a:tbl>
              <a:tblPr firstRow="1" bandRow="1">
                <a:tableStyleId>{5C22544A-7EE6-4342-B048-85BDC9FD1C3A}</a:tableStyleId>
              </a:tblPr>
              <a:tblGrid>
                <a:gridCol w="1552556"/>
                <a:gridCol w="3571900"/>
                <a:gridCol w="1214446"/>
                <a:gridCol w="1143008"/>
                <a:gridCol w="1204890"/>
              </a:tblGrid>
              <a:tr h="417122">
                <a:tc>
                  <a:txBody>
                    <a:bodyPr/>
                    <a:lstStyle/>
                    <a:p>
                      <a:pPr algn="ctr" fontAlgn="ctr"/>
                      <a:r>
                        <a:rPr lang="ru-RU" sz="1400" b="1" i="0" u="none" strike="noStrike" dirty="0">
                          <a:solidFill>
                            <a:srgbClr val="000000"/>
                          </a:solidFill>
                          <a:latin typeface="Times New Roman"/>
                        </a:rPr>
                        <a:t>Код программы (подпрограммы)</a:t>
                      </a:r>
                    </a:p>
                  </a:txBody>
                  <a:tcPr marL="9525" marR="9525" marT="9525" marB="0" anchor="ctr"/>
                </a:tc>
                <a:tc>
                  <a:txBody>
                    <a:bodyPr/>
                    <a:lstStyle/>
                    <a:p>
                      <a:pPr algn="ctr" fontAlgn="ctr"/>
                      <a:r>
                        <a:rPr lang="ru-RU" sz="1400" b="1" i="0" u="none" strike="noStrike" dirty="0">
                          <a:solidFill>
                            <a:srgbClr val="000000"/>
                          </a:solidFill>
                          <a:latin typeface="Times New Roman"/>
                        </a:rPr>
                        <a:t>Наименование программы (подпрограммы)</a:t>
                      </a:r>
                    </a:p>
                  </a:txBody>
                  <a:tcPr marL="9525" marR="9525" marT="9525" marB="0" anchor="ctr"/>
                </a:tc>
                <a:tc>
                  <a:txBody>
                    <a:bodyPr/>
                    <a:lstStyle/>
                    <a:p>
                      <a:pPr algn="ctr" fontAlgn="ctr"/>
                      <a:r>
                        <a:rPr lang="ru-RU" sz="1400" b="1" i="0" u="none" strike="noStrike" dirty="0">
                          <a:solidFill>
                            <a:srgbClr val="000000"/>
                          </a:solidFill>
                          <a:latin typeface="Times New Roman"/>
                        </a:rPr>
                        <a:t>Плановое назначение</a:t>
                      </a:r>
                    </a:p>
                  </a:txBody>
                  <a:tcPr marL="9525" marR="9525" marT="9525" marB="0" anchor="ctr"/>
                </a:tc>
                <a:tc>
                  <a:txBody>
                    <a:bodyPr/>
                    <a:lstStyle/>
                    <a:p>
                      <a:pPr algn="ctr" fontAlgn="ctr"/>
                      <a:r>
                        <a:rPr lang="ru-RU" sz="1400" b="1" i="0" u="none" strike="noStrike" dirty="0">
                          <a:solidFill>
                            <a:srgbClr val="000000"/>
                          </a:solidFill>
                          <a:latin typeface="Times New Roman"/>
                        </a:rPr>
                        <a:t>Исполнено</a:t>
                      </a:r>
                    </a:p>
                  </a:txBody>
                  <a:tcPr marL="9525" marR="9525" marT="9525" marB="0" anchor="ctr"/>
                </a:tc>
                <a:tc>
                  <a:txBody>
                    <a:bodyPr/>
                    <a:lstStyle/>
                    <a:p>
                      <a:pPr algn="ctr" fontAlgn="ctr"/>
                      <a:r>
                        <a:rPr lang="ru-RU" sz="1400" b="1" i="0" u="none" strike="noStrike" dirty="0">
                          <a:solidFill>
                            <a:srgbClr val="000000"/>
                          </a:solidFill>
                          <a:latin typeface="Times New Roman"/>
                        </a:rPr>
                        <a:t>% исполнения</a:t>
                      </a:r>
                    </a:p>
                  </a:txBody>
                  <a:tcPr marL="9525" marR="9525" marT="9525" marB="0" anchor="ctr"/>
                </a:tc>
              </a:tr>
              <a:tr h="706740">
                <a:tc>
                  <a:txBody>
                    <a:bodyPr/>
                    <a:lstStyle/>
                    <a:p>
                      <a:pPr algn="ctr" fontAlgn="ctr"/>
                      <a:r>
                        <a:rPr lang="ru-RU" sz="1600" b="1" i="0" u="none" strike="noStrike">
                          <a:solidFill>
                            <a:srgbClr val="000000"/>
                          </a:solidFill>
                          <a:latin typeface="Times New Roman"/>
                        </a:rPr>
                        <a:t>02</a:t>
                      </a:r>
                    </a:p>
                  </a:txBody>
                  <a:tcPr marL="7620" marR="7620" marT="7620" marB="0" anchor="ctr"/>
                </a:tc>
                <a:tc>
                  <a:txBody>
                    <a:bodyPr/>
                    <a:lstStyle/>
                    <a:p>
                      <a:pPr algn="l" fontAlgn="b"/>
                      <a:r>
                        <a:rPr lang="ru-RU" sz="1600" b="0" i="0" u="none" strike="noStrike">
                          <a:solidFill>
                            <a:srgbClr val="000000"/>
                          </a:solidFill>
                          <a:latin typeface="Times New Roman"/>
                        </a:rPr>
                        <a:t>Муниципальная программа "Социальная поддержка граждан в Льговском районе Курской области"</a:t>
                      </a:r>
                    </a:p>
                  </a:txBody>
                  <a:tcPr marL="7620" marR="7620" marT="7620" marB="0" anchor="b"/>
                </a:tc>
                <a:tc>
                  <a:txBody>
                    <a:bodyPr/>
                    <a:lstStyle/>
                    <a:p>
                      <a:pPr algn="ctr" fontAlgn="ctr"/>
                      <a:r>
                        <a:rPr lang="ru-RU" sz="1600" b="1" i="0" u="none" strike="noStrike">
                          <a:solidFill>
                            <a:srgbClr val="000000"/>
                          </a:solidFill>
                          <a:latin typeface="Times New Roman"/>
                        </a:rPr>
                        <a:t>14960898,00</a:t>
                      </a:r>
                    </a:p>
                  </a:txBody>
                  <a:tcPr marL="7620" marR="7620" marT="7620" marB="0" anchor="ctr"/>
                </a:tc>
                <a:tc>
                  <a:txBody>
                    <a:bodyPr/>
                    <a:lstStyle/>
                    <a:p>
                      <a:pPr algn="ctr" fontAlgn="ctr"/>
                      <a:r>
                        <a:rPr lang="ru-RU" sz="1600" b="1" i="0" u="none" strike="noStrike">
                          <a:solidFill>
                            <a:srgbClr val="000000"/>
                          </a:solidFill>
                          <a:latin typeface="Times New Roman"/>
                        </a:rPr>
                        <a:t>15291641,27</a:t>
                      </a:r>
                    </a:p>
                  </a:txBody>
                  <a:tcPr marL="7620" marR="7620" marT="7620" marB="0" anchor="ctr"/>
                </a:tc>
                <a:tc>
                  <a:txBody>
                    <a:bodyPr/>
                    <a:lstStyle/>
                    <a:p>
                      <a:pPr algn="ctr" fontAlgn="ctr"/>
                      <a:r>
                        <a:rPr lang="ru-RU" sz="1600" b="1" i="0" u="none" strike="noStrike">
                          <a:solidFill>
                            <a:srgbClr val="000000"/>
                          </a:solidFill>
                          <a:latin typeface="Times New Roman"/>
                        </a:rPr>
                        <a:t>102,2</a:t>
                      </a:r>
                    </a:p>
                  </a:txBody>
                  <a:tcPr marL="7620" marR="7620" marT="7620" marB="0" anchor="ctr"/>
                </a:tc>
              </a:tr>
              <a:tr h="199386">
                <a:tc>
                  <a:txBody>
                    <a:bodyPr/>
                    <a:lstStyle/>
                    <a:p>
                      <a:pPr algn="ctr" fontAlgn="ctr"/>
                      <a:r>
                        <a:rPr lang="ru-RU" sz="1600" b="1" i="1" u="none" strike="noStrike">
                          <a:solidFill>
                            <a:srgbClr val="000000"/>
                          </a:solidFill>
                          <a:latin typeface="Times New Roman"/>
                        </a:rPr>
                        <a:t> </a:t>
                      </a:r>
                    </a:p>
                  </a:txBody>
                  <a:tcPr marL="7620" marR="7620" marT="7620" marB="0" anchor="ctr"/>
                </a:tc>
                <a:tc>
                  <a:txBody>
                    <a:bodyPr/>
                    <a:lstStyle/>
                    <a:p>
                      <a:pPr algn="l" fontAlgn="b"/>
                      <a:r>
                        <a:rPr lang="ru-RU" sz="1600" b="0" i="1" u="none" strike="noStrike" dirty="0">
                          <a:solidFill>
                            <a:srgbClr val="000000"/>
                          </a:solidFill>
                          <a:latin typeface="Times New Roman"/>
                        </a:rPr>
                        <a:t>из них:</a:t>
                      </a:r>
                    </a:p>
                  </a:txBody>
                  <a:tcPr marL="7620" marR="7620" marT="7620" marB="0" anchor="b"/>
                </a:tc>
                <a:tc>
                  <a:txBody>
                    <a:bodyPr/>
                    <a:lstStyle/>
                    <a:p>
                      <a:pPr algn="ctr" fontAlgn="ctr"/>
                      <a:r>
                        <a:rPr lang="ru-RU" sz="1600" b="0" i="1" u="none" strike="noStrike">
                          <a:solidFill>
                            <a:srgbClr val="000000"/>
                          </a:solidFill>
                          <a:latin typeface="Times New Roman"/>
                        </a:rPr>
                        <a:t> </a:t>
                      </a:r>
                    </a:p>
                  </a:txBody>
                  <a:tcPr marL="7620" marR="7620" marT="7620" marB="0" anchor="ctr"/>
                </a:tc>
                <a:tc>
                  <a:txBody>
                    <a:bodyPr/>
                    <a:lstStyle/>
                    <a:p>
                      <a:pPr algn="ctr" fontAlgn="ctr"/>
                      <a:r>
                        <a:rPr lang="ru-RU" sz="1600" b="0" i="0" u="none" strike="noStrike">
                          <a:solidFill>
                            <a:srgbClr val="000000"/>
                          </a:solidFill>
                          <a:latin typeface="Times New Roman"/>
                        </a:rPr>
                        <a:t> </a:t>
                      </a:r>
                    </a:p>
                  </a:txBody>
                  <a:tcPr marL="7620" marR="7620" marT="7620" marB="0" anchor="ctr"/>
                </a:tc>
                <a:tc>
                  <a:txBody>
                    <a:bodyPr/>
                    <a:lstStyle/>
                    <a:p>
                      <a:pPr algn="ctr" fontAlgn="ctr"/>
                      <a:r>
                        <a:rPr lang="ru-RU" sz="1600" b="0" i="0" u="none" strike="noStrike">
                          <a:solidFill>
                            <a:srgbClr val="000000"/>
                          </a:solidFill>
                          <a:latin typeface="Times New Roman"/>
                        </a:rPr>
                        <a:t> </a:t>
                      </a:r>
                    </a:p>
                  </a:txBody>
                  <a:tcPr marL="7620" marR="7620" marT="7620" marB="0" anchor="ctr"/>
                </a:tc>
              </a:tr>
              <a:tr h="706740">
                <a:tc>
                  <a:txBody>
                    <a:bodyPr/>
                    <a:lstStyle/>
                    <a:p>
                      <a:pPr algn="ctr" fontAlgn="ctr"/>
                      <a:r>
                        <a:rPr lang="ru-RU" sz="1600" b="1" i="0" u="none" strike="noStrike">
                          <a:solidFill>
                            <a:srgbClr val="000000"/>
                          </a:solidFill>
                          <a:latin typeface="Times New Roman"/>
                        </a:rPr>
                        <a:t>02 1</a:t>
                      </a:r>
                    </a:p>
                  </a:txBody>
                  <a:tcPr marL="7620" marR="7620" marT="7620" marB="0" anchor="ctr"/>
                </a:tc>
                <a:tc>
                  <a:txBody>
                    <a:bodyPr/>
                    <a:lstStyle/>
                    <a:p>
                      <a:pPr algn="l" fontAlgn="b"/>
                      <a:r>
                        <a:rPr lang="ru-RU" sz="1600" b="0" i="0" u="none" strike="noStrike">
                          <a:solidFill>
                            <a:srgbClr val="000000"/>
                          </a:solidFill>
                          <a:latin typeface="Times New Roman"/>
                        </a:rPr>
                        <a:t>Подпрограмма  "Управление муниципальной программой и обеспечение условий реализации"</a:t>
                      </a:r>
                    </a:p>
                  </a:txBody>
                  <a:tcPr marL="7620" marR="7620" marT="7620" marB="0" anchor="b"/>
                </a:tc>
                <a:tc>
                  <a:txBody>
                    <a:bodyPr/>
                    <a:lstStyle/>
                    <a:p>
                      <a:pPr algn="ctr" fontAlgn="ctr"/>
                      <a:r>
                        <a:rPr lang="ru-RU" sz="1600" b="0" i="0" u="none" strike="noStrike">
                          <a:solidFill>
                            <a:srgbClr val="000000"/>
                          </a:solidFill>
                          <a:latin typeface="Times New Roman"/>
                        </a:rPr>
                        <a:t>1604300,00</a:t>
                      </a:r>
                    </a:p>
                  </a:txBody>
                  <a:tcPr marL="7620" marR="7620" marT="7620" marB="0" anchor="ctr"/>
                </a:tc>
                <a:tc>
                  <a:txBody>
                    <a:bodyPr/>
                    <a:lstStyle/>
                    <a:p>
                      <a:pPr algn="ctr" fontAlgn="ctr"/>
                      <a:r>
                        <a:rPr lang="ru-RU" sz="1600" b="0" i="0" u="none" strike="noStrike">
                          <a:solidFill>
                            <a:srgbClr val="000000"/>
                          </a:solidFill>
                          <a:latin typeface="Times New Roman"/>
                        </a:rPr>
                        <a:t>1540532,17</a:t>
                      </a:r>
                    </a:p>
                  </a:txBody>
                  <a:tcPr marL="7620" marR="7620" marT="7620" marB="0" anchor="ctr"/>
                </a:tc>
                <a:tc>
                  <a:txBody>
                    <a:bodyPr/>
                    <a:lstStyle/>
                    <a:p>
                      <a:pPr algn="ctr" fontAlgn="ctr"/>
                      <a:r>
                        <a:rPr lang="ru-RU" sz="1600" b="0" i="0" u="none" strike="noStrike">
                          <a:solidFill>
                            <a:srgbClr val="000000"/>
                          </a:solidFill>
                          <a:latin typeface="Times New Roman"/>
                        </a:rPr>
                        <a:t>96,0</a:t>
                      </a:r>
                    </a:p>
                  </a:txBody>
                  <a:tcPr marL="7620" marR="7620" marT="7620" marB="0" anchor="ctr"/>
                </a:tc>
              </a:tr>
              <a:tr h="706740">
                <a:tc>
                  <a:txBody>
                    <a:bodyPr/>
                    <a:lstStyle/>
                    <a:p>
                      <a:pPr algn="ctr" fontAlgn="ctr"/>
                      <a:r>
                        <a:rPr lang="ru-RU" sz="1600" b="1" i="0" u="none" strike="noStrike">
                          <a:solidFill>
                            <a:srgbClr val="000000"/>
                          </a:solidFill>
                          <a:latin typeface="Times New Roman"/>
                        </a:rPr>
                        <a:t>02 2</a:t>
                      </a:r>
                    </a:p>
                  </a:txBody>
                  <a:tcPr marL="7620" marR="7620" marT="7620" marB="0" anchor="ctr"/>
                </a:tc>
                <a:tc>
                  <a:txBody>
                    <a:bodyPr/>
                    <a:lstStyle/>
                    <a:p>
                      <a:pPr algn="l" fontAlgn="b"/>
                      <a:r>
                        <a:rPr lang="ru-RU" sz="1600" b="0" i="0" u="none" strike="noStrike">
                          <a:solidFill>
                            <a:srgbClr val="000000"/>
                          </a:solidFill>
                          <a:latin typeface="Times New Roman"/>
                        </a:rPr>
                        <a:t>Подпрограмма "Развитие мер социальной поддержки отдельных категорий граждан"</a:t>
                      </a:r>
                    </a:p>
                  </a:txBody>
                  <a:tcPr marL="7620" marR="7620" marT="7620" marB="0" anchor="b"/>
                </a:tc>
                <a:tc>
                  <a:txBody>
                    <a:bodyPr/>
                    <a:lstStyle/>
                    <a:p>
                      <a:pPr algn="ctr" fontAlgn="ctr"/>
                      <a:r>
                        <a:rPr lang="ru-RU" sz="1600" b="0" i="0" u="none" strike="noStrike">
                          <a:solidFill>
                            <a:srgbClr val="000000"/>
                          </a:solidFill>
                          <a:latin typeface="Times New Roman"/>
                        </a:rPr>
                        <a:t>8257226,00</a:t>
                      </a:r>
                    </a:p>
                  </a:txBody>
                  <a:tcPr marL="7620" marR="7620" marT="7620" marB="0" anchor="ctr"/>
                </a:tc>
                <a:tc>
                  <a:txBody>
                    <a:bodyPr/>
                    <a:lstStyle/>
                    <a:p>
                      <a:pPr algn="ctr" fontAlgn="ctr"/>
                      <a:r>
                        <a:rPr lang="ru-RU" sz="1600" b="0" i="0" u="none" strike="noStrike">
                          <a:solidFill>
                            <a:srgbClr val="000000"/>
                          </a:solidFill>
                          <a:latin typeface="Times New Roman"/>
                        </a:rPr>
                        <a:t>8356461,19</a:t>
                      </a:r>
                    </a:p>
                  </a:txBody>
                  <a:tcPr marL="7620" marR="7620" marT="7620" marB="0" anchor="ctr"/>
                </a:tc>
                <a:tc>
                  <a:txBody>
                    <a:bodyPr/>
                    <a:lstStyle/>
                    <a:p>
                      <a:pPr algn="ctr" fontAlgn="ctr"/>
                      <a:r>
                        <a:rPr lang="ru-RU" sz="1600" b="0" i="0" u="none" strike="noStrike">
                          <a:solidFill>
                            <a:srgbClr val="000000"/>
                          </a:solidFill>
                          <a:latin typeface="Times New Roman"/>
                        </a:rPr>
                        <a:t>101,2</a:t>
                      </a:r>
                    </a:p>
                  </a:txBody>
                  <a:tcPr marL="7620" marR="7620" marT="7620" marB="0" anchor="ctr"/>
                </a:tc>
              </a:tr>
              <a:tr h="939891">
                <a:tc>
                  <a:txBody>
                    <a:bodyPr/>
                    <a:lstStyle/>
                    <a:p>
                      <a:pPr algn="ctr" fontAlgn="ctr"/>
                      <a:r>
                        <a:rPr lang="ru-RU" sz="1600" b="1" i="0" u="none" strike="noStrike">
                          <a:solidFill>
                            <a:srgbClr val="000000"/>
                          </a:solidFill>
                          <a:latin typeface="Times New Roman"/>
                        </a:rPr>
                        <a:t>02 3</a:t>
                      </a:r>
                    </a:p>
                  </a:txBody>
                  <a:tcPr marL="7620" marR="7620" marT="7620" marB="0" anchor="ctr"/>
                </a:tc>
                <a:tc>
                  <a:txBody>
                    <a:bodyPr/>
                    <a:lstStyle/>
                    <a:p>
                      <a:pPr algn="l" fontAlgn="b"/>
                      <a:r>
                        <a:rPr lang="ru-RU" sz="1600" b="0" i="0" u="none" strike="noStrike">
                          <a:solidFill>
                            <a:srgbClr val="000000"/>
                          </a:solidFill>
                          <a:latin typeface="Times New Roman"/>
                        </a:rPr>
                        <a:t>Подпрограмма "Улучшение демографической ситуации, совершенствование социальной поддержки семьи и детей"</a:t>
                      </a:r>
                    </a:p>
                  </a:txBody>
                  <a:tcPr marL="7620" marR="7620" marT="7620" marB="0" anchor="b"/>
                </a:tc>
                <a:tc>
                  <a:txBody>
                    <a:bodyPr/>
                    <a:lstStyle/>
                    <a:p>
                      <a:pPr algn="ctr" fontAlgn="ctr"/>
                      <a:r>
                        <a:rPr lang="ru-RU" sz="1600" b="0" i="0" u="none" strike="noStrike">
                          <a:solidFill>
                            <a:srgbClr val="000000"/>
                          </a:solidFill>
                          <a:latin typeface="Times New Roman"/>
                        </a:rPr>
                        <a:t>5099372,00</a:t>
                      </a:r>
                    </a:p>
                  </a:txBody>
                  <a:tcPr marL="7620" marR="7620" marT="7620" marB="0" anchor="ctr"/>
                </a:tc>
                <a:tc>
                  <a:txBody>
                    <a:bodyPr/>
                    <a:lstStyle/>
                    <a:p>
                      <a:pPr algn="ctr" fontAlgn="ctr"/>
                      <a:r>
                        <a:rPr lang="ru-RU" sz="1600" b="0" i="0" u="none" strike="noStrike">
                          <a:solidFill>
                            <a:srgbClr val="000000"/>
                          </a:solidFill>
                          <a:latin typeface="Times New Roman"/>
                        </a:rPr>
                        <a:t>5394647,91</a:t>
                      </a:r>
                    </a:p>
                  </a:txBody>
                  <a:tcPr marL="7620" marR="7620" marT="7620" marB="0" anchor="ctr"/>
                </a:tc>
                <a:tc>
                  <a:txBody>
                    <a:bodyPr/>
                    <a:lstStyle/>
                    <a:p>
                      <a:pPr algn="ctr" fontAlgn="ctr"/>
                      <a:r>
                        <a:rPr lang="ru-RU" sz="1600" b="0" i="0" u="none" strike="noStrike" dirty="0">
                          <a:solidFill>
                            <a:srgbClr val="000000"/>
                          </a:solidFill>
                          <a:latin typeface="Times New Roman"/>
                        </a:rPr>
                        <a:t>105,8</a:t>
                      </a:r>
                    </a:p>
                  </a:txBody>
                  <a:tcPr marL="7620" marR="7620" marT="7620" marB="0" anchor="ctr"/>
                </a:tc>
              </a:tr>
            </a:tbl>
          </a:graphicData>
        </a:graphic>
      </p:graphicFrame>
      <p:pic>
        <p:nvPicPr>
          <p:cNvPr id="6" name="Picture 1" descr="F:\Obmen\Безуглова\Последние фото\639_57d67235528dd.jpg"/>
          <p:cNvPicPr>
            <a:picLocks noChangeAspect="1" noChangeArrowheads="1"/>
          </p:cNvPicPr>
          <p:nvPr/>
        </p:nvPicPr>
        <p:blipFill>
          <a:blip r:embed="rId4" cstate="print"/>
          <a:srcRect/>
          <a:stretch>
            <a:fillRect/>
          </a:stretch>
        </p:blipFill>
        <p:spPr bwMode="auto">
          <a:xfrm>
            <a:off x="6429388" y="5429264"/>
            <a:ext cx="2409582" cy="1173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2" descr="F:\Obmen\Безуглова\Инна НОВЫЕ\7-(page-picture-large).jpg"/>
          <p:cNvPicPr>
            <a:picLocks noChangeAspect="1" noChangeArrowheads="1"/>
          </p:cNvPicPr>
          <p:nvPr/>
        </p:nvPicPr>
        <p:blipFill>
          <a:blip r:embed="rId5" cstate="print"/>
          <a:srcRect/>
          <a:stretch>
            <a:fillRect/>
          </a:stretch>
        </p:blipFill>
        <p:spPr bwMode="auto">
          <a:xfrm>
            <a:off x="785786" y="5429264"/>
            <a:ext cx="2571768" cy="1269353"/>
          </a:xfrm>
          <a:prstGeom prst="rect">
            <a:avLst/>
          </a:prstGeom>
          <a:ln>
            <a:noFill/>
          </a:ln>
          <a:effectLst>
            <a:softEdge rad="112500"/>
          </a:effectLst>
        </p:spPr>
      </p:pic>
      <p:sp>
        <p:nvSpPr>
          <p:cNvPr id="11" name="Прямоугольник 10"/>
          <p:cNvSpPr/>
          <p:nvPr/>
        </p:nvSpPr>
        <p:spPr>
          <a:xfrm>
            <a:off x="8537745" y="1214422"/>
            <a:ext cx="606255" cy="261610"/>
          </a:xfrm>
          <a:prstGeom prst="rect">
            <a:avLst/>
          </a:prstGeom>
        </p:spPr>
        <p:txBody>
          <a:bodyPr wrap="none">
            <a:spAutoFit/>
          </a:bodyPr>
          <a:lstStyle/>
          <a:p>
            <a:pPr lvl="0" algn="r" defTabSz="1082675" fontAlgn="base">
              <a:spcBef>
                <a:spcPct val="0"/>
              </a:spcBef>
              <a:spcAft>
                <a:spcPct val="0"/>
              </a:spcAft>
            </a:pPr>
            <a:r>
              <a:rPr lang="ru-RU" sz="1100" dirty="0" smtClean="0">
                <a:solidFill>
                  <a:srgbClr val="003366"/>
                </a:solidFill>
                <a:latin typeface="Times New Roman" pitchFamily="18" charset="0"/>
              </a:rPr>
              <a:t>рублей</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Documents and Settings\Bezuglova_I\Рабочий стол\Картинка\88.gif"/>
          <p:cNvPicPr>
            <a:picLocks noChangeAspect="1" noChangeArrowheads="1"/>
          </p:cNvPicPr>
          <p:nvPr/>
        </p:nvPicPr>
        <p:blipFill>
          <a:blip r:embed="rId2" cstate="print"/>
          <a:srcRect/>
          <a:stretch>
            <a:fillRect/>
          </a:stretch>
        </p:blipFill>
        <p:spPr bwMode="auto">
          <a:xfrm>
            <a:off x="0" y="0"/>
            <a:ext cx="1524934" cy="1299018"/>
          </a:xfrm>
          <a:prstGeom prst="rect">
            <a:avLst/>
          </a:prstGeom>
          <a:noFill/>
        </p:spPr>
      </p:pic>
      <p:sp>
        <p:nvSpPr>
          <p:cNvPr id="2" name="Заголовок 1"/>
          <p:cNvSpPr>
            <a:spLocks noGrp="1"/>
          </p:cNvSpPr>
          <p:nvPr>
            <p:ph type="title"/>
          </p:nvPr>
        </p:nvSpPr>
        <p:spPr/>
        <p:txBody>
          <a:bodyPr>
            <a:noAutofit/>
          </a:bodyPr>
          <a:lstStyle/>
          <a:p>
            <a:pPr algn="ctr"/>
            <a:r>
              <a:rPr lang="ru-RU" sz="2400" dirty="0" smtClean="0">
                <a:solidFill>
                  <a:srgbClr val="00B050"/>
                </a:solidFill>
                <a:effectLst>
                  <a:outerShdw blurRad="38100" dist="38100" dir="2700000" algn="tl">
                    <a:srgbClr val="000000">
                      <a:alpha val="43137"/>
                    </a:srgbClr>
                  </a:outerShdw>
                </a:effectLst>
              </a:rPr>
              <a:t>Расходы  бюджета на реализацию муниципальной программы 03 «Развитие образования в Льговском районе Курской области»</a:t>
            </a:r>
            <a:endParaRPr lang="ru-RU" sz="2400" dirty="0">
              <a:solidFill>
                <a:srgbClr val="00B050"/>
              </a:solidFill>
            </a:endParaRPr>
          </a:p>
        </p:txBody>
      </p:sp>
      <p:graphicFrame>
        <p:nvGraphicFramePr>
          <p:cNvPr id="4" name="Содержимое 3"/>
          <p:cNvGraphicFramePr>
            <a:graphicFrameLocks noGrp="1"/>
          </p:cNvGraphicFramePr>
          <p:nvPr>
            <p:ph idx="1"/>
          </p:nvPr>
        </p:nvGraphicFramePr>
        <p:xfrm>
          <a:off x="304800" y="1554163"/>
          <a:ext cx="8686800" cy="3489322"/>
        </p:xfrm>
        <a:graphic>
          <a:graphicData uri="http://schemas.openxmlformats.org/drawingml/2006/table">
            <a:tbl>
              <a:tblPr firstRow="1" bandRow="1">
                <a:tableStyleId>{5C22544A-7EE6-4342-B048-85BDC9FD1C3A}</a:tableStyleId>
              </a:tblPr>
              <a:tblGrid>
                <a:gridCol w="1552556"/>
                <a:gridCol w="3571900"/>
                <a:gridCol w="1285884"/>
                <a:gridCol w="1143008"/>
                <a:gridCol w="1133452"/>
              </a:tblGrid>
              <a:tr h="517515">
                <a:tc>
                  <a:txBody>
                    <a:bodyPr/>
                    <a:lstStyle/>
                    <a:p>
                      <a:pPr algn="ctr" fontAlgn="ctr"/>
                      <a:r>
                        <a:rPr lang="ru-RU" sz="1400" b="1" i="0" u="none" strike="noStrike" dirty="0">
                          <a:solidFill>
                            <a:srgbClr val="000000"/>
                          </a:solidFill>
                          <a:latin typeface="Times New Roman"/>
                        </a:rPr>
                        <a:t>Код программы (подпрограммы)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7F9F"/>
                    </a:solidFill>
                  </a:tcPr>
                </a:tc>
                <a:tc>
                  <a:txBody>
                    <a:bodyPr/>
                    <a:lstStyle/>
                    <a:p>
                      <a:pPr algn="ctr" fontAlgn="ctr"/>
                      <a:r>
                        <a:rPr lang="ru-RU" sz="1400" b="1" i="0" u="none" strike="noStrike" dirty="0">
                          <a:solidFill>
                            <a:srgbClr val="000000"/>
                          </a:solidFill>
                          <a:latin typeface="Times New Roman"/>
                        </a:rPr>
                        <a:t>Наименование программы (подпрограммы)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7F9F"/>
                    </a:solidFill>
                  </a:tcPr>
                </a:tc>
                <a:tc>
                  <a:txBody>
                    <a:bodyPr/>
                    <a:lstStyle/>
                    <a:p>
                      <a:pPr algn="ctr" fontAlgn="ctr"/>
                      <a:r>
                        <a:rPr lang="ru-RU" sz="1400" b="1" i="0" u="none" strike="noStrike" dirty="0">
                          <a:solidFill>
                            <a:srgbClr val="000000"/>
                          </a:solidFill>
                          <a:latin typeface="Times New Roman"/>
                        </a:rPr>
                        <a:t>Плановое назначение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7F9F"/>
                    </a:solidFill>
                  </a:tcPr>
                </a:tc>
                <a:tc>
                  <a:txBody>
                    <a:bodyPr/>
                    <a:lstStyle/>
                    <a:p>
                      <a:pPr algn="ctr" fontAlgn="ctr"/>
                      <a:r>
                        <a:rPr lang="ru-RU" sz="1400" b="1" i="0" u="none" strike="noStrike" dirty="0">
                          <a:solidFill>
                            <a:srgbClr val="000000"/>
                          </a:solidFill>
                          <a:latin typeface="Times New Roman"/>
                        </a:rPr>
                        <a:t>Исполнено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7F9F"/>
                    </a:solidFill>
                  </a:tcPr>
                </a:tc>
                <a:tc>
                  <a:txBody>
                    <a:bodyPr/>
                    <a:lstStyle/>
                    <a:p>
                      <a:pPr algn="ctr" fontAlgn="ctr"/>
                      <a:r>
                        <a:rPr lang="ru-RU" sz="1400" b="1" i="0" u="none" strike="noStrike" dirty="0">
                          <a:solidFill>
                            <a:srgbClr val="000000"/>
                          </a:solidFill>
                          <a:latin typeface="Times New Roman"/>
                        </a:rPr>
                        <a:t>% исполнения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7F9F"/>
                    </a:solidFill>
                  </a:tcPr>
                </a:tc>
              </a:tr>
              <a:tr h="370840">
                <a:tc>
                  <a:txBody>
                    <a:bodyPr/>
                    <a:lstStyle/>
                    <a:p>
                      <a:pPr algn="ctr" fontAlgn="ctr"/>
                      <a:r>
                        <a:rPr lang="ru-RU" sz="1600" b="1" i="0" u="none" strike="noStrike">
                          <a:solidFill>
                            <a:srgbClr val="000000"/>
                          </a:solidFill>
                          <a:latin typeface="Times New Roman"/>
                        </a:rPr>
                        <a:t>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b"/>
                      <a:r>
                        <a:rPr lang="ru-RU" sz="1600" b="0" i="0" u="none" strike="noStrike">
                          <a:solidFill>
                            <a:srgbClr val="000000"/>
                          </a:solidFill>
                          <a:latin typeface="Times New Roman"/>
                        </a:rPr>
                        <a:t>Муниципальная программа "Развитие образования в Льговском районе Курской области"</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ru-RU" sz="1600" b="1" i="0" u="none" strike="noStrike">
                          <a:solidFill>
                            <a:srgbClr val="000000"/>
                          </a:solidFill>
                          <a:latin typeface="Times New Roman"/>
                        </a:rPr>
                        <a:t>272453865,68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ru-RU" sz="1600" b="1" i="0" u="none" strike="noStrike">
                          <a:solidFill>
                            <a:srgbClr val="000000"/>
                          </a:solidFill>
                          <a:latin typeface="Times New Roman"/>
                        </a:rPr>
                        <a:t>247329824,94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ru-RU" sz="1600" b="1" i="0" u="none" strike="noStrike">
                          <a:solidFill>
                            <a:srgbClr val="000000"/>
                          </a:solidFill>
                          <a:latin typeface="Times New Roman"/>
                        </a:rPr>
                        <a:t>90,8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259087">
                <a:tc>
                  <a:txBody>
                    <a:bodyPr/>
                    <a:lstStyle/>
                    <a:p>
                      <a:pPr algn="ctr" fontAlgn="ctr"/>
                      <a:r>
                        <a:rPr lang="ru-RU" sz="1600" b="1" i="1" u="none" strike="noStrike">
                          <a:solidFill>
                            <a:srgbClr val="000000"/>
                          </a:solidFill>
                          <a:latin typeface="Times New Roman"/>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C44"/>
                    </a:solidFill>
                  </a:tcPr>
                </a:tc>
                <a:tc>
                  <a:txBody>
                    <a:bodyPr/>
                    <a:lstStyle/>
                    <a:p>
                      <a:pPr algn="l" fontAlgn="b"/>
                      <a:r>
                        <a:rPr lang="ru-RU" sz="1600" b="0" i="1" u="none" strike="noStrike">
                          <a:solidFill>
                            <a:srgbClr val="000000"/>
                          </a:solidFill>
                          <a:latin typeface="Times New Roman"/>
                        </a:rPr>
                        <a:t>из них:</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C44"/>
                    </a:solidFill>
                  </a:tcPr>
                </a:tc>
                <a:tc>
                  <a:txBody>
                    <a:bodyPr/>
                    <a:lstStyle/>
                    <a:p>
                      <a:pPr algn="l" fontAlgn="b"/>
                      <a:r>
                        <a:rPr lang="ru-RU" sz="1600" b="0" i="1" u="none" strike="noStrike">
                          <a:solidFill>
                            <a:srgbClr val="000000"/>
                          </a:solidFill>
                          <a:latin typeface="Times New Roman"/>
                        </a:rPr>
                        <a:t>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C44"/>
                    </a:solidFill>
                  </a:tcPr>
                </a:tc>
                <a:tc>
                  <a:txBody>
                    <a:bodyPr/>
                    <a:lstStyle/>
                    <a:p>
                      <a:pPr algn="ctr" fontAlgn="ctr"/>
                      <a:r>
                        <a:rPr lang="ru-RU" sz="1600" b="0" i="0" u="none" strike="noStrike">
                          <a:solidFill>
                            <a:srgbClr val="000000"/>
                          </a:solidFill>
                          <a:latin typeface="Times New Roman"/>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C44"/>
                    </a:solidFill>
                  </a:tcPr>
                </a:tc>
                <a:tc>
                  <a:txBody>
                    <a:bodyPr/>
                    <a:lstStyle/>
                    <a:p>
                      <a:pPr algn="ctr" fontAlgn="ctr"/>
                      <a:r>
                        <a:rPr lang="ru-RU" sz="1600" b="0" i="0" u="none" strike="noStrike">
                          <a:solidFill>
                            <a:srgbClr val="000000"/>
                          </a:solidFill>
                          <a:latin typeface="Times New Roman"/>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C44"/>
                    </a:solidFill>
                  </a:tcPr>
                </a:tc>
              </a:tr>
              <a:tr h="370840">
                <a:tc>
                  <a:txBody>
                    <a:bodyPr/>
                    <a:lstStyle/>
                    <a:p>
                      <a:pPr algn="ctr" fontAlgn="ctr"/>
                      <a:r>
                        <a:rPr lang="ru-RU" sz="1600" b="1" i="0" u="none" strike="noStrike">
                          <a:solidFill>
                            <a:srgbClr val="000000"/>
                          </a:solidFill>
                          <a:latin typeface="Times New Roman"/>
                        </a:rPr>
                        <a:t>03 1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b"/>
                      <a:r>
                        <a:rPr lang="ru-RU" sz="1600" b="0" i="0" u="none" strike="noStrike">
                          <a:solidFill>
                            <a:srgbClr val="000000"/>
                          </a:solidFill>
                          <a:latin typeface="Times New Roman"/>
                        </a:rPr>
                        <a:t>Подпрограмма  "Управление муниципальной программой и обеспечение условий реализации"</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ru-RU" sz="1600" b="0" i="0" u="none" strike="noStrike">
                          <a:solidFill>
                            <a:srgbClr val="000000"/>
                          </a:solidFill>
                          <a:latin typeface="Times New Roman"/>
                        </a:rPr>
                        <a:t>5193220,00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ru-RU" sz="1600" b="0" i="0" u="none" strike="noStrike">
                          <a:solidFill>
                            <a:srgbClr val="000000"/>
                          </a:solidFill>
                          <a:latin typeface="Times New Roman"/>
                        </a:rPr>
                        <a:t>5043515,46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ru-RU" sz="1600" b="0" i="0" u="none" strike="noStrike">
                          <a:solidFill>
                            <a:srgbClr val="000000"/>
                          </a:solidFill>
                          <a:latin typeface="Times New Roman"/>
                        </a:rPr>
                        <a:t>97,1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370840">
                <a:tc>
                  <a:txBody>
                    <a:bodyPr/>
                    <a:lstStyle/>
                    <a:p>
                      <a:pPr algn="ctr" fontAlgn="ctr"/>
                      <a:r>
                        <a:rPr lang="ru-RU" sz="1600" b="1" i="0" u="none" strike="noStrike">
                          <a:solidFill>
                            <a:srgbClr val="000000"/>
                          </a:solidFill>
                          <a:latin typeface="Times New Roman"/>
                        </a:rPr>
                        <a:t>03 2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b"/>
                      <a:r>
                        <a:rPr lang="ru-RU" sz="1600" b="0" i="0" u="none" strike="noStrike">
                          <a:solidFill>
                            <a:srgbClr val="000000"/>
                          </a:solidFill>
                          <a:latin typeface="Times New Roman"/>
                        </a:rPr>
                        <a:t>Подпрограмма "Развитие дошкольного и общего образования детей"</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ru-RU" sz="1600" b="0" i="0" u="none" strike="noStrike">
                          <a:solidFill>
                            <a:srgbClr val="000000"/>
                          </a:solidFill>
                          <a:latin typeface="Times New Roman"/>
                        </a:rPr>
                        <a:t>262845204,68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ru-RU" sz="1600" b="0" i="0" u="none" strike="noStrike">
                          <a:solidFill>
                            <a:srgbClr val="000000"/>
                          </a:solidFill>
                          <a:latin typeface="Times New Roman"/>
                        </a:rPr>
                        <a:t>237900673,52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ru-RU" sz="1600" b="0" i="0" u="none" strike="noStrike">
                          <a:solidFill>
                            <a:srgbClr val="000000"/>
                          </a:solidFill>
                          <a:latin typeface="Times New Roman"/>
                        </a:rPr>
                        <a:t>90,5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370840">
                <a:tc>
                  <a:txBody>
                    <a:bodyPr/>
                    <a:lstStyle/>
                    <a:p>
                      <a:pPr algn="ctr" fontAlgn="ctr"/>
                      <a:r>
                        <a:rPr lang="ru-RU" sz="1600" b="1" i="0" u="none" strike="noStrike">
                          <a:solidFill>
                            <a:srgbClr val="000000"/>
                          </a:solidFill>
                          <a:latin typeface="Times New Roman"/>
                        </a:rPr>
                        <a:t>03 3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b"/>
                      <a:r>
                        <a:rPr lang="ru-RU" sz="1600" b="0" i="0" u="none" strike="noStrike">
                          <a:solidFill>
                            <a:srgbClr val="000000"/>
                          </a:solidFill>
                          <a:latin typeface="Times New Roman"/>
                        </a:rPr>
                        <a:t>Подпрограмма "Развитие дополнительного образования и системы воспитания детей"</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ru-RU" sz="1600" b="0" i="0" u="none" strike="noStrike">
                          <a:solidFill>
                            <a:srgbClr val="000000"/>
                          </a:solidFill>
                          <a:latin typeface="Times New Roman"/>
                        </a:rPr>
                        <a:t>4415441,00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ru-RU" sz="1600" b="0" i="0" u="none" strike="noStrike">
                          <a:solidFill>
                            <a:srgbClr val="000000"/>
                          </a:solidFill>
                          <a:latin typeface="Times New Roman"/>
                        </a:rPr>
                        <a:t>4385635,96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ru-RU" sz="1600" b="0" i="0" u="none" strike="noStrike" dirty="0">
                          <a:solidFill>
                            <a:srgbClr val="000000"/>
                          </a:solidFill>
                          <a:latin typeface="Times New Roman"/>
                        </a:rPr>
                        <a:t>99,3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bl>
          </a:graphicData>
        </a:graphic>
      </p:graphicFrame>
      <p:pic>
        <p:nvPicPr>
          <p:cNvPr id="5" name="Рисунок 4" descr="bibblio.jpg"/>
          <p:cNvPicPr>
            <a:picLocks noChangeAspect="1"/>
          </p:cNvPicPr>
          <p:nvPr/>
        </p:nvPicPr>
        <p:blipFill>
          <a:blip r:embed="rId3" cstate="print"/>
          <a:srcRect/>
          <a:stretch>
            <a:fillRect/>
          </a:stretch>
        </p:blipFill>
        <p:spPr bwMode="auto">
          <a:xfrm>
            <a:off x="1142976" y="5143512"/>
            <a:ext cx="2286000" cy="1535112"/>
          </a:xfrm>
          <a:prstGeom prst="rect">
            <a:avLst/>
          </a:prstGeom>
          <a:solidFill>
            <a:schemeClr val="tx1">
              <a:lumMod val="85000"/>
            </a:schemeClr>
          </a:solidFill>
          <a:ln w="9525">
            <a:noFill/>
            <a:miter lim="800000"/>
            <a:headEnd/>
            <a:tailEnd/>
          </a:ln>
        </p:spPr>
      </p:pic>
      <p:sp>
        <p:nvSpPr>
          <p:cNvPr id="6" name="Прямоугольник 5"/>
          <p:cNvSpPr/>
          <p:nvPr/>
        </p:nvSpPr>
        <p:spPr>
          <a:xfrm>
            <a:off x="8361004" y="1214422"/>
            <a:ext cx="606255" cy="261610"/>
          </a:xfrm>
          <a:prstGeom prst="rect">
            <a:avLst/>
          </a:prstGeom>
        </p:spPr>
        <p:txBody>
          <a:bodyPr wrap="none">
            <a:spAutoFit/>
          </a:bodyPr>
          <a:lstStyle/>
          <a:p>
            <a:pPr lvl="0" algn="r" defTabSz="1082675" fontAlgn="base">
              <a:spcBef>
                <a:spcPct val="0"/>
              </a:spcBef>
              <a:spcAft>
                <a:spcPct val="0"/>
              </a:spcAft>
            </a:pPr>
            <a:r>
              <a:rPr lang="ru-RU" sz="1100" dirty="0" smtClean="0">
                <a:solidFill>
                  <a:srgbClr val="003366"/>
                </a:solidFill>
                <a:latin typeface="Times New Roman" pitchFamily="18" charset="0"/>
              </a:rPr>
              <a:t>рублей</a:t>
            </a:r>
          </a:p>
        </p:txBody>
      </p:sp>
      <p:pic>
        <p:nvPicPr>
          <p:cNvPr id="8" name="Рисунок 7" descr="52301691-c4a9-b39e-c4a9-b3911e622765.photo.0.jpg"/>
          <p:cNvPicPr>
            <a:picLocks noChangeAspect="1"/>
          </p:cNvPicPr>
          <p:nvPr/>
        </p:nvPicPr>
        <p:blipFill>
          <a:blip r:embed="rId4" cstate="print"/>
          <a:stretch>
            <a:fillRect/>
          </a:stretch>
        </p:blipFill>
        <p:spPr>
          <a:xfrm>
            <a:off x="5643570" y="4766750"/>
            <a:ext cx="1706402" cy="2091250"/>
          </a:xfrm>
          <a:prstGeom prst="rect">
            <a:avLst/>
          </a:prstGeom>
          <a:ln>
            <a:noFill/>
          </a:ln>
          <a:effectLst>
            <a:softEdge rad="112500"/>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142844" y="0"/>
            <a:ext cx="3231562" cy="185736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714612" y="4410051"/>
            <a:ext cx="4071966" cy="2307233"/>
          </a:xfrm>
          <a:prstGeom prst="rect">
            <a:avLst/>
          </a:prstGeom>
          <a:noFill/>
          <a:ln w="9525">
            <a:noFill/>
            <a:miter lim="800000"/>
            <a:headEnd/>
            <a:tailEnd/>
          </a:ln>
          <a:effectLst/>
        </p:spPr>
      </p:pic>
      <p:sp>
        <p:nvSpPr>
          <p:cNvPr id="2" name="Заголовок 1"/>
          <p:cNvSpPr>
            <a:spLocks noGrp="1"/>
          </p:cNvSpPr>
          <p:nvPr>
            <p:ph type="title"/>
          </p:nvPr>
        </p:nvSpPr>
        <p:spPr/>
        <p:txBody>
          <a:bodyPr>
            <a:noAutofit/>
          </a:bodyPr>
          <a:lstStyle/>
          <a:p>
            <a:pPr algn="ctr"/>
            <a:r>
              <a:rPr lang="ru-RU" sz="2000" dirty="0" smtClean="0">
                <a:solidFill>
                  <a:srgbClr val="002060"/>
                </a:solidFill>
                <a:effectLst>
                  <a:outerShdw blurRad="38100" dist="38100" dir="2700000" algn="tl">
                    <a:srgbClr val="000000">
                      <a:alpha val="43137"/>
                    </a:srgbClr>
                  </a:outerShdw>
                </a:effectLst>
              </a:rPr>
              <a:t>Расходы  бюджета на реализацию муниципальной программы 07 "Обеспечение доступным и комфортным жильем и коммунальными услугами граждан Льговского района Курской области"</a:t>
            </a:r>
            <a:endParaRPr lang="ru-RU" sz="2000" dirty="0">
              <a:solidFill>
                <a:srgbClr val="002060"/>
              </a:solidFill>
            </a:endParaRPr>
          </a:p>
        </p:txBody>
      </p:sp>
      <p:graphicFrame>
        <p:nvGraphicFramePr>
          <p:cNvPr id="4" name="Содержимое 3"/>
          <p:cNvGraphicFramePr>
            <a:graphicFrameLocks noGrp="1"/>
          </p:cNvGraphicFramePr>
          <p:nvPr>
            <p:ph idx="1"/>
          </p:nvPr>
        </p:nvGraphicFramePr>
        <p:xfrm>
          <a:off x="214282" y="1928802"/>
          <a:ext cx="8686800" cy="2998788"/>
        </p:xfrm>
        <a:graphic>
          <a:graphicData uri="http://schemas.openxmlformats.org/drawingml/2006/table">
            <a:tbl>
              <a:tblPr firstRow="1" bandRow="1">
                <a:tableStyleId>{7DF18680-E054-41AD-8BC1-D1AEF772440D}</a:tableStyleId>
              </a:tblPr>
              <a:tblGrid>
                <a:gridCol w="1623994"/>
                <a:gridCol w="3571900"/>
                <a:gridCol w="1285884"/>
                <a:gridCol w="1162088"/>
                <a:gridCol w="1042934"/>
              </a:tblGrid>
              <a:tr h="517515">
                <a:tc>
                  <a:txBody>
                    <a:bodyPr/>
                    <a:lstStyle/>
                    <a:p>
                      <a:pPr algn="ctr" fontAlgn="ctr"/>
                      <a:r>
                        <a:rPr lang="ru-RU" sz="1400" u="none" strike="noStrike" dirty="0">
                          <a:latin typeface="Times New Roman" pitchFamily="18" charset="0"/>
                          <a:cs typeface="Times New Roman" pitchFamily="18" charset="0"/>
                        </a:rPr>
                        <a:t>Код программы (подпрограммы)</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u="none" strike="noStrike" dirty="0">
                          <a:latin typeface="Times New Roman" pitchFamily="18" charset="0"/>
                          <a:cs typeface="Times New Roman" pitchFamily="18" charset="0"/>
                        </a:rPr>
                        <a:t>Наименование программы (подпрограммы)</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u="none" strike="noStrike" dirty="0">
                          <a:latin typeface="Times New Roman" pitchFamily="18" charset="0"/>
                          <a:cs typeface="Times New Roman" pitchFamily="18" charset="0"/>
                        </a:rPr>
                        <a:t>Плановое назначение</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u="none" strike="noStrike" dirty="0">
                          <a:latin typeface="Times New Roman" pitchFamily="18" charset="0"/>
                          <a:cs typeface="Times New Roman" pitchFamily="18" charset="0"/>
                        </a:rPr>
                        <a:t>Исполнено</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u="none" strike="noStrike" dirty="0">
                          <a:latin typeface="Times New Roman" pitchFamily="18" charset="0"/>
                          <a:cs typeface="Times New Roman" pitchFamily="18" charset="0"/>
                        </a:rPr>
                        <a:t>% исполнения</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fontAlgn="ctr"/>
                      <a:r>
                        <a:rPr lang="ru-RU" sz="1600" b="1" i="0" u="none" strike="noStrike">
                          <a:solidFill>
                            <a:srgbClr val="000000"/>
                          </a:solidFill>
                          <a:latin typeface="Times New Roman"/>
                        </a:rPr>
                        <a:t>07</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1600" b="0" i="0" u="none" strike="noStrike">
                          <a:solidFill>
                            <a:srgbClr val="000000"/>
                          </a:solidFill>
                          <a:latin typeface="Times New Roman"/>
                        </a:rPr>
                        <a:t>Муниципальная программа "Обеспечение доступным и комфортным жильем и коммунальными услугами граждан Льговского района Курской области"</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600" b="1" i="0" u="none" strike="noStrike">
                          <a:solidFill>
                            <a:srgbClr val="000000"/>
                          </a:solidFill>
                          <a:latin typeface="Times New Roman"/>
                        </a:rPr>
                        <a:t>21841487,80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600" b="1" i="0" u="none" strike="noStrike">
                          <a:solidFill>
                            <a:srgbClr val="000000"/>
                          </a:solidFill>
                          <a:latin typeface="Times New Roman"/>
                        </a:rPr>
                        <a:t>21711994,25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600" b="1" i="0" u="none" strike="noStrike">
                          <a:solidFill>
                            <a:srgbClr val="000000"/>
                          </a:solidFill>
                          <a:latin typeface="Times New Roman"/>
                        </a:rPr>
                        <a:t>99,4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1473">
                <a:tc>
                  <a:txBody>
                    <a:bodyPr/>
                    <a:lstStyle/>
                    <a:p>
                      <a:pPr algn="ctr" fontAlgn="ctr"/>
                      <a:r>
                        <a:rPr lang="ru-RU" sz="1600" b="1" i="1" u="none" strike="noStrike">
                          <a:solidFill>
                            <a:srgbClr val="000000"/>
                          </a:solidFill>
                          <a:latin typeface="Times New Roman"/>
                        </a:rPr>
                        <a:t> </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1600" b="0" i="1" u="none" strike="noStrike">
                          <a:solidFill>
                            <a:srgbClr val="000000"/>
                          </a:solidFill>
                          <a:latin typeface="Times New Roman"/>
                        </a:rPr>
                        <a:t>из них:</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1600" b="0" i="1" u="none" strike="noStrike">
                          <a:solidFill>
                            <a:srgbClr val="000000"/>
                          </a:solidFill>
                          <a:latin typeface="Times New Roman"/>
                        </a:rPr>
                        <a:t>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600" b="0" i="0" u="none" strike="noStrike">
                          <a:solidFill>
                            <a:srgbClr val="000000"/>
                          </a:solidFill>
                          <a:latin typeface="Times New Roman"/>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600" b="0" i="0" u="none" strike="noStrike">
                          <a:solidFill>
                            <a:srgbClr val="000000"/>
                          </a:solidFill>
                          <a:latin typeface="Times New Roman"/>
                        </a:rPr>
                        <a:t> </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fontAlgn="ctr"/>
                      <a:r>
                        <a:rPr lang="ru-RU" sz="1600" b="1" i="0" u="none" strike="noStrike">
                          <a:solidFill>
                            <a:srgbClr val="000000"/>
                          </a:solidFill>
                          <a:latin typeface="Times New Roman"/>
                        </a:rPr>
                        <a:t>07 2</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1600" b="0" i="0" u="none" strike="noStrike">
                          <a:solidFill>
                            <a:srgbClr val="000000"/>
                          </a:solidFill>
                          <a:latin typeface="Times New Roman"/>
                        </a:rPr>
                        <a:t>Подпрограмма  "Создание условий для обеспечения доступным и комфортным жильем граждан в Льговском районе Курской области"</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600" b="0" i="0" u="none" strike="noStrike">
                          <a:solidFill>
                            <a:srgbClr val="000000"/>
                          </a:solidFill>
                          <a:latin typeface="Times New Roman"/>
                        </a:rPr>
                        <a:t>21841487,80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600" b="0" i="0" u="none" strike="noStrike">
                          <a:solidFill>
                            <a:srgbClr val="000000"/>
                          </a:solidFill>
                          <a:latin typeface="Times New Roman"/>
                        </a:rPr>
                        <a:t>21711994,25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600" b="0" i="0" u="none" strike="noStrike" dirty="0">
                          <a:solidFill>
                            <a:srgbClr val="000000"/>
                          </a:solidFill>
                          <a:latin typeface="Times New Roman"/>
                        </a:rPr>
                        <a:t>99,4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Прямоугольник 4"/>
          <p:cNvSpPr/>
          <p:nvPr/>
        </p:nvSpPr>
        <p:spPr>
          <a:xfrm>
            <a:off x="8361004" y="1214422"/>
            <a:ext cx="606255" cy="261610"/>
          </a:xfrm>
          <a:prstGeom prst="rect">
            <a:avLst/>
          </a:prstGeom>
        </p:spPr>
        <p:txBody>
          <a:bodyPr wrap="none">
            <a:spAutoFit/>
          </a:bodyPr>
          <a:lstStyle/>
          <a:p>
            <a:pPr lvl="0" algn="r" defTabSz="1082675" fontAlgn="base">
              <a:spcBef>
                <a:spcPct val="0"/>
              </a:spcBef>
              <a:spcAft>
                <a:spcPct val="0"/>
              </a:spcAft>
            </a:pPr>
            <a:r>
              <a:rPr lang="ru-RU" sz="1100" dirty="0" smtClean="0">
                <a:solidFill>
                  <a:srgbClr val="003366"/>
                </a:solidFill>
                <a:latin typeface="Times New Roman" pitchFamily="18" charset="0"/>
              </a:rPr>
              <a:t>рублей</a:t>
            </a:r>
          </a:p>
        </p:txBody>
      </p:sp>
      <p:sp>
        <p:nvSpPr>
          <p:cNvPr id="1026" name="AutoShape 2" descr="http://www.krassever.ru/upload/resize_cache/iblock/911/800_600_1/krzvsebklvzivcbw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spartakiada.jpg"/>
          <p:cNvPicPr>
            <a:picLocks noChangeAspect="1"/>
          </p:cNvPicPr>
          <p:nvPr/>
        </p:nvPicPr>
        <p:blipFill>
          <a:blip r:embed="rId2" cstate="print"/>
          <a:stretch>
            <a:fillRect/>
          </a:stretch>
        </p:blipFill>
        <p:spPr>
          <a:xfrm>
            <a:off x="6715140" y="5529756"/>
            <a:ext cx="1731804" cy="1328244"/>
          </a:xfrm>
          <a:prstGeom prst="rect">
            <a:avLst/>
          </a:prstGeom>
          <a:ln>
            <a:noFill/>
          </a:ln>
          <a:effectLst>
            <a:softEdge rad="112500"/>
          </a:effectLst>
        </p:spPr>
      </p:pic>
      <p:sp>
        <p:nvSpPr>
          <p:cNvPr id="2" name="Заголовок 1"/>
          <p:cNvSpPr>
            <a:spLocks noGrp="1"/>
          </p:cNvSpPr>
          <p:nvPr>
            <p:ph type="title"/>
          </p:nvPr>
        </p:nvSpPr>
        <p:spPr/>
        <p:txBody>
          <a:bodyPr>
            <a:noAutofit/>
          </a:bodyPr>
          <a:lstStyle/>
          <a:p>
            <a:pPr algn="ctr"/>
            <a:r>
              <a:rPr lang="ru-RU" sz="2000" dirty="0" smtClean="0">
                <a:solidFill>
                  <a:srgbClr val="FF0066"/>
                </a:solidFill>
                <a:effectLst>
                  <a:outerShdw blurRad="38100" dist="38100" dir="2700000" algn="tl">
                    <a:srgbClr val="000000">
                      <a:alpha val="43137"/>
                    </a:srgbClr>
                  </a:outerShdw>
                </a:effectLst>
              </a:rPr>
              <a:t>Расходы  бюджета на реализацию муниципальной программы 08 «Повышение эффективности работы с  молодежью,  организация отдыха и оздоровления детей, молодежи, развитие физической культуры и спорта в Льговском районе Курской области»</a:t>
            </a:r>
            <a:endParaRPr lang="ru-RU" sz="2000" dirty="0">
              <a:solidFill>
                <a:srgbClr val="FF0066"/>
              </a:solidFill>
            </a:endParaRPr>
          </a:p>
        </p:txBody>
      </p:sp>
      <p:graphicFrame>
        <p:nvGraphicFramePr>
          <p:cNvPr id="4" name="Содержимое 3"/>
          <p:cNvGraphicFramePr>
            <a:graphicFrameLocks noGrp="1"/>
          </p:cNvGraphicFramePr>
          <p:nvPr>
            <p:ph idx="1"/>
          </p:nvPr>
        </p:nvGraphicFramePr>
        <p:xfrm>
          <a:off x="285720" y="1714488"/>
          <a:ext cx="8686800" cy="4088755"/>
        </p:xfrm>
        <a:graphic>
          <a:graphicData uri="http://schemas.openxmlformats.org/drawingml/2006/table">
            <a:tbl>
              <a:tblPr firstRow="1" bandRow="1">
                <a:tableStyleId>{5C22544A-7EE6-4342-B048-85BDC9FD1C3A}</a:tableStyleId>
              </a:tblPr>
              <a:tblGrid>
                <a:gridCol w="1552556"/>
                <a:gridCol w="3643338"/>
                <a:gridCol w="1214446"/>
                <a:gridCol w="1143008"/>
                <a:gridCol w="1133452"/>
              </a:tblGrid>
              <a:tr h="517515">
                <a:tc>
                  <a:txBody>
                    <a:bodyPr/>
                    <a:lstStyle/>
                    <a:p>
                      <a:pPr algn="ctr" fontAlgn="ctr"/>
                      <a:r>
                        <a:rPr lang="ru-RU" sz="1400" b="1" i="0" u="none" strike="noStrike" dirty="0">
                          <a:solidFill>
                            <a:srgbClr val="000000"/>
                          </a:solidFill>
                          <a:latin typeface="Times New Roman"/>
                        </a:rPr>
                        <a:t>Код программы (подпрограммы)</a:t>
                      </a:r>
                    </a:p>
                  </a:txBody>
                  <a:tcPr marL="9525" marR="9525" marT="9525" marB="0" anchor="ctr"/>
                </a:tc>
                <a:tc>
                  <a:txBody>
                    <a:bodyPr/>
                    <a:lstStyle/>
                    <a:p>
                      <a:pPr algn="ctr" fontAlgn="ctr"/>
                      <a:r>
                        <a:rPr lang="ru-RU" sz="1400" b="1" i="0" u="none" strike="noStrike">
                          <a:solidFill>
                            <a:srgbClr val="000000"/>
                          </a:solidFill>
                          <a:latin typeface="Times New Roman"/>
                        </a:rPr>
                        <a:t>Наименование программы (подпрограммы)</a:t>
                      </a:r>
                    </a:p>
                  </a:txBody>
                  <a:tcPr marL="9525" marR="9525" marT="9525" marB="0" anchor="ctr"/>
                </a:tc>
                <a:tc>
                  <a:txBody>
                    <a:bodyPr/>
                    <a:lstStyle/>
                    <a:p>
                      <a:pPr algn="ctr" fontAlgn="ctr"/>
                      <a:r>
                        <a:rPr lang="ru-RU" sz="1400" b="1" i="0" u="none" strike="noStrike">
                          <a:solidFill>
                            <a:srgbClr val="000000"/>
                          </a:solidFill>
                          <a:latin typeface="Times New Roman"/>
                        </a:rPr>
                        <a:t>Плановое назначение</a:t>
                      </a:r>
                    </a:p>
                  </a:txBody>
                  <a:tcPr marL="9525" marR="9525" marT="9525" marB="0" anchor="ctr"/>
                </a:tc>
                <a:tc>
                  <a:txBody>
                    <a:bodyPr/>
                    <a:lstStyle/>
                    <a:p>
                      <a:pPr algn="ctr" fontAlgn="ctr"/>
                      <a:r>
                        <a:rPr lang="ru-RU" sz="1400" b="1" i="0" u="none" strike="noStrike">
                          <a:solidFill>
                            <a:srgbClr val="000000"/>
                          </a:solidFill>
                          <a:latin typeface="Times New Roman"/>
                        </a:rPr>
                        <a:t>Исполнено</a:t>
                      </a:r>
                    </a:p>
                  </a:txBody>
                  <a:tcPr marL="9525" marR="9525" marT="9525" marB="0" anchor="ctr"/>
                </a:tc>
                <a:tc>
                  <a:txBody>
                    <a:bodyPr/>
                    <a:lstStyle/>
                    <a:p>
                      <a:pPr algn="ctr" fontAlgn="ctr"/>
                      <a:r>
                        <a:rPr lang="ru-RU" sz="1400" b="1" i="0" u="none" strike="noStrike">
                          <a:solidFill>
                            <a:srgbClr val="000000"/>
                          </a:solidFill>
                          <a:latin typeface="Times New Roman"/>
                        </a:rPr>
                        <a:t>% исполнения</a:t>
                      </a:r>
                    </a:p>
                  </a:txBody>
                  <a:tcPr marL="9525" marR="9525" marT="9525" marB="0" anchor="ctr"/>
                </a:tc>
              </a:tr>
              <a:tr h="370840">
                <a:tc>
                  <a:txBody>
                    <a:bodyPr/>
                    <a:lstStyle/>
                    <a:p>
                      <a:pPr algn="ctr" fontAlgn="ctr"/>
                      <a:r>
                        <a:rPr lang="ru-RU" sz="1600" b="1" i="0" u="none" strike="noStrike">
                          <a:solidFill>
                            <a:srgbClr val="000000"/>
                          </a:solidFill>
                          <a:latin typeface="Times New Roman"/>
                        </a:rPr>
                        <a:t>08</a:t>
                      </a:r>
                    </a:p>
                  </a:txBody>
                  <a:tcPr marL="7620" marR="7620" marT="7620" marB="0" anchor="ctr"/>
                </a:tc>
                <a:tc>
                  <a:txBody>
                    <a:bodyPr/>
                    <a:lstStyle/>
                    <a:p>
                      <a:pPr algn="l" fontAlgn="b"/>
                      <a:r>
                        <a:rPr lang="ru-RU" sz="1600" b="0" i="0" u="none" strike="noStrike">
                          <a:solidFill>
                            <a:srgbClr val="000000"/>
                          </a:solidFill>
                          <a:latin typeface="Times New Roman"/>
                        </a:rPr>
                        <a:t>Повышение эффективности работы с  молодежью,  организация отдыха и оздоровления детей, молодежи, развитие физической культуры и спорта в Льговском районе Курской области"</a:t>
                      </a:r>
                    </a:p>
                  </a:txBody>
                  <a:tcPr marL="7620" marR="7620" marT="7620" marB="0" anchor="b"/>
                </a:tc>
                <a:tc>
                  <a:txBody>
                    <a:bodyPr/>
                    <a:lstStyle/>
                    <a:p>
                      <a:pPr algn="ctr" fontAlgn="ctr"/>
                      <a:r>
                        <a:rPr lang="ru-RU" sz="1600" b="1" i="0" u="none" strike="noStrike">
                          <a:solidFill>
                            <a:srgbClr val="000000"/>
                          </a:solidFill>
                          <a:latin typeface="Times New Roman"/>
                        </a:rPr>
                        <a:t>3593170,00</a:t>
                      </a:r>
                    </a:p>
                  </a:txBody>
                  <a:tcPr marL="7620" marR="7620" marT="7620" marB="0" anchor="ctr"/>
                </a:tc>
                <a:tc>
                  <a:txBody>
                    <a:bodyPr/>
                    <a:lstStyle/>
                    <a:p>
                      <a:pPr algn="ctr" fontAlgn="ctr"/>
                      <a:r>
                        <a:rPr lang="ru-RU" sz="1600" b="1" i="0" u="none" strike="noStrike">
                          <a:solidFill>
                            <a:srgbClr val="000000"/>
                          </a:solidFill>
                          <a:latin typeface="Times New Roman"/>
                        </a:rPr>
                        <a:t>3476293,98</a:t>
                      </a:r>
                    </a:p>
                  </a:txBody>
                  <a:tcPr marL="7620" marR="7620" marT="7620" marB="0" anchor="ctr"/>
                </a:tc>
                <a:tc>
                  <a:txBody>
                    <a:bodyPr/>
                    <a:lstStyle/>
                    <a:p>
                      <a:pPr algn="ctr" fontAlgn="ctr"/>
                      <a:r>
                        <a:rPr lang="ru-RU" sz="1600" b="1" i="0" u="none" strike="noStrike">
                          <a:solidFill>
                            <a:srgbClr val="000000"/>
                          </a:solidFill>
                          <a:latin typeface="Times New Roman"/>
                        </a:rPr>
                        <a:t>96,7</a:t>
                      </a:r>
                    </a:p>
                  </a:txBody>
                  <a:tcPr marL="7620" marR="7620" marT="7620" marB="0" anchor="ctr"/>
                </a:tc>
              </a:tr>
              <a:tr h="370840">
                <a:tc>
                  <a:txBody>
                    <a:bodyPr/>
                    <a:lstStyle/>
                    <a:p>
                      <a:pPr algn="ctr" fontAlgn="ctr"/>
                      <a:r>
                        <a:rPr lang="ru-RU" sz="1600" b="1" i="1" u="none" strike="noStrike">
                          <a:solidFill>
                            <a:srgbClr val="000000"/>
                          </a:solidFill>
                          <a:latin typeface="Times New Roman"/>
                        </a:rPr>
                        <a:t> </a:t>
                      </a:r>
                    </a:p>
                  </a:txBody>
                  <a:tcPr marL="7620" marR="7620" marT="7620" marB="0" anchor="ctr"/>
                </a:tc>
                <a:tc>
                  <a:txBody>
                    <a:bodyPr/>
                    <a:lstStyle/>
                    <a:p>
                      <a:pPr algn="l" fontAlgn="b"/>
                      <a:r>
                        <a:rPr lang="ru-RU" sz="1600" b="0" i="1" u="none" strike="noStrike">
                          <a:solidFill>
                            <a:srgbClr val="000000"/>
                          </a:solidFill>
                          <a:latin typeface="Times New Roman"/>
                        </a:rPr>
                        <a:t>из них:</a:t>
                      </a:r>
                    </a:p>
                  </a:txBody>
                  <a:tcPr marL="7620" marR="7620" marT="7620" marB="0" anchor="b"/>
                </a:tc>
                <a:tc>
                  <a:txBody>
                    <a:bodyPr/>
                    <a:lstStyle/>
                    <a:p>
                      <a:pPr algn="l" fontAlgn="b"/>
                      <a:r>
                        <a:rPr lang="ru-RU" sz="1600" b="0" i="1" u="none" strike="noStrike">
                          <a:solidFill>
                            <a:srgbClr val="000000"/>
                          </a:solidFill>
                          <a:latin typeface="Times New Roman"/>
                        </a:rPr>
                        <a:t> </a:t>
                      </a:r>
                    </a:p>
                  </a:txBody>
                  <a:tcPr marL="7620" marR="7620" marT="7620" marB="0" anchor="b"/>
                </a:tc>
                <a:tc>
                  <a:txBody>
                    <a:bodyPr/>
                    <a:lstStyle/>
                    <a:p>
                      <a:pPr algn="ctr" fontAlgn="ctr"/>
                      <a:r>
                        <a:rPr lang="ru-RU" sz="1600" b="0" i="0" u="none" strike="noStrike">
                          <a:solidFill>
                            <a:srgbClr val="000000"/>
                          </a:solidFill>
                          <a:latin typeface="Times New Roman"/>
                        </a:rPr>
                        <a:t> </a:t>
                      </a:r>
                    </a:p>
                  </a:txBody>
                  <a:tcPr marL="7620" marR="7620" marT="7620" marB="0" anchor="ctr"/>
                </a:tc>
                <a:tc>
                  <a:txBody>
                    <a:bodyPr/>
                    <a:lstStyle/>
                    <a:p>
                      <a:pPr algn="ctr" fontAlgn="ctr"/>
                      <a:r>
                        <a:rPr lang="ru-RU" sz="1600" b="0" i="0" u="none" strike="noStrike">
                          <a:solidFill>
                            <a:srgbClr val="000000"/>
                          </a:solidFill>
                          <a:latin typeface="Times New Roman"/>
                        </a:rPr>
                        <a:t> </a:t>
                      </a:r>
                    </a:p>
                  </a:txBody>
                  <a:tcPr marL="7620" marR="7620" marT="7620" marB="0" anchor="ctr"/>
                </a:tc>
              </a:tr>
              <a:tr h="370840">
                <a:tc>
                  <a:txBody>
                    <a:bodyPr/>
                    <a:lstStyle/>
                    <a:p>
                      <a:pPr algn="ctr" fontAlgn="ctr"/>
                      <a:r>
                        <a:rPr lang="ru-RU" sz="1600" b="1" i="0" u="none" strike="noStrike">
                          <a:solidFill>
                            <a:srgbClr val="000000"/>
                          </a:solidFill>
                          <a:latin typeface="Times New Roman"/>
                        </a:rPr>
                        <a:t>08 2</a:t>
                      </a:r>
                    </a:p>
                  </a:txBody>
                  <a:tcPr marL="7620" marR="7620" marT="7620" marB="0" anchor="ctr"/>
                </a:tc>
                <a:tc>
                  <a:txBody>
                    <a:bodyPr/>
                    <a:lstStyle/>
                    <a:p>
                      <a:pPr algn="l" fontAlgn="b"/>
                      <a:r>
                        <a:rPr lang="ru-RU" sz="1600" b="0" i="0" u="none" strike="noStrike">
                          <a:solidFill>
                            <a:srgbClr val="000000"/>
                          </a:solidFill>
                          <a:latin typeface="Times New Roman"/>
                        </a:rPr>
                        <a:t>Подпрограмма  "Повышение эффективности реализации молодежной политики"</a:t>
                      </a:r>
                    </a:p>
                  </a:txBody>
                  <a:tcPr marL="7620" marR="7620" marT="7620" marB="0" anchor="b"/>
                </a:tc>
                <a:tc>
                  <a:txBody>
                    <a:bodyPr/>
                    <a:lstStyle/>
                    <a:p>
                      <a:pPr algn="ctr" fontAlgn="ctr"/>
                      <a:r>
                        <a:rPr lang="ru-RU" sz="1600" b="0" i="0" u="none" strike="noStrike">
                          <a:solidFill>
                            <a:srgbClr val="000000"/>
                          </a:solidFill>
                          <a:latin typeface="Times New Roman"/>
                        </a:rPr>
                        <a:t>145000,00</a:t>
                      </a:r>
                    </a:p>
                  </a:txBody>
                  <a:tcPr marL="7620" marR="7620" marT="7620" marB="0" anchor="ctr"/>
                </a:tc>
                <a:tc>
                  <a:txBody>
                    <a:bodyPr/>
                    <a:lstStyle/>
                    <a:p>
                      <a:pPr algn="ctr" fontAlgn="ctr"/>
                      <a:r>
                        <a:rPr lang="ru-RU" sz="1600" b="0" i="0" u="none" strike="noStrike">
                          <a:solidFill>
                            <a:srgbClr val="000000"/>
                          </a:solidFill>
                          <a:latin typeface="Times New Roman"/>
                        </a:rPr>
                        <a:t>144400,00</a:t>
                      </a:r>
                    </a:p>
                  </a:txBody>
                  <a:tcPr marL="7620" marR="7620" marT="7620" marB="0" anchor="ctr"/>
                </a:tc>
                <a:tc>
                  <a:txBody>
                    <a:bodyPr/>
                    <a:lstStyle/>
                    <a:p>
                      <a:pPr algn="ctr" fontAlgn="ctr"/>
                      <a:r>
                        <a:rPr lang="ru-RU" sz="1600" b="0" i="0" u="none" strike="noStrike">
                          <a:solidFill>
                            <a:srgbClr val="000000"/>
                          </a:solidFill>
                          <a:latin typeface="Times New Roman"/>
                        </a:rPr>
                        <a:t>99,6</a:t>
                      </a:r>
                    </a:p>
                  </a:txBody>
                  <a:tcPr marL="7620" marR="7620" marT="7620" marB="0" anchor="ctr"/>
                </a:tc>
              </a:tr>
              <a:tr h="370840">
                <a:tc>
                  <a:txBody>
                    <a:bodyPr/>
                    <a:lstStyle/>
                    <a:p>
                      <a:pPr algn="ctr" fontAlgn="ctr"/>
                      <a:r>
                        <a:rPr lang="ru-RU" sz="1600" b="1" i="0" u="none" strike="noStrike">
                          <a:solidFill>
                            <a:srgbClr val="000000"/>
                          </a:solidFill>
                          <a:latin typeface="Times New Roman"/>
                        </a:rPr>
                        <a:t>08 3</a:t>
                      </a:r>
                    </a:p>
                  </a:txBody>
                  <a:tcPr marL="7620" marR="7620" marT="7620" marB="0" anchor="ctr"/>
                </a:tc>
                <a:tc>
                  <a:txBody>
                    <a:bodyPr/>
                    <a:lstStyle/>
                    <a:p>
                      <a:pPr algn="l" fontAlgn="b"/>
                      <a:r>
                        <a:rPr lang="ru-RU" sz="1600" b="0" i="0" u="none" strike="noStrike">
                          <a:solidFill>
                            <a:srgbClr val="000000"/>
                          </a:solidFill>
                          <a:latin typeface="Times New Roman"/>
                        </a:rPr>
                        <a:t>Подпрограмма "Реализация муниципальной политики в сфере физической культуры и спорта"</a:t>
                      </a:r>
                    </a:p>
                  </a:txBody>
                  <a:tcPr marL="7620" marR="7620" marT="7620" marB="0" anchor="b"/>
                </a:tc>
                <a:tc>
                  <a:txBody>
                    <a:bodyPr/>
                    <a:lstStyle/>
                    <a:p>
                      <a:pPr algn="ctr" fontAlgn="ctr"/>
                      <a:r>
                        <a:rPr lang="ru-RU" sz="1600" b="0" i="0" u="none" strike="noStrike">
                          <a:solidFill>
                            <a:srgbClr val="000000"/>
                          </a:solidFill>
                          <a:latin typeface="Times New Roman"/>
                        </a:rPr>
                        <a:t>254900,00</a:t>
                      </a:r>
                    </a:p>
                  </a:txBody>
                  <a:tcPr marL="7620" marR="7620" marT="7620" marB="0" anchor="ctr"/>
                </a:tc>
                <a:tc>
                  <a:txBody>
                    <a:bodyPr/>
                    <a:lstStyle/>
                    <a:p>
                      <a:pPr algn="ctr" fontAlgn="ctr"/>
                      <a:r>
                        <a:rPr lang="ru-RU" sz="1600" b="0" i="0" u="none" strike="noStrike">
                          <a:solidFill>
                            <a:srgbClr val="000000"/>
                          </a:solidFill>
                          <a:latin typeface="Times New Roman"/>
                        </a:rPr>
                        <a:t>244900,00</a:t>
                      </a:r>
                    </a:p>
                  </a:txBody>
                  <a:tcPr marL="7620" marR="7620" marT="7620" marB="0" anchor="ctr"/>
                </a:tc>
                <a:tc>
                  <a:txBody>
                    <a:bodyPr/>
                    <a:lstStyle/>
                    <a:p>
                      <a:pPr algn="ctr" fontAlgn="ctr"/>
                      <a:r>
                        <a:rPr lang="ru-RU" sz="1600" b="0" i="0" u="none" strike="noStrike">
                          <a:solidFill>
                            <a:srgbClr val="000000"/>
                          </a:solidFill>
                          <a:latin typeface="Times New Roman"/>
                        </a:rPr>
                        <a:t>96,1</a:t>
                      </a:r>
                    </a:p>
                  </a:txBody>
                  <a:tcPr marL="7620" marR="7620" marT="7620" marB="0" anchor="ctr"/>
                </a:tc>
              </a:tr>
              <a:tr h="370840">
                <a:tc>
                  <a:txBody>
                    <a:bodyPr/>
                    <a:lstStyle/>
                    <a:p>
                      <a:pPr algn="ctr" fontAlgn="ctr"/>
                      <a:r>
                        <a:rPr lang="ru-RU" sz="1600" b="1" i="0" u="none" strike="noStrike">
                          <a:solidFill>
                            <a:srgbClr val="000000"/>
                          </a:solidFill>
                          <a:latin typeface="Times New Roman"/>
                        </a:rPr>
                        <a:t>08 4</a:t>
                      </a:r>
                    </a:p>
                  </a:txBody>
                  <a:tcPr marL="7620" marR="7620" marT="7620" marB="0" anchor="ctr"/>
                </a:tc>
                <a:tc>
                  <a:txBody>
                    <a:bodyPr/>
                    <a:lstStyle/>
                    <a:p>
                      <a:pPr algn="l" fontAlgn="b"/>
                      <a:r>
                        <a:rPr lang="ru-RU" sz="1600" b="0" i="0" u="none" strike="noStrike">
                          <a:solidFill>
                            <a:srgbClr val="000000"/>
                          </a:solidFill>
                          <a:latin typeface="Times New Roman"/>
                        </a:rPr>
                        <a:t>Подпрограмма "Оздоровление и отдых детей"</a:t>
                      </a:r>
                    </a:p>
                  </a:txBody>
                  <a:tcPr marL="7620" marR="7620" marT="7620" marB="0" anchor="b"/>
                </a:tc>
                <a:tc>
                  <a:txBody>
                    <a:bodyPr/>
                    <a:lstStyle/>
                    <a:p>
                      <a:pPr algn="ctr" fontAlgn="ctr"/>
                      <a:r>
                        <a:rPr lang="ru-RU" sz="1600" b="0" i="0" u="none" strike="noStrike">
                          <a:solidFill>
                            <a:srgbClr val="000000"/>
                          </a:solidFill>
                          <a:latin typeface="Times New Roman"/>
                        </a:rPr>
                        <a:t>3193270,00</a:t>
                      </a:r>
                    </a:p>
                  </a:txBody>
                  <a:tcPr marL="7620" marR="7620" marT="7620" marB="0" anchor="ctr"/>
                </a:tc>
                <a:tc>
                  <a:txBody>
                    <a:bodyPr/>
                    <a:lstStyle/>
                    <a:p>
                      <a:pPr algn="ctr" fontAlgn="ctr"/>
                      <a:r>
                        <a:rPr lang="ru-RU" sz="1600" b="0" i="0" u="none" strike="noStrike">
                          <a:solidFill>
                            <a:srgbClr val="000000"/>
                          </a:solidFill>
                          <a:latin typeface="Times New Roman"/>
                        </a:rPr>
                        <a:t>3086993,98</a:t>
                      </a:r>
                    </a:p>
                  </a:txBody>
                  <a:tcPr marL="7620" marR="7620" marT="7620" marB="0" anchor="ctr"/>
                </a:tc>
                <a:tc>
                  <a:txBody>
                    <a:bodyPr/>
                    <a:lstStyle/>
                    <a:p>
                      <a:pPr algn="ctr" fontAlgn="ctr"/>
                      <a:r>
                        <a:rPr lang="ru-RU" sz="1600" b="0" i="0" u="none" strike="noStrike" dirty="0">
                          <a:solidFill>
                            <a:srgbClr val="000000"/>
                          </a:solidFill>
                          <a:latin typeface="Times New Roman"/>
                        </a:rPr>
                        <a:t>96,7</a:t>
                      </a:r>
                    </a:p>
                  </a:txBody>
                  <a:tcPr marL="7620" marR="7620" marT="7620" marB="0" anchor="ctr"/>
                </a:tc>
              </a:tr>
            </a:tbl>
          </a:graphicData>
        </a:graphic>
      </p:graphicFrame>
      <p:sp>
        <p:nvSpPr>
          <p:cNvPr id="5" name="Прямоугольник 4"/>
          <p:cNvSpPr/>
          <p:nvPr/>
        </p:nvSpPr>
        <p:spPr>
          <a:xfrm>
            <a:off x="8289565" y="1428736"/>
            <a:ext cx="606255" cy="261610"/>
          </a:xfrm>
          <a:prstGeom prst="rect">
            <a:avLst/>
          </a:prstGeom>
        </p:spPr>
        <p:txBody>
          <a:bodyPr wrap="none">
            <a:spAutoFit/>
          </a:bodyPr>
          <a:lstStyle/>
          <a:p>
            <a:pPr lvl="0" algn="r" defTabSz="1082675" fontAlgn="base">
              <a:spcBef>
                <a:spcPct val="0"/>
              </a:spcBef>
              <a:spcAft>
                <a:spcPct val="0"/>
              </a:spcAft>
            </a:pPr>
            <a:r>
              <a:rPr lang="ru-RU" sz="1100" dirty="0" smtClean="0">
                <a:solidFill>
                  <a:srgbClr val="003366"/>
                </a:solidFill>
                <a:latin typeface="Times New Roman" pitchFamily="18" charset="0"/>
              </a:rPr>
              <a:t>рублей</a:t>
            </a:r>
          </a:p>
        </p:txBody>
      </p:sp>
      <p:pic>
        <p:nvPicPr>
          <p:cNvPr id="7" name="Рисунок 6" descr="015707.1.jpg"/>
          <p:cNvPicPr>
            <a:picLocks noChangeAspect="1"/>
          </p:cNvPicPr>
          <p:nvPr/>
        </p:nvPicPr>
        <p:blipFill>
          <a:blip r:embed="rId3" cstate="print"/>
          <a:stretch>
            <a:fillRect/>
          </a:stretch>
        </p:blipFill>
        <p:spPr>
          <a:xfrm>
            <a:off x="1214414" y="5459472"/>
            <a:ext cx="2428892" cy="1398528"/>
          </a:xfrm>
          <a:prstGeom prst="rect">
            <a:avLst/>
          </a:prstGeom>
          <a:ln>
            <a:noFill/>
          </a:ln>
          <a:effectLst>
            <a:softEdge rad="112500"/>
          </a:effectLst>
        </p:spPr>
      </p:pic>
      <p:pic>
        <p:nvPicPr>
          <p:cNvPr id="8" name="Рисунок 8" descr="Ozdorovlenie_images_2017_03_thumbs_large1000_0.jpg"/>
          <p:cNvPicPr>
            <a:picLocks noChangeAspect="1"/>
          </p:cNvPicPr>
          <p:nvPr/>
        </p:nvPicPr>
        <p:blipFill>
          <a:blip r:embed="rId4" cstate="print"/>
          <a:srcRect/>
          <a:stretch>
            <a:fillRect/>
          </a:stretch>
        </p:blipFill>
        <p:spPr bwMode="auto">
          <a:xfrm>
            <a:off x="3929059" y="5639648"/>
            <a:ext cx="2000263" cy="1218351"/>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357166"/>
            <a:ext cx="8686800" cy="838200"/>
          </a:xfrm>
        </p:spPr>
        <p:txBody>
          <a:bodyPr>
            <a:normAutofit fontScale="90000"/>
          </a:bodyPr>
          <a:lstStyle/>
          <a:p>
            <a:pPr algn="ctr"/>
            <a:r>
              <a:rPr lang="ru-RU" sz="2000" dirty="0" smtClean="0">
                <a:solidFill>
                  <a:srgbClr val="00B050"/>
                </a:solidFill>
                <a:effectLst>
                  <a:outerShdw blurRad="38100" dist="38100" dir="2700000" algn="tl">
                    <a:srgbClr val="000000">
                      <a:alpha val="43137"/>
                    </a:srgbClr>
                  </a:outerShdw>
                </a:effectLst>
              </a:rPr>
              <a:t>Расходы  бюджета на реализацию муниципальной программы 11 «Развитие транспортной системы, обеспечение перевозки пассажиров в Льговском районе Курской области и безопасности дорожного движения»</a:t>
            </a:r>
            <a:endParaRPr lang="ru-RU" sz="2000" dirty="0">
              <a:solidFill>
                <a:srgbClr val="00B050"/>
              </a:solidFill>
            </a:endParaRPr>
          </a:p>
        </p:txBody>
      </p:sp>
      <p:graphicFrame>
        <p:nvGraphicFramePr>
          <p:cNvPr id="4" name="Содержимое 3"/>
          <p:cNvGraphicFramePr>
            <a:graphicFrameLocks noGrp="1"/>
          </p:cNvGraphicFramePr>
          <p:nvPr>
            <p:ph idx="1"/>
          </p:nvPr>
        </p:nvGraphicFramePr>
        <p:xfrm>
          <a:off x="304800" y="1554163"/>
          <a:ext cx="8686800" cy="3351212"/>
        </p:xfrm>
        <a:graphic>
          <a:graphicData uri="http://schemas.openxmlformats.org/drawingml/2006/table">
            <a:tbl>
              <a:tblPr firstRow="1" bandRow="1">
                <a:tableStyleId>{306799F8-075E-4A3A-A7F6-7FBC6576F1A4}</a:tableStyleId>
              </a:tblPr>
              <a:tblGrid>
                <a:gridCol w="1737360"/>
                <a:gridCol w="3387096"/>
                <a:gridCol w="1285884"/>
                <a:gridCol w="1143008"/>
                <a:gridCol w="1133452"/>
              </a:tblGrid>
              <a:tr h="588953">
                <a:tc>
                  <a:txBody>
                    <a:bodyPr/>
                    <a:lstStyle/>
                    <a:p>
                      <a:pPr algn="ctr" fontAlgn="ctr"/>
                      <a:r>
                        <a:rPr lang="ru-RU" sz="1400" u="none" strike="noStrike" dirty="0">
                          <a:solidFill>
                            <a:srgbClr val="002060"/>
                          </a:solidFill>
                        </a:rPr>
                        <a:t>Код программы (подпрограммы)</a:t>
                      </a:r>
                      <a:endParaRPr lang="ru-RU" sz="1400" b="1" i="0" u="none" strike="noStrike" dirty="0">
                        <a:solidFill>
                          <a:srgbClr val="002060"/>
                        </a:solidFill>
                        <a:latin typeface="Times New Roman"/>
                      </a:endParaRPr>
                    </a:p>
                  </a:txBody>
                  <a:tcPr marL="9525" marR="9525" marT="9525" marB="0" anchor="ctr"/>
                </a:tc>
                <a:tc>
                  <a:txBody>
                    <a:bodyPr/>
                    <a:lstStyle/>
                    <a:p>
                      <a:pPr algn="ctr" fontAlgn="ctr"/>
                      <a:r>
                        <a:rPr lang="ru-RU" sz="1400" u="none" strike="noStrike" dirty="0">
                          <a:solidFill>
                            <a:srgbClr val="002060"/>
                          </a:solidFill>
                        </a:rPr>
                        <a:t>Наименование программы (подпрограммы)</a:t>
                      </a:r>
                      <a:endParaRPr lang="ru-RU" sz="1400" b="1" i="0" u="none" strike="noStrike" dirty="0">
                        <a:solidFill>
                          <a:srgbClr val="002060"/>
                        </a:solidFill>
                        <a:latin typeface="Times New Roman"/>
                      </a:endParaRPr>
                    </a:p>
                  </a:txBody>
                  <a:tcPr marL="9525" marR="9525" marT="9525" marB="0" anchor="ctr"/>
                </a:tc>
                <a:tc>
                  <a:txBody>
                    <a:bodyPr/>
                    <a:lstStyle/>
                    <a:p>
                      <a:pPr algn="ctr" fontAlgn="ctr"/>
                      <a:r>
                        <a:rPr lang="ru-RU" sz="1400" u="none" strike="noStrike">
                          <a:solidFill>
                            <a:srgbClr val="002060"/>
                          </a:solidFill>
                        </a:rPr>
                        <a:t>Плановое назначение</a:t>
                      </a:r>
                      <a:endParaRPr lang="ru-RU" sz="1400" b="1" i="0" u="none" strike="noStrike">
                        <a:solidFill>
                          <a:srgbClr val="002060"/>
                        </a:solidFill>
                        <a:latin typeface="Times New Roman"/>
                      </a:endParaRPr>
                    </a:p>
                  </a:txBody>
                  <a:tcPr marL="9525" marR="9525" marT="9525" marB="0" anchor="ctr"/>
                </a:tc>
                <a:tc>
                  <a:txBody>
                    <a:bodyPr/>
                    <a:lstStyle/>
                    <a:p>
                      <a:pPr algn="ctr" fontAlgn="ctr"/>
                      <a:r>
                        <a:rPr lang="ru-RU" sz="1400" u="none" strike="noStrike">
                          <a:solidFill>
                            <a:srgbClr val="002060"/>
                          </a:solidFill>
                        </a:rPr>
                        <a:t>Исполнено</a:t>
                      </a:r>
                      <a:endParaRPr lang="ru-RU" sz="1400" b="1" i="0" u="none" strike="noStrike">
                        <a:solidFill>
                          <a:srgbClr val="002060"/>
                        </a:solidFill>
                        <a:latin typeface="Times New Roman"/>
                      </a:endParaRPr>
                    </a:p>
                  </a:txBody>
                  <a:tcPr marL="9525" marR="9525" marT="9525" marB="0" anchor="ctr"/>
                </a:tc>
                <a:tc>
                  <a:txBody>
                    <a:bodyPr/>
                    <a:lstStyle/>
                    <a:p>
                      <a:pPr algn="ctr" fontAlgn="ctr"/>
                      <a:r>
                        <a:rPr lang="ru-RU" sz="1400" u="none" strike="noStrike">
                          <a:solidFill>
                            <a:srgbClr val="002060"/>
                          </a:solidFill>
                        </a:rPr>
                        <a:t>% исполнения</a:t>
                      </a:r>
                      <a:endParaRPr lang="ru-RU" sz="1400" b="1" i="0" u="none" strike="noStrike">
                        <a:solidFill>
                          <a:srgbClr val="002060"/>
                        </a:solidFill>
                        <a:latin typeface="Times New Roman"/>
                      </a:endParaRPr>
                    </a:p>
                  </a:txBody>
                  <a:tcPr marL="9525" marR="9525" marT="9525" marB="0" anchor="ctr"/>
                </a:tc>
              </a:tr>
              <a:tr h="370840">
                <a:tc>
                  <a:txBody>
                    <a:bodyPr/>
                    <a:lstStyle/>
                    <a:p>
                      <a:pPr algn="ctr" fontAlgn="ctr"/>
                      <a:r>
                        <a:rPr lang="ru-RU" sz="1600" b="1" i="0" u="none" strike="noStrike">
                          <a:solidFill>
                            <a:srgbClr val="000000"/>
                          </a:solidFill>
                          <a:latin typeface="Times New Roman"/>
                        </a:rPr>
                        <a:t>11</a:t>
                      </a:r>
                    </a:p>
                  </a:txBody>
                  <a:tcPr marL="7620" marR="7620" marT="7620" marB="0" anchor="ctr"/>
                </a:tc>
                <a:tc>
                  <a:txBody>
                    <a:bodyPr/>
                    <a:lstStyle/>
                    <a:p>
                      <a:pPr algn="l" fontAlgn="b"/>
                      <a:r>
                        <a:rPr lang="ru-RU" sz="1600" b="0" i="0" u="none" strike="noStrike">
                          <a:solidFill>
                            <a:srgbClr val="000000"/>
                          </a:solidFill>
                          <a:latin typeface="Times New Roman"/>
                        </a:rPr>
                        <a:t>"Развитие транспортной системы, обеспечение перевозки пассижиров в Льговском районе Курской области и безопасности дорожного движения"</a:t>
                      </a:r>
                    </a:p>
                  </a:txBody>
                  <a:tcPr marL="7620" marR="7620" marT="7620" marB="0" anchor="b"/>
                </a:tc>
                <a:tc>
                  <a:txBody>
                    <a:bodyPr/>
                    <a:lstStyle/>
                    <a:p>
                      <a:pPr algn="ctr" fontAlgn="ctr"/>
                      <a:r>
                        <a:rPr lang="ru-RU" sz="1600" b="1" i="0" u="none" strike="noStrike">
                          <a:solidFill>
                            <a:srgbClr val="000000"/>
                          </a:solidFill>
                          <a:latin typeface="Times New Roman"/>
                        </a:rPr>
                        <a:t>13864394,38</a:t>
                      </a:r>
                    </a:p>
                  </a:txBody>
                  <a:tcPr marL="7620" marR="7620" marT="7620" marB="0" anchor="ctr"/>
                </a:tc>
                <a:tc>
                  <a:txBody>
                    <a:bodyPr/>
                    <a:lstStyle/>
                    <a:p>
                      <a:pPr algn="ctr" fontAlgn="ctr"/>
                      <a:r>
                        <a:rPr lang="ru-RU" sz="1600" b="1" i="0" u="none" strike="noStrike">
                          <a:solidFill>
                            <a:srgbClr val="000000"/>
                          </a:solidFill>
                          <a:latin typeface="Times New Roman"/>
                        </a:rPr>
                        <a:t>1900726,39</a:t>
                      </a:r>
                    </a:p>
                  </a:txBody>
                  <a:tcPr marL="7620" marR="7620" marT="7620" marB="0" anchor="ctr"/>
                </a:tc>
                <a:tc>
                  <a:txBody>
                    <a:bodyPr/>
                    <a:lstStyle/>
                    <a:p>
                      <a:pPr algn="ctr" fontAlgn="ctr"/>
                      <a:r>
                        <a:rPr lang="ru-RU" sz="1600" b="1" i="0" u="none" strike="noStrike">
                          <a:solidFill>
                            <a:srgbClr val="000000"/>
                          </a:solidFill>
                          <a:latin typeface="Times New Roman"/>
                        </a:rPr>
                        <a:t>13,7</a:t>
                      </a:r>
                    </a:p>
                  </a:txBody>
                  <a:tcPr marL="7620" marR="7620" marT="7620" marB="0" anchor="ctr"/>
                </a:tc>
              </a:tr>
              <a:tr h="300999">
                <a:tc>
                  <a:txBody>
                    <a:bodyPr/>
                    <a:lstStyle/>
                    <a:p>
                      <a:pPr algn="ctr" fontAlgn="ctr"/>
                      <a:r>
                        <a:rPr lang="ru-RU" sz="1600" b="1" i="1" u="none" strike="noStrike">
                          <a:solidFill>
                            <a:srgbClr val="000000"/>
                          </a:solidFill>
                          <a:latin typeface="Times New Roman"/>
                        </a:rPr>
                        <a:t> </a:t>
                      </a:r>
                    </a:p>
                  </a:txBody>
                  <a:tcPr marL="7620" marR="7620" marT="7620" marB="0" anchor="ctr"/>
                </a:tc>
                <a:tc>
                  <a:txBody>
                    <a:bodyPr/>
                    <a:lstStyle/>
                    <a:p>
                      <a:pPr algn="l" fontAlgn="b"/>
                      <a:r>
                        <a:rPr lang="ru-RU" sz="1600" b="0" i="1" u="none" strike="noStrike">
                          <a:solidFill>
                            <a:srgbClr val="000000"/>
                          </a:solidFill>
                          <a:latin typeface="Times New Roman"/>
                        </a:rPr>
                        <a:t>из них:</a:t>
                      </a:r>
                    </a:p>
                  </a:txBody>
                  <a:tcPr marL="7620" marR="7620" marT="7620" marB="0" anchor="b"/>
                </a:tc>
                <a:tc>
                  <a:txBody>
                    <a:bodyPr/>
                    <a:lstStyle/>
                    <a:p>
                      <a:pPr algn="ctr" fontAlgn="ctr"/>
                      <a:r>
                        <a:rPr lang="ru-RU" sz="1600" b="0" i="1" u="none" strike="noStrike">
                          <a:solidFill>
                            <a:srgbClr val="000000"/>
                          </a:solidFill>
                          <a:latin typeface="Times New Roman"/>
                        </a:rPr>
                        <a:t> </a:t>
                      </a:r>
                    </a:p>
                  </a:txBody>
                  <a:tcPr marL="7620" marR="7620" marT="7620" marB="0" anchor="ctr"/>
                </a:tc>
                <a:tc>
                  <a:txBody>
                    <a:bodyPr/>
                    <a:lstStyle/>
                    <a:p>
                      <a:pPr algn="ctr" fontAlgn="ctr"/>
                      <a:r>
                        <a:rPr lang="ru-RU" sz="1600" b="0" i="0" u="none" strike="noStrike">
                          <a:solidFill>
                            <a:srgbClr val="000000"/>
                          </a:solidFill>
                          <a:latin typeface="Times New Roman"/>
                        </a:rPr>
                        <a:t> </a:t>
                      </a:r>
                    </a:p>
                  </a:txBody>
                  <a:tcPr marL="7620" marR="7620" marT="7620" marB="0" anchor="ctr"/>
                </a:tc>
                <a:tc>
                  <a:txBody>
                    <a:bodyPr/>
                    <a:lstStyle/>
                    <a:p>
                      <a:pPr algn="ctr" fontAlgn="ctr"/>
                      <a:r>
                        <a:rPr lang="ru-RU" sz="1600" b="0" i="0" u="none" strike="noStrike">
                          <a:solidFill>
                            <a:srgbClr val="000000"/>
                          </a:solidFill>
                          <a:latin typeface="Times New Roman"/>
                        </a:rPr>
                        <a:t> </a:t>
                      </a:r>
                    </a:p>
                  </a:txBody>
                  <a:tcPr marL="7620" marR="7620" marT="7620" marB="0" anchor="ctr"/>
                </a:tc>
              </a:tr>
              <a:tr h="370840">
                <a:tc>
                  <a:txBody>
                    <a:bodyPr/>
                    <a:lstStyle/>
                    <a:p>
                      <a:pPr algn="ctr" fontAlgn="ctr"/>
                      <a:r>
                        <a:rPr lang="ru-RU" sz="1600" b="1" i="0" u="none" strike="noStrike">
                          <a:solidFill>
                            <a:srgbClr val="000000"/>
                          </a:solidFill>
                          <a:latin typeface="Times New Roman"/>
                        </a:rPr>
                        <a:t>11 2</a:t>
                      </a:r>
                    </a:p>
                  </a:txBody>
                  <a:tcPr marL="7620" marR="7620" marT="7620" marB="0" anchor="ctr"/>
                </a:tc>
                <a:tc>
                  <a:txBody>
                    <a:bodyPr/>
                    <a:lstStyle/>
                    <a:p>
                      <a:pPr algn="l" fontAlgn="b"/>
                      <a:r>
                        <a:rPr lang="ru-RU" sz="1600" b="0" i="0" u="none" strike="noStrike">
                          <a:solidFill>
                            <a:srgbClr val="000000"/>
                          </a:solidFill>
                          <a:latin typeface="Times New Roman"/>
                        </a:rPr>
                        <a:t>Подпрограмма  "Развитие сети автомобильных дорог в Льговском районе Курской области"</a:t>
                      </a:r>
                    </a:p>
                  </a:txBody>
                  <a:tcPr marL="7620" marR="7620" marT="7620" marB="0" anchor="b"/>
                </a:tc>
                <a:tc>
                  <a:txBody>
                    <a:bodyPr/>
                    <a:lstStyle/>
                    <a:p>
                      <a:pPr algn="ctr" fontAlgn="ctr"/>
                      <a:r>
                        <a:rPr lang="ru-RU" sz="1600" b="0" i="0" u="none" strike="noStrike">
                          <a:solidFill>
                            <a:srgbClr val="000000"/>
                          </a:solidFill>
                          <a:latin typeface="Times New Roman"/>
                        </a:rPr>
                        <a:t>13114394,38</a:t>
                      </a:r>
                    </a:p>
                  </a:txBody>
                  <a:tcPr marL="7620" marR="7620" marT="7620" marB="0" anchor="ctr"/>
                </a:tc>
                <a:tc>
                  <a:txBody>
                    <a:bodyPr/>
                    <a:lstStyle/>
                    <a:p>
                      <a:pPr algn="ctr" fontAlgn="ctr"/>
                      <a:r>
                        <a:rPr lang="ru-RU" sz="1600" b="0" i="0" u="none" strike="noStrike">
                          <a:solidFill>
                            <a:srgbClr val="000000"/>
                          </a:solidFill>
                          <a:latin typeface="Times New Roman"/>
                        </a:rPr>
                        <a:t>1222541,60</a:t>
                      </a:r>
                    </a:p>
                  </a:txBody>
                  <a:tcPr marL="7620" marR="7620" marT="7620" marB="0" anchor="ctr"/>
                </a:tc>
                <a:tc>
                  <a:txBody>
                    <a:bodyPr/>
                    <a:lstStyle/>
                    <a:p>
                      <a:pPr algn="ctr" fontAlgn="ctr"/>
                      <a:r>
                        <a:rPr lang="ru-RU" sz="1600" b="0" i="0" u="none" strike="noStrike">
                          <a:solidFill>
                            <a:srgbClr val="000000"/>
                          </a:solidFill>
                          <a:latin typeface="Times New Roman"/>
                        </a:rPr>
                        <a:t>9,3</a:t>
                      </a:r>
                    </a:p>
                  </a:txBody>
                  <a:tcPr marL="7620" marR="7620" marT="7620" marB="0" anchor="ctr"/>
                </a:tc>
              </a:tr>
              <a:tr h="370840">
                <a:tc>
                  <a:txBody>
                    <a:bodyPr/>
                    <a:lstStyle/>
                    <a:p>
                      <a:pPr algn="ctr" fontAlgn="ctr"/>
                      <a:r>
                        <a:rPr lang="ru-RU" sz="1600" b="1" i="0" u="none" strike="noStrike">
                          <a:solidFill>
                            <a:srgbClr val="000000"/>
                          </a:solidFill>
                          <a:latin typeface="Times New Roman"/>
                        </a:rPr>
                        <a:t>11 4</a:t>
                      </a:r>
                    </a:p>
                  </a:txBody>
                  <a:tcPr marL="7620" marR="7620" marT="7620" marB="0" anchor="ctr"/>
                </a:tc>
                <a:tc>
                  <a:txBody>
                    <a:bodyPr/>
                    <a:lstStyle/>
                    <a:p>
                      <a:pPr algn="l" fontAlgn="b"/>
                      <a:r>
                        <a:rPr lang="ru-RU" sz="1600" b="0" i="0" u="none" strike="noStrike">
                          <a:solidFill>
                            <a:srgbClr val="000000"/>
                          </a:solidFill>
                          <a:latin typeface="Times New Roman"/>
                        </a:rPr>
                        <a:t>Подпрограмма "Повышение безопасности дорожного движения в Льговском районе Курской области"</a:t>
                      </a:r>
                    </a:p>
                  </a:txBody>
                  <a:tcPr marL="7620" marR="7620" marT="7620" marB="0" anchor="b"/>
                </a:tc>
                <a:tc>
                  <a:txBody>
                    <a:bodyPr/>
                    <a:lstStyle/>
                    <a:p>
                      <a:pPr algn="ctr" fontAlgn="ctr"/>
                      <a:r>
                        <a:rPr lang="ru-RU" sz="1600" b="0" i="0" u="none" strike="noStrike">
                          <a:solidFill>
                            <a:srgbClr val="000000"/>
                          </a:solidFill>
                          <a:latin typeface="Times New Roman"/>
                        </a:rPr>
                        <a:t>750000,00</a:t>
                      </a:r>
                    </a:p>
                  </a:txBody>
                  <a:tcPr marL="7620" marR="7620" marT="7620" marB="0" anchor="ctr"/>
                </a:tc>
                <a:tc>
                  <a:txBody>
                    <a:bodyPr/>
                    <a:lstStyle/>
                    <a:p>
                      <a:pPr algn="ctr" fontAlgn="ctr"/>
                      <a:r>
                        <a:rPr lang="ru-RU" sz="1600" b="0" i="0" u="none" strike="noStrike">
                          <a:solidFill>
                            <a:srgbClr val="000000"/>
                          </a:solidFill>
                          <a:latin typeface="Times New Roman"/>
                        </a:rPr>
                        <a:t>678184,79</a:t>
                      </a:r>
                    </a:p>
                  </a:txBody>
                  <a:tcPr marL="7620" marR="7620" marT="7620" marB="0" anchor="ctr"/>
                </a:tc>
                <a:tc>
                  <a:txBody>
                    <a:bodyPr/>
                    <a:lstStyle/>
                    <a:p>
                      <a:pPr algn="ctr" fontAlgn="ctr"/>
                      <a:r>
                        <a:rPr lang="ru-RU" sz="1600" b="0" i="0" u="none" strike="noStrike" dirty="0">
                          <a:solidFill>
                            <a:srgbClr val="000000"/>
                          </a:solidFill>
                          <a:latin typeface="Times New Roman"/>
                        </a:rPr>
                        <a:t>90,4</a:t>
                      </a:r>
                    </a:p>
                  </a:txBody>
                  <a:tcPr marL="7620" marR="7620" marT="7620" marB="0" anchor="ctr"/>
                </a:tc>
              </a:tr>
            </a:tbl>
          </a:graphicData>
        </a:graphic>
      </p:graphicFrame>
      <p:pic>
        <p:nvPicPr>
          <p:cNvPr id="5" name="Рисунок 4" descr="122723.jpg"/>
          <p:cNvPicPr>
            <a:picLocks noChangeAspect="1"/>
          </p:cNvPicPr>
          <p:nvPr/>
        </p:nvPicPr>
        <p:blipFill>
          <a:blip r:embed="rId2" cstate="print"/>
          <a:stretch>
            <a:fillRect/>
          </a:stretch>
        </p:blipFill>
        <p:spPr>
          <a:xfrm rot="600000">
            <a:off x="5837738" y="5084707"/>
            <a:ext cx="2133600" cy="1600200"/>
          </a:xfrm>
          <a:prstGeom prst="rect">
            <a:avLst/>
          </a:prstGeom>
          <a:ln>
            <a:noFill/>
          </a:ln>
          <a:effectLst>
            <a:softEdge rad="112500"/>
          </a:effectLst>
        </p:spPr>
      </p:pic>
      <p:pic>
        <p:nvPicPr>
          <p:cNvPr id="6" name="Рисунок 5" descr="knf091fa06aaeb10b5477c95d1ad588950e_800.jpg"/>
          <p:cNvPicPr>
            <a:picLocks noChangeAspect="1"/>
          </p:cNvPicPr>
          <p:nvPr/>
        </p:nvPicPr>
        <p:blipFill>
          <a:blip r:embed="rId3" cstate="print"/>
          <a:stretch>
            <a:fillRect/>
          </a:stretch>
        </p:blipFill>
        <p:spPr>
          <a:xfrm>
            <a:off x="714348" y="4857760"/>
            <a:ext cx="3091322" cy="1803960"/>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a:xfrm>
            <a:off x="8289566" y="1214422"/>
            <a:ext cx="606255" cy="261610"/>
          </a:xfrm>
          <a:prstGeom prst="rect">
            <a:avLst/>
          </a:prstGeom>
        </p:spPr>
        <p:txBody>
          <a:bodyPr wrap="none">
            <a:spAutoFit/>
          </a:bodyPr>
          <a:lstStyle/>
          <a:p>
            <a:pPr lvl="0" algn="r" defTabSz="1082675" fontAlgn="base">
              <a:spcBef>
                <a:spcPct val="0"/>
              </a:spcBef>
              <a:spcAft>
                <a:spcPct val="0"/>
              </a:spcAft>
            </a:pPr>
            <a:r>
              <a:rPr lang="ru-RU" sz="1100" dirty="0" smtClean="0">
                <a:solidFill>
                  <a:srgbClr val="003366"/>
                </a:solidFill>
                <a:latin typeface="Times New Roman" pitchFamily="18" charset="0"/>
              </a:rPr>
              <a:t>рублей</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ruo.ch-adm.ru/sites/default/files/112.jpg"/>
          <p:cNvPicPr>
            <a:picLocks noChangeAspect="1" noChangeArrowheads="1"/>
          </p:cNvPicPr>
          <p:nvPr/>
        </p:nvPicPr>
        <p:blipFill>
          <a:blip r:embed="rId2"/>
          <a:srcRect/>
          <a:stretch>
            <a:fillRect/>
          </a:stretch>
        </p:blipFill>
        <p:spPr bwMode="auto">
          <a:xfrm>
            <a:off x="4572000" y="4719033"/>
            <a:ext cx="3834428" cy="2138967"/>
          </a:xfrm>
          <a:prstGeom prst="rect">
            <a:avLst/>
          </a:prstGeom>
          <a:ln>
            <a:noFill/>
          </a:ln>
          <a:effectLst>
            <a:softEdge rad="112500"/>
          </a:effectLst>
        </p:spPr>
      </p:pic>
      <p:sp>
        <p:nvSpPr>
          <p:cNvPr id="2" name="Заголовок 1"/>
          <p:cNvSpPr>
            <a:spLocks noGrp="1"/>
          </p:cNvSpPr>
          <p:nvPr>
            <p:ph type="title"/>
          </p:nvPr>
        </p:nvSpPr>
        <p:spPr/>
        <p:txBody>
          <a:bodyPr>
            <a:noAutofit/>
          </a:bodyPr>
          <a:lstStyle/>
          <a:p>
            <a:pPr algn="ctr"/>
            <a:r>
              <a:rPr lang="ru-RU" sz="2000" dirty="0" smtClean="0">
                <a:solidFill>
                  <a:schemeClr val="tx1"/>
                </a:solidFill>
                <a:effectLst>
                  <a:outerShdw blurRad="38100" dist="38100" dir="2700000" algn="tl">
                    <a:srgbClr val="000000">
                      <a:alpha val="43137"/>
                    </a:srgbClr>
                  </a:outerShdw>
                </a:effectLst>
              </a:rPr>
              <a:t>Расходы  бюджета на реализацию муниципальной программы 13 «Защита населения и территории от чрезвычайных ситуаций, обеспечение пожарной безопасности и безопасности людей на водных объектах в Льговском районе Курской области»</a:t>
            </a:r>
            <a:endParaRPr lang="ru-RU" sz="2000" dirty="0">
              <a:solidFill>
                <a:schemeClr val="tx1"/>
              </a:solidFill>
            </a:endParaRPr>
          </a:p>
        </p:txBody>
      </p:sp>
      <p:graphicFrame>
        <p:nvGraphicFramePr>
          <p:cNvPr id="4" name="Содержимое 3"/>
          <p:cNvGraphicFramePr>
            <a:graphicFrameLocks noGrp="1"/>
          </p:cNvGraphicFramePr>
          <p:nvPr>
            <p:ph idx="1"/>
          </p:nvPr>
        </p:nvGraphicFramePr>
        <p:xfrm>
          <a:off x="214282" y="1714488"/>
          <a:ext cx="8686800" cy="3823351"/>
        </p:xfrm>
        <a:graphic>
          <a:graphicData uri="http://schemas.openxmlformats.org/drawingml/2006/table">
            <a:tbl>
              <a:tblPr firstRow="1" bandRow="1">
                <a:tableStyleId>{5C22544A-7EE6-4342-B048-85BDC9FD1C3A}</a:tableStyleId>
              </a:tblPr>
              <a:tblGrid>
                <a:gridCol w="1571636"/>
                <a:gridCol w="3714776"/>
                <a:gridCol w="1214446"/>
                <a:gridCol w="1071570"/>
                <a:gridCol w="1114372"/>
              </a:tblGrid>
              <a:tr h="571504">
                <a:tc>
                  <a:txBody>
                    <a:bodyPr/>
                    <a:lstStyle/>
                    <a:p>
                      <a:pPr algn="ctr" fontAlgn="ctr"/>
                      <a:r>
                        <a:rPr lang="ru-RU" sz="1400" b="1" i="0" u="none" strike="noStrike" dirty="0">
                          <a:solidFill>
                            <a:srgbClr val="000000"/>
                          </a:solidFill>
                          <a:latin typeface="Times New Roman"/>
                        </a:rPr>
                        <a:t>Код программы (подпрограммы)</a:t>
                      </a:r>
                    </a:p>
                  </a:txBody>
                  <a:tcPr marL="9525" marR="9525" marT="9525" marB="0" anchor="ctr">
                    <a:solidFill>
                      <a:srgbClr val="CCECFF"/>
                    </a:solidFill>
                  </a:tcPr>
                </a:tc>
                <a:tc>
                  <a:txBody>
                    <a:bodyPr/>
                    <a:lstStyle/>
                    <a:p>
                      <a:pPr algn="ctr" fontAlgn="ctr"/>
                      <a:r>
                        <a:rPr lang="ru-RU" sz="1400" b="1" i="0" u="none" strike="noStrike" dirty="0">
                          <a:solidFill>
                            <a:srgbClr val="000000"/>
                          </a:solidFill>
                          <a:latin typeface="Times New Roman"/>
                        </a:rPr>
                        <a:t>Наименование программы (подпрограммы)</a:t>
                      </a:r>
                    </a:p>
                  </a:txBody>
                  <a:tcPr marL="9525" marR="9525" marT="9525" marB="0" anchor="ctr">
                    <a:solidFill>
                      <a:srgbClr val="CCECFF"/>
                    </a:solidFill>
                  </a:tcPr>
                </a:tc>
                <a:tc>
                  <a:txBody>
                    <a:bodyPr/>
                    <a:lstStyle/>
                    <a:p>
                      <a:pPr algn="ctr" fontAlgn="ctr"/>
                      <a:r>
                        <a:rPr lang="ru-RU" sz="1400" b="1" i="0" u="none" strike="noStrike">
                          <a:solidFill>
                            <a:srgbClr val="000000"/>
                          </a:solidFill>
                          <a:latin typeface="Times New Roman"/>
                        </a:rPr>
                        <a:t>Плановое назначение</a:t>
                      </a:r>
                    </a:p>
                  </a:txBody>
                  <a:tcPr marL="9525" marR="9525" marT="9525" marB="0" anchor="ctr">
                    <a:solidFill>
                      <a:srgbClr val="CCECFF"/>
                    </a:solidFill>
                  </a:tcPr>
                </a:tc>
                <a:tc>
                  <a:txBody>
                    <a:bodyPr/>
                    <a:lstStyle/>
                    <a:p>
                      <a:pPr algn="ctr" fontAlgn="ctr"/>
                      <a:r>
                        <a:rPr lang="ru-RU" sz="1400" b="1" i="0" u="none" strike="noStrike">
                          <a:solidFill>
                            <a:srgbClr val="000000"/>
                          </a:solidFill>
                          <a:latin typeface="Times New Roman"/>
                        </a:rPr>
                        <a:t>Исполнено</a:t>
                      </a:r>
                    </a:p>
                  </a:txBody>
                  <a:tcPr marL="9525" marR="9525" marT="9525" marB="0" anchor="ctr">
                    <a:solidFill>
                      <a:srgbClr val="CCECFF"/>
                    </a:solidFill>
                  </a:tcPr>
                </a:tc>
                <a:tc>
                  <a:txBody>
                    <a:bodyPr/>
                    <a:lstStyle/>
                    <a:p>
                      <a:pPr algn="ctr" fontAlgn="ctr"/>
                      <a:r>
                        <a:rPr lang="ru-RU" sz="1400" b="1" i="0" u="none" strike="noStrike" dirty="0">
                          <a:solidFill>
                            <a:srgbClr val="000000"/>
                          </a:solidFill>
                          <a:latin typeface="Times New Roman"/>
                        </a:rPr>
                        <a:t>% исполнения</a:t>
                      </a:r>
                    </a:p>
                  </a:txBody>
                  <a:tcPr marL="9525" marR="9525" marT="9525" marB="0" anchor="ctr">
                    <a:solidFill>
                      <a:srgbClr val="CCECFF"/>
                    </a:solidFill>
                  </a:tcPr>
                </a:tc>
              </a:tr>
              <a:tr h="370840">
                <a:tc>
                  <a:txBody>
                    <a:bodyPr/>
                    <a:lstStyle/>
                    <a:p>
                      <a:pPr algn="ctr" fontAlgn="ctr"/>
                      <a:r>
                        <a:rPr lang="ru-RU" sz="1400" b="1" i="0" u="none" strike="noStrike">
                          <a:solidFill>
                            <a:srgbClr val="000000"/>
                          </a:solidFill>
                          <a:latin typeface="Times New Roman"/>
                        </a:rPr>
                        <a:t>13</a:t>
                      </a:r>
                    </a:p>
                  </a:txBody>
                  <a:tcPr marL="7620" marR="7620" marT="7620" marB="0" anchor="ctr">
                    <a:solidFill>
                      <a:srgbClr val="FFFF66"/>
                    </a:solidFill>
                  </a:tcPr>
                </a:tc>
                <a:tc>
                  <a:txBody>
                    <a:bodyPr/>
                    <a:lstStyle/>
                    <a:p>
                      <a:pPr algn="l" fontAlgn="b"/>
                      <a:r>
                        <a:rPr lang="ru-RU" sz="1400" b="0" i="0" u="none" strike="noStrike">
                          <a:solidFill>
                            <a:srgbClr val="000000"/>
                          </a:solidFill>
                          <a:latin typeface="Times New Roman"/>
                        </a:rPr>
                        <a:t>"Защита населения и территории от чрезвычайных ситуаций, обеспечение пожарной безопасности и безопасности людей на водных объектах в Льговском районе Курской области"</a:t>
                      </a:r>
                    </a:p>
                  </a:txBody>
                  <a:tcPr marL="7620" marR="7620" marT="7620" marB="0" anchor="b">
                    <a:solidFill>
                      <a:srgbClr val="FFFF66"/>
                    </a:solidFill>
                  </a:tcPr>
                </a:tc>
                <a:tc>
                  <a:txBody>
                    <a:bodyPr/>
                    <a:lstStyle/>
                    <a:p>
                      <a:pPr algn="ctr" fontAlgn="ctr"/>
                      <a:r>
                        <a:rPr lang="ru-RU" sz="1400" b="1" i="0" u="none" strike="noStrike">
                          <a:solidFill>
                            <a:srgbClr val="000000"/>
                          </a:solidFill>
                          <a:latin typeface="Times New Roman"/>
                        </a:rPr>
                        <a:t>324000,00</a:t>
                      </a:r>
                    </a:p>
                  </a:txBody>
                  <a:tcPr marL="7620" marR="7620" marT="7620" marB="0" anchor="ctr">
                    <a:solidFill>
                      <a:srgbClr val="FFFF66"/>
                    </a:solidFill>
                  </a:tcPr>
                </a:tc>
                <a:tc>
                  <a:txBody>
                    <a:bodyPr/>
                    <a:lstStyle/>
                    <a:p>
                      <a:pPr algn="ctr" fontAlgn="ctr"/>
                      <a:r>
                        <a:rPr lang="ru-RU" sz="1400" b="1" i="0" u="none" strike="noStrike">
                          <a:solidFill>
                            <a:srgbClr val="000000"/>
                          </a:solidFill>
                          <a:latin typeface="Times New Roman"/>
                        </a:rPr>
                        <a:t>242724,00</a:t>
                      </a:r>
                    </a:p>
                  </a:txBody>
                  <a:tcPr marL="7620" marR="7620" marT="7620" marB="0" anchor="ctr">
                    <a:solidFill>
                      <a:srgbClr val="FFFF66"/>
                    </a:solidFill>
                  </a:tcPr>
                </a:tc>
                <a:tc>
                  <a:txBody>
                    <a:bodyPr/>
                    <a:lstStyle/>
                    <a:p>
                      <a:pPr algn="ctr" fontAlgn="ctr"/>
                      <a:r>
                        <a:rPr lang="ru-RU" sz="1400" b="1" i="0" u="none" strike="noStrike">
                          <a:solidFill>
                            <a:srgbClr val="000000"/>
                          </a:solidFill>
                          <a:latin typeface="Times New Roman"/>
                        </a:rPr>
                        <a:t>74,9</a:t>
                      </a:r>
                    </a:p>
                  </a:txBody>
                  <a:tcPr marL="7620" marR="7620" marT="7620" marB="0" anchor="ctr">
                    <a:solidFill>
                      <a:srgbClr val="FFFF66"/>
                    </a:solidFill>
                  </a:tcPr>
                </a:tc>
              </a:tr>
              <a:tr h="241947">
                <a:tc>
                  <a:txBody>
                    <a:bodyPr/>
                    <a:lstStyle/>
                    <a:p>
                      <a:pPr algn="ctr" fontAlgn="ctr"/>
                      <a:r>
                        <a:rPr lang="ru-RU" sz="1400" b="1" i="1" u="none" strike="noStrike">
                          <a:solidFill>
                            <a:srgbClr val="000000"/>
                          </a:solidFill>
                          <a:latin typeface="Times New Roman"/>
                        </a:rPr>
                        <a:t> </a:t>
                      </a:r>
                    </a:p>
                  </a:txBody>
                  <a:tcPr marL="7620" marR="7620" marT="7620" marB="0" anchor="ctr">
                    <a:lnB w="12700" cap="flat" cmpd="sng" algn="ctr">
                      <a:solidFill>
                        <a:schemeClr val="tx1"/>
                      </a:solidFill>
                      <a:prstDash val="solid"/>
                      <a:round/>
                      <a:headEnd type="none" w="med" len="med"/>
                      <a:tailEnd type="none" w="med" len="med"/>
                    </a:lnB>
                    <a:solidFill>
                      <a:srgbClr val="FFFF66"/>
                    </a:solidFill>
                  </a:tcPr>
                </a:tc>
                <a:tc>
                  <a:txBody>
                    <a:bodyPr/>
                    <a:lstStyle/>
                    <a:p>
                      <a:pPr algn="l" fontAlgn="b"/>
                      <a:r>
                        <a:rPr lang="ru-RU" sz="1400" b="0" i="1" u="none" strike="noStrike">
                          <a:solidFill>
                            <a:srgbClr val="000000"/>
                          </a:solidFill>
                          <a:latin typeface="Times New Roman"/>
                        </a:rPr>
                        <a:t>из них:</a:t>
                      </a:r>
                    </a:p>
                  </a:txBody>
                  <a:tcPr marL="7620" marR="7620" marT="7620" marB="0" anchor="b">
                    <a:lnB w="12700" cap="flat" cmpd="sng" algn="ctr">
                      <a:solidFill>
                        <a:schemeClr val="tx1"/>
                      </a:solidFill>
                      <a:prstDash val="solid"/>
                      <a:round/>
                      <a:headEnd type="none" w="med" len="med"/>
                      <a:tailEnd type="none" w="med" len="med"/>
                    </a:lnB>
                    <a:solidFill>
                      <a:srgbClr val="FFFF66"/>
                    </a:solidFill>
                  </a:tcPr>
                </a:tc>
                <a:tc>
                  <a:txBody>
                    <a:bodyPr/>
                    <a:lstStyle/>
                    <a:p>
                      <a:pPr algn="ctr" fontAlgn="ctr"/>
                      <a:r>
                        <a:rPr lang="ru-RU" sz="1400" b="0" i="1" u="none" strike="noStrike">
                          <a:solidFill>
                            <a:srgbClr val="000000"/>
                          </a:solidFill>
                          <a:latin typeface="Times New Roman"/>
                        </a:rPr>
                        <a:t> </a:t>
                      </a:r>
                    </a:p>
                  </a:txBody>
                  <a:tcPr marL="7620" marR="7620" marT="7620" marB="0" anchor="ctr">
                    <a:lnB w="12700" cap="flat" cmpd="sng" algn="ctr">
                      <a:solidFill>
                        <a:schemeClr val="tx1"/>
                      </a:solidFill>
                      <a:prstDash val="solid"/>
                      <a:round/>
                      <a:headEnd type="none" w="med" len="med"/>
                      <a:tailEnd type="none" w="med" len="med"/>
                    </a:lnB>
                    <a:solidFill>
                      <a:srgbClr val="FFFF66"/>
                    </a:solidFill>
                  </a:tcPr>
                </a:tc>
                <a:tc>
                  <a:txBody>
                    <a:bodyPr/>
                    <a:lstStyle/>
                    <a:p>
                      <a:pPr algn="ctr" fontAlgn="ctr"/>
                      <a:r>
                        <a:rPr lang="ru-RU" sz="1400" b="0" i="0" u="none" strike="noStrike">
                          <a:solidFill>
                            <a:srgbClr val="000000"/>
                          </a:solidFill>
                          <a:latin typeface="Times New Roman"/>
                        </a:rPr>
                        <a:t> </a:t>
                      </a:r>
                    </a:p>
                  </a:txBody>
                  <a:tcPr marL="7620" marR="7620" marT="7620" marB="0" anchor="ctr">
                    <a:lnB w="12700" cap="flat" cmpd="sng" algn="ctr">
                      <a:solidFill>
                        <a:schemeClr val="tx1"/>
                      </a:solidFill>
                      <a:prstDash val="solid"/>
                      <a:round/>
                      <a:headEnd type="none" w="med" len="med"/>
                      <a:tailEnd type="none" w="med" len="med"/>
                    </a:lnB>
                    <a:solidFill>
                      <a:srgbClr val="FFFF66"/>
                    </a:solidFill>
                  </a:tcPr>
                </a:tc>
                <a:tc>
                  <a:txBody>
                    <a:bodyPr/>
                    <a:lstStyle/>
                    <a:p>
                      <a:pPr algn="ctr" fontAlgn="ctr"/>
                      <a:r>
                        <a:rPr lang="ru-RU" sz="1400" b="0" i="0" u="none" strike="noStrike">
                          <a:solidFill>
                            <a:srgbClr val="000000"/>
                          </a:solidFill>
                          <a:latin typeface="Times New Roman"/>
                        </a:rPr>
                        <a:t> </a:t>
                      </a:r>
                    </a:p>
                  </a:txBody>
                  <a:tcPr marL="7620" marR="7620" marT="7620" marB="0" anchor="ctr">
                    <a:lnB w="12700" cap="flat" cmpd="sng" algn="ctr">
                      <a:solidFill>
                        <a:schemeClr val="tx1"/>
                      </a:solidFill>
                      <a:prstDash val="solid"/>
                      <a:round/>
                      <a:headEnd type="none" w="med" len="med"/>
                      <a:tailEnd type="none" w="med" len="med"/>
                    </a:lnB>
                    <a:solidFill>
                      <a:srgbClr val="FFFF66"/>
                    </a:solidFill>
                  </a:tcPr>
                </a:tc>
              </a:tr>
              <a:tr h="370840">
                <a:tc>
                  <a:txBody>
                    <a:bodyPr/>
                    <a:lstStyle/>
                    <a:p>
                      <a:pPr algn="ctr" fontAlgn="ctr"/>
                      <a:r>
                        <a:rPr lang="ru-RU" sz="1400" b="1" i="0" u="none" strike="noStrike">
                          <a:solidFill>
                            <a:srgbClr val="000000"/>
                          </a:solidFill>
                          <a:latin typeface="Times New Roman"/>
                        </a:rPr>
                        <a:t>13 1</a:t>
                      </a: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pPr algn="l" fontAlgn="t"/>
                      <a:r>
                        <a:rPr lang="ru-RU" sz="1400" b="0" i="0" u="none" strike="noStrike">
                          <a:solidFill>
                            <a:srgbClr val="000000"/>
                          </a:solidFill>
                          <a:latin typeface="Times New Roman"/>
                        </a:rPr>
                        <a:t>Подпрограмма "Обеспечение комплексной безопасности жизнедеятельности населения от чрезвычайных ситуаций природного и техногенного характера, стабильности техногенной обстановки в  Льговском районе  Курской области </a:t>
                      </a:r>
                    </a:p>
                  </a:txBody>
                  <a:tcPr marL="7620" marR="7620" marT="762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pPr algn="ctr" fontAlgn="ctr"/>
                      <a:r>
                        <a:rPr lang="ru-RU" sz="1400" b="0" i="0" u="none" strike="noStrike">
                          <a:solidFill>
                            <a:srgbClr val="000000"/>
                          </a:solidFill>
                          <a:latin typeface="Times New Roman"/>
                        </a:rPr>
                        <a:t>40000,00</a:t>
                      </a: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pPr algn="ctr" fontAlgn="ctr"/>
                      <a:r>
                        <a:rPr lang="ru-RU" sz="1400" b="0" i="0" u="none" strike="noStrike" dirty="0">
                          <a:solidFill>
                            <a:srgbClr val="000000"/>
                          </a:solidFill>
                          <a:latin typeface="Times New Roman"/>
                        </a:rPr>
                        <a:t>29029,00</a:t>
                      </a: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pPr algn="ctr" fontAlgn="ctr"/>
                      <a:r>
                        <a:rPr lang="ru-RU" sz="1400" b="0" i="0" u="none" strike="noStrike">
                          <a:solidFill>
                            <a:srgbClr val="000000"/>
                          </a:solidFill>
                          <a:latin typeface="Times New Roman"/>
                        </a:rPr>
                        <a:t> </a:t>
                      </a: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r>
              <a:tr h="370840">
                <a:tc>
                  <a:txBody>
                    <a:bodyPr/>
                    <a:lstStyle/>
                    <a:p>
                      <a:pPr algn="ctr" fontAlgn="ctr"/>
                      <a:r>
                        <a:rPr lang="ru-RU" sz="1400" b="1" i="0" u="none" strike="noStrike">
                          <a:solidFill>
                            <a:srgbClr val="000000"/>
                          </a:solidFill>
                          <a:latin typeface="Times New Roman"/>
                        </a:rPr>
                        <a:t>13 2</a:t>
                      </a:r>
                    </a:p>
                  </a:txBody>
                  <a:tcPr marL="7620" marR="7620" marT="7620" marB="0" anchor="ctr">
                    <a:lnT w="12700" cap="flat" cmpd="sng" algn="ctr">
                      <a:solidFill>
                        <a:schemeClr val="tx1"/>
                      </a:solidFill>
                      <a:prstDash val="solid"/>
                      <a:round/>
                      <a:headEnd type="none" w="med" len="med"/>
                      <a:tailEnd type="none" w="med" len="med"/>
                    </a:lnT>
                    <a:solidFill>
                      <a:srgbClr val="FFFF66"/>
                    </a:solidFill>
                  </a:tcPr>
                </a:tc>
                <a:tc>
                  <a:txBody>
                    <a:bodyPr/>
                    <a:lstStyle/>
                    <a:p>
                      <a:pPr algn="l" fontAlgn="b"/>
                      <a:r>
                        <a:rPr lang="ru-RU" sz="1400" b="0" i="0" u="none" strike="noStrike">
                          <a:solidFill>
                            <a:srgbClr val="000000"/>
                          </a:solidFill>
                          <a:latin typeface="Times New Roman"/>
                        </a:rPr>
                        <a:t>Подпрограмма  "Снижение рисков и смягчение последствий чрезвычайных ситуаций природного и техногенного характера в Льговском районе Курской области"</a:t>
                      </a:r>
                    </a:p>
                  </a:txBody>
                  <a:tcPr marL="7620" marR="7620" marT="7620" marB="0" anchor="b">
                    <a:lnT w="12700" cap="flat" cmpd="sng" algn="ctr">
                      <a:solidFill>
                        <a:schemeClr val="tx1"/>
                      </a:solidFill>
                      <a:prstDash val="solid"/>
                      <a:round/>
                      <a:headEnd type="none" w="med" len="med"/>
                      <a:tailEnd type="none" w="med" len="med"/>
                    </a:lnT>
                    <a:solidFill>
                      <a:srgbClr val="FFFF66"/>
                    </a:solidFill>
                  </a:tcPr>
                </a:tc>
                <a:tc>
                  <a:txBody>
                    <a:bodyPr/>
                    <a:lstStyle/>
                    <a:p>
                      <a:pPr algn="ctr" fontAlgn="ctr"/>
                      <a:r>
                        <a:rPr lang="ru-RU" sz="1400" b="0" i="0" u="none" strike="noStrike">
                          <a:solidFill>
                            <a:srgbClr val="000000"/>
                          </a:solidFill>
                          <a:latin typeface="Times New Roman"/>
                        </a:rPr>
                        <a:t>284000,00</a:t>
                      </a:r>
                    </a:p>
                  </a:txBody>
                  <a:tcPr marL="7620" marR="7620" marT="7620" marB="0" anchor="ctr">
                    <a:lnT w="12700" cap="flat" cmpd="sng" algn="ctr">
                      <a:solidFill>
                        <a:schemeClr val="tx1"/>
                      </a:solidFill>
                      <a:prstDash val="solid"/>
                      <a:round/>
                      <a:headEnd type="none" w="med" len="med"/>
                      <a:tailEnd type="none" w="med" len="med"/>
                    </a:lnT>
                    <a:solidFill>
                      <a:srgbClr val="FFFF66"/>
                    </a:solidFill>
                  </a:tcPr>
                </a:tc>
                <a:tc>
                  <a:txBody>
                    <a:bodyPr/>
                    <a:lstStyle/>
                    <a:p>
                      <a:pPr algn="ctr" fontAlgn="ctr"/>
                      <a:r>
                        <a:rPr lang="ru-RU" sz="1400" b="0" i="0" u="none" strike="noStrike">
                          <a:solidFill>
                            <a:srgbClr val="000000"/>
                          </a:solidFill>
                          <a:latin typeface="Times New Roman"/>
                        </a:rPr>
                        <a:t>213695,00</a:t>
                      </a:r>
                    </a:p>
                  </a:txBody>
                  <a:tcPr marL="7620" marR="7620" marT="7620" marB="0" anchor="ctr">
                    <a:lnT w="12700" cap="flat" cmpd="sng" algn="ctr">
                      <a:solidFill>
                        <a:schemeClr val="tx1"/>
                      </a:solidFill>
                      <a:prstDash val="solid"/>
                      <a:round/>
                      <a:headEnd type="none" w="med" len="med"/>
                      <a:tailEnd type="none" w="med" len="med"/>
                    </a:lnT>
                    <a:solidFill>
                      <a:srgbClr val="FFFF66"/>
                    </a:solidFill>
                  </a:tcPr>
                </a:tc>
                <a:tc>
                  <a:txBody>
                    <a:bodyPr/>
                    <a:lstStyle/>
                    <a:p>
                      <a:pPr algn="ctr" fontAlgn="ctr"/>
                      <a:r>
                        <a:rPr lang="ru-RU" sz="1400" b="0" i="0" u="none" strike="noStrike" dirty="0">
                          <a:solidFill>
                            <a:srgbClr val="000000"/>
                          </a:solidFill>
                          <a:latin typeface="Times New Roman"/>
                        </a:rPr>
                        <a:t>75,2</a:t>
                      </a:r>
                    </a:p>
                  </a:txBody>
                  <a:tcPr marL="7620" marR="7620" marT="7620" marB="0" anchor="ctr">
                    <a:lnT w="12700" cap="flat" cmpd="sng" algn="ctr">
                      <a:solidFill>
                        <a:schemeClr val="tx1"/>
                      </a:solidFill>
                      <a:prstDash val="solid"/>
                      <a:round/>
                      <a:headEnd type="none" w="med" len="med"/>
                      <a:tailEnd type="none" w="med" len="med"/>
                    </a:lnT>
                    <a:solidFill>
                      <a:srgbClr val="FFFF66"/>
                    </a:solidFill>
                  </a:tcPr>
                </a:tc>
              </a:tr>
            </a:tbl>
          </a:graphicData>
        </a:graphic>
      </p:graphicFrame>
      <p:sp>
        <p:nvSpPr>
          <p:cNvPr id="5" name="Прямоугольник 4"/>
          <p:cNvSpPr/>
          <p:nvPr/>
        </p:nvSpPr>
        <p:spPr>
          <a:xfrm>
            <a:off x="8289567" y="1428736"/>
            <a:ext cx="606255" cy="261610"/>
          </a:xfrm>
          <a:prstGeom prst="rect">
            <a:avLst/>
          </a:prstGeom>
        </p:spPr>
        <p:txBody>
          <a:bodyPr wrap="none">
            <a:spAutoFit/>
          </a:bodyPr>
          <a:lstStyle/>
          <a:p>
            <a:pPr lvl="0" algn="r" defTabSz="1082675" fontAlgn="base">
              <a:spcBef>
                <a:spcPct val="0"/>
              </a:spcBef>
              <a:spcAft>
                <a:spcPct val="0"/>
              </a:spcAft>
            </a:pPr>
            <a:r>
              <a:rPr lang="ru-RU" sz="1100" dirty="0" smtClean="0">
                <a:solidFill>
                  <a:srgbClr val="003366"/>
                </a:solidFill>
                <a:latin typeface="Times New Roman" pitchFamily="18" charset="0"/>
              </a:rPr>
              <a:t>рублей</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5720" y="357166"/>
            <a:ext cx="2428892" cy="1145918"/>
          </a:xfrm>
          <a:prstGeom prst="rect">
            <a:avLst/>
          </a:prstGeom>
        </p:spPr>
      </p:pic>
      <p:sp>
        <p:nvSpPr>
          <p:cNvPr id="2" name="Заголовок 1"/>
          <p:cNvSpPr>
            <a:spLocks noGrp="1"/>
          </p:cNvSpPr>
          <p:nvPr>
            <p:ph type="title"/>
          </p:nvPr>
        </p:nvSpPr>
        <p:spPr/>
        <p:txBody>
          <a:bodyPr>
            <a:noAutofit/>
          </a:bodyPr>
          <a:lstStyle/>
          <a:p>
            <a:pPr algn="ctr"/>
            <a:r>
              <a:rPr lang="ru-RU" sz="2000" dirty="0" smtClean="0">
                <a:solidFill>
                  <a:srgbClr val="0070C0"/>
                </a:solidFill>
                <a:effectLst>
                  <a:outerShdw blurRad="38100" dist="38100" dir="2700000" algn="tl">
                    <a:srgbClr val="000000">
                      <a:alpha val="43137"/>
                    </a:srgbClr>
                  </a:outerShdw>
                </a:effectLst>
              </a:rPr>
              <a:t>Расходы  бюджета на реализацию муниципальной программы 14 «Повышение эффективности управления муниципальными финансами в Льговском районе Курской области»</a:t>
            </a:r>
            <a:endParaRPr lang="ru-RU" sz="2000" dirty="0">
              <a:solidFill>
                <a:srgbClr val="0070C0"/>
              </a:solidFill>
            </a:endParaRPr>
          </a:p>
        </p:txBody>
      </p:sp>
      <p:graphicFrame>
        <p:nvGraphicFramePr>
          <p:cNvPr id="5" name="Содержимое 4"/>
          <p:cNvGraphicFramePr>
            <a:graphicFrameLocks noGrp="1"/>
          </p:cNvGraphicFramePr>
          <p:nvPr>
            <p:ph idx="1"/>
          </p:nvPr>
        </p:nvGraphicFramePr>
        <p:xfrm>
          <a:off x="285720" y="1785926"/>
          <a:ext cx="8686800" cy="3071833"/>
        </p:xfrm>
        <a:graphic>
          <a:graphicData uri="http://schemas.openxmlformats.org/drawingml/2006/table">
            <a:tbl>
              <a:tblPr firstRow="1" bandRow="1">
                <a:tableStyleId>{5C22544A-7EE6-4342-B048-85BDC9FD1C3A}</a:tableStyleId>
              </a:tblPr>
              <a:tblGrid>
                <a:gridCol w="1737360"/>
                <a:gridCol w="3406176"/>
                <a:gridCol w="1285884"/>
                <a:gridCol w="1071570"/>
                <a:gridCol w="1185810"/>
              </a:tblGrid>
              <a:tr h="626055">
                <a:tc>
                  <a:txBody>
                    <a:bodyPr/>
                    <a:lstStyle/>
                    <a:p>
                      <a:pPr algn="ctr" fontAlgn="ctr"/>
                      <a:r>
                        <a:rPr lang="ru-RU" sz="1400" b="1" i="0" u="none" strike="noStrike" dirty="0">
                          <a:solidFill>
                            <a:srgbClr val="000000"/>
                          </a:solidFill>
                          <a:latin typeface="Times New Roman"/>
                        </a:rPr>
                        <a:t>Код программы (подпрограммы)</a:t>
                      </a:r>
                    </a:p>
                  </a:txBody>
                  <a:tcPr marL="9525" marR="9525" marT="9525" marB="0" anchor="ctr">
                    <a:solidFill>
                      <a:srgbClr val="FFFF66"/>
                    </a:solidFill>
                  </a:tcPr>
                </a:tc>
                <a:tc>
                  <a:txBody>
                    <a:bodyPr/>
                    <a:lstStyle/>
                    <a:p>
                      <a:pPr algn="ctr" fontAlgn="ctr"/>
                      <a:r>
                        <a:rPr lang="ru-RU" sz="1400" b="1" i="0" u="none" strike="noStrike" dirty="0">
                          <a:solidFill>
                            <a:srgbClr val="000000"/>
                          </a:solidFill>
                          <a:latin typeface="Times New Roman"/>
                        </a:rPr>
                        <a:t>Наименование программы (подпрограммы)</a:t>
                      </a:r>
                    </a:p>
                  </a:txBody>
                  <a:tcPr marL="9525" marR="9525" marT="9525" marB="0" anchor="ctr">
                    <a:solidFill>
                      <a:srgbClr val="FFFF66"/>
                    </a:solidFill>
                  </a:tcPr>
                </a:tc>
                <a:tc>
                  <a:txBody>
                    <a:bodyPr/>
                    <a:lstStyle/>
                    <a:p>
                      <a:pPr algn="ctr" fontAlgn="ctr"/>
                      <a:r>
                        <a:rPr lang="ru-RU" sz="1400" b="1" i="0" u="none" strike="noStrike" dirty="0">
                          <a:solidFill>
                            <a:srgbClr val="000000"/>
                          </a:solidFill>
                          <a:latin typeface="Times New Roman"/>
                        </a:rPr>
                        <a:t>Плановое назначение</a:t>
                      </a:r>
                    </a:p>
                  </a:txBody>
                  <a:tcPr marL="9525" marR="9525" marT="9525" marB="0" anchor="ctr">
                    <a:solidFill>
                      <a:srgbClr val="FFFF66"/>
                    </a:solidFill>
                  </a:tcPr>
                </a:tc>
                <a:tc>
                  <a:txBody>
                    <a:bodyPr/>
                    <a:lstStyle/>
                    <a:p>
                      <a:pPr algn="ctr" fontAlgn="ctr"/>
                      <a:r>
                        <a:rPr lang="ru-RU" sz="1400" b="1" i="0" u="none" strike="noStrike" dirty="0">
                          <a:solidFill>
                            <a:srgbClr val="000000"/>
                          </a:solidFill>
                          <a:latin typeface="Times New Roman"/>
                        </a:rPr>
                        <a:t>Исполнено</a:t>
                      </a:r>
                    </a:p>
                  </a:txBody>
                  <a:tcPr marL="9525" marR="9525" marT="9525" marB="0" anchor="ctr">
                    <a:solidFill>
                      <a:srgbClr val="FFFF66"/>
                    </a:solidFill>
                  </a:tcPr>
                </a:tc>
                <a:tc>
                  <a:txBody>
                    <a:bodyPr/>
                    <a:lstStyle/>
                    <a:p>
                      <a:pPr algn="ctr" fontAlgn="ctr"/>
                      <a:r>
                        <a:rPr lang="ru-RU" sz="1400" b="1" i="0" u="none" strike="noStrike" dirty="0">
                          <a:solidFill>
                            <a:srgbClr val="000000"/>
                          </a:solidFill>
                          <a:latin typeface="Times New Roman"/>
                        </a:rPr>
                        <a:t>% исполнения</a:t>
                      </a:r>
                    </a:p>
                  </a:txBody>
                  <a:tcPr marL="9525" marR="9525" marT="9525" marB="0" anchor="ctr">
                    <a:solidFill>
                      <a:srgbClr val="FFFF66"/>
                    </a:solidFill>
                  </a:tcPr>
                </a:tc>
              </a:tr>
              <a:tr h="809692">
                <a:tc>
                  <a:txBody>
                    <a:bodyPr/>
                    <a:lstStyle/>
                    <a:p>
                      <a:pPr algn="ctr" fontAlgn="ctr"/>
                      <a:r>
                        <a:rPr lang="ru-RU" sz="1600" b="1" i="0" u="none" strike="noStrike">
                          <a:solidFill>
                            <a:srgbClr val="000000"/>
                          </a:solidFill>
                          <a:latin typeface="Times New Roman"/>
                        </a:rPr>
                        <a:t>14</a:t>
                      </a:r>
                    </a:p>
                  </a:txBody>
                  <a:tcPr marL="7620" marR="7620" marT="7620" marB="0" anchor="ctr">
                    <a:lnB w="12700" cap="flat" cmpd="sng" algn="ctr">
                      <a:solidFill>
                        <a:schemeClr val="tx1"/>
                      </a:solidFill>
                      <a:prstDash val="solid"/>
                      <a:round/>
                      <a:headEnd type="none" w="med" len="med"/>
                      <a:tailEnd type="none" w="med" len="med"/>
                    </a:lnB>
                    <a:solidFill>
                      <a:srgbClr val="FFFFCC"/>
                    </a:solidFill>
                  </a:tcPr>
                </a:tc>
                <a:tc>
                  <a:txBody>
                    <a:bodyPr/>
                    <a:lstStyle/>
                    <a:p>
                      <a:pPr algn="l" fontAlgn="b"/>
                      <a:r>
                        <a:rPr lang="ru-RU" sz="1600" b="0" i="0" u="none" strike="noStrike">
                          <a:solidFill>
                            <a:srgbClr val="000000"/>
                          </a:solidFill>
                          <a:latin typeface="Times New Roman"/>
                        </a:rPr>
                        <a:t>"Повышение эффективности управления муниципальными финансами"</a:t>
                      </a:r>
                    </a:p>
                  </a:txBody>
                  <a:tcPr marL="7620" marR="7620" marT="7620" marB="0" anchor="b">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ru-RU" sz="1600" b="1" i="0" u="none" strike="noStrike">
                          <a:solidFill>
                            <a:srgbClr val="000000"/>
                          </a:solidFill>
                          <a:latin typeface="Times New Roman"/>
                        </a:rPr>
                        <a:t>7729713,00</a:t>
                      </a:r>
                    </a:p>
                  </a:txBody>
                  <a:tcPr marL="7620" marR="7620" marT="7620" marB="0" anchor="ctr">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ru-RU" sz="1600" b="1" i="0" u="none" strike="noStrike">
                          <a:solidFill>
                            <a:srgbClr val="000000"/>
                          </a:solidFill>
                          <a:latin typeface="Times New Roman"/>
                        </a:rPr>
                        <a:t>7697638,15</a:t>
                      </a:r>
                    </a:p>
                  </a:txBody>
                  <a:tcPr marL="7620" marR="7620" marT="7620" marB="0" anchor="ctr">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ru-RU" sz="1600" b="1" i="0" u="none" strike="noStrike">
                          <a:solidFill>
                            <a:srgbClr val="000000"/>
                          </a:solidFill>
                          <a:latin typeface="Times New Roman"/>
                        </a:rPr>
                        <a:t>99,6</a:t>
                      </a:r>
                    </a:p>
                  </a:txBody>
                  <a:tcPr marL="7620" marR="7620" marT="7620" marB="0" anchor="ctr">
                    <a:lnB w="12700" cap="flat" cmpd="sng" algn="ctr">
                      <a:solidFill>
                        <a:schemeClr val="tx1"/>
                      </a:solidFill>
                      <a:prstDash val="solid"/>
                      <a:round/>
                      <a:headEnd type="none" w="med" len="med"/>
                      <a:tailEnd type="none" w="med" len="med"/>
                    </a:lnB>
                    <a:solidFill>
                      <a:srgbClr val="FFFFCC"/>
                    </a:solidFill>
                  </a:tcPr>
                </a:tc>
              </a:tr>
              <a:tr h="283817">
                <a:tc>
                  <a:txBody>
                    <a:bodyPr/>
                    <a:lstStyle/>
                    <a:p>
                      <a:pPr algn="ctr" fontAlgn="ctr"/>
                      <a:r>
                        <a:rPr lang="ru-RU" sz="1600" b="1" i="1" u="none" strike="noStrike">
                          <a:solidFill>
                            <a:srgbClr val="000000"/>
                          </a:solidFill>
                          <a:latin typeface="Times New Roman"/>
                        </a:rPr>
                        <a:t> </a:t>
                      </a: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b"/>
                      <a:r>
                        <a:rPr lang="ru-RU" sz="1600" b="0" i="1" u="none" strike="noStrike">
                          <a:solidFill>
                            <a:srgbClr val="000000"/>
                          </a:solidFill>
                          <a:latin typeface="Times New Roman"/>
                        </a:rPr>
                        <a:t>из них:</a:t>
                      </a: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b"/>
                      <a:r>
                        <a:rPr lang="ru-RU" sz="1600" b="0" i="1" u="none" strike="noStrike">
                          <a:solidFill>
                            <a:srgbClr val="000000"/>
                          </a:solidFill>
                          <a:latin typeface="Times New Roman"/>
                        </a:rPr>
                        <a:t> </a:t>
                      </a: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ru-RU" sz="1600" b="0" i="0" u="none" strike="noStrike">
                          <a:solidFill>
                            <a:srgbClr val="000000"/>
                          </a:solidFill>
                          <a:latin typeface="Times New Roman"/>
                        </a:rPr>
                        <a:t> </a:t>
                      </a: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ru-RU" sz="1600" b="0" i="0" u="none" strike="noStrike">
                          <a:solidFill>
                            <a:srgbClr val="000000"/>
                          </a:solidFill>
                          <a:latin typeface="Times New Roman"/>
                        </a:rPr>
                        <a:t> </a:t>
                      </a: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542577">
                <a:tc>
                  <a:txBody>
                    <a:bodyPr/>
                    <a:lstStyle/>
                    <a:p>
                      <a:pPr algn="ctr" fontAlgn="ctr"/>
                      <a:r>
                        <a:rPr lang="ru-RU" sz="1600" b="1" i="0" u="none" strike="noStrike">
                          <a:solidFill>
                            <a:srgbClr val="000000"/>
                          </a:solidFill>
                          <a:latin typeface="Times New Roman"/>
                        </a:rPr>
                        <a:t>14 2</a:t>
                      </a: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b"/>
                      <a:r>
                        <a:rPr lang="ru-RU" sz="1600" b="0" i="0" u="none" strike="noStrike">
                          <a:solidFill>
                            <a:srgbClr val="000000"/>
                          </a:solidFill>
                          <a:latin typeface="Times New Roman"/>
                        </a:rPr>
                        <a:t>Подпрограмма  "Эффективная система межбюджетных отношений"</a:t>
                      </a: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ru-RU" sz="1600" b="0" i="0" u="none" strike="noStrike">
                          <a:solidFill>
                            <a:srgbClr val="000000"/>
                          </a:solidFill>
                          <a:latin typeface="Times New Roman"/>
                        </a:rPr>
                        <a:t>5191331,00</a:t>
                      </a: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ru-RU" sz="1600" b="0" i="0" u="none" strike="noStrike">
                          <a:solidFill>
                            <a:srgbClr val="000000"/>
                          </a:solidFill>
                          <a:latin typeface="Times New Roman"/>
                        </a:rPr>
                        <a:t>5191331,00</a:t>
                      </a: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ru-RU" sz="1600" b="0" i="0" u="none" strike="noStrike">
                          <a:solidFill>
                            <a:srgbClr val="000000"/>
                          </a:solidFill>
                          <a:latin typeface="Times New Roman"/>
                        </a:rPr>
                        <a:t>100,0</a:t>
                      </a: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809692">
                <a:tc>
                  <a:txBody>
                    <a:bodyPr/>
                    <a:lstStyle/>
                    <a:p>
                      <a:pPr algn="ctr" fontAlgn="ctr"/>
                      <a:r>
                        <a:rPr lang="ru-RU" sz="1600" b="1" i="0" u="none" strike="noStrike">
                          <a:solidFill>
                            <a:srgbClr val="000000"/>
                          </a:solidFill>
                          <a:latin typeface="Times New Roman"/>
                        </a:rPr>
                        <a:t>14 3</a:t>
                      </a:r>
                    </a:p>
                  </a:txBody>
                  <a:tcPr marL="7620" marR="7620" marT="7620" marB="0" anchor="ctr">
                    <a:lnT w="12700" cap="flat" cmpd="sng" algn="ctr">
                      <a:solidFill>
                        <a:schemeClr val="tx1"/>
                      </a:solidFill>
                      <a:prstDash val="solid"/>
                      <a:round/>
                      <a:headEnd type="none" w="med" len="med"/>
                      <a:tailEnd type="none" w="med" len="med"/>
                    </a:lnT>
                    <a:solidFill>
                      <a:srgbClr val="FFFFCC"/>
                    </a:solidFill>
                  </a:tcPr>
                </a:tc>
                <a:tc>
                  <a:txBody>
                    <a:bodyPr/>
                    <a:lstStyle/>
                    <a:p>
                      <a:pPr algn="l" fontAlgn="b"/>
                      <a:r>
                        <a:rPr lang="ru-RU" sz="1600" b="0" i="0" u="none" strike="noStrike">
                          <a:solidFill>
                            <a:srgbClr val="000000"/>
                          </a:solidFill>
                          <a:latin typeface="Times New Roman"/>
                        </a:rPr>
                        <a:t>Подпрограмма "Управление муниципальной программой и обеспечение условий реализации"</a:t>
                      </a:r>
                    </a:p>
                  </a:txBody>
                  <a:tcPr marL="7620" marR="7620" marT="7620" marB="0" anchor="b">
                    <a:lnT w="12700" cap="flat" cmpd="sng" algn="ctr">
                      <a:solidFill>
                        <a:schemeClr val="tx1"/>
                      </a:solidFill>
                      <a:prstDash val="solid"/>
                      <a:round/>
                      <a:headEnd type="none" w="med" len="med"/>
                      <a:tailEnd type="none" w="med" len="med"/>
                    </a:lnT>
                    <a:solidFill>
                      <a:srgbClr val="FFFFCC"/>
                    </a:solidFill>
                  </a:tcPr>
                </a:tc>
                <a:tc>
                  <a:txBody>
                    <a:bodyPr/>
                    <a:lstStyle/>
                    <a:p>
                      <a:pPr algn="ctr" fontAlgn="ctr"/>
                      <a:r>
                        <a:rPr lang="ru-RU" sz="1600" b="0" i="0" u="none" strike="noStrike">
                          <a:solidFill>
                            <a:srgbClr val="000000"/>
                          </a:solidFill>
                          <a:latin typeface="Times New Roman"/>
                        </a:rPr>
                        <a:t>2538382,00</a:t>
                      </a:r>
                    </a:p>
                  </a:txBody>
                  <a:tcPr marL="7620" marR="7620" marT="7620" marB="0" anchor="ctr">
                    <a:lnT w="12700" cap="flat" cmpd="sng" algn="ctr">
                      <a:solidFill>
                        <a:schemeClr val="tx1"/>
                      </a:solidFill>
                      <a:prstDash val="solid"/>
                      <a:round/>
                      <a:headEnd type="none" w="med" len="med"/>
                      <a:tailEnd type="none" w="med" len="med"/>
                    </a:lnT>
                    <a:solidFill>
                      <a:srgbClr val="FFFFCC"/>
                    </a:solidFill>
                  </a:tcPr>
                </a:tc>
                <a:tc>
                  <a:txBody>
                    <a:bodyPr/>
                    <a:lstStyle/>
                    <a:p>
                      <a:pPr algn="ctr" fontAlgn="ctr"/>
                      <a:r>
                        <a:rPr lang="ru-RU" sz="1600" b="0" i="0" u="none" strike="noStrike">
                          <a:solidFill>
                            <a:srgbClr val="000000"/>
                          </a:solidFill>
                          <a:latin typeface="Times New Roman"/>
                        </a:rPr>
                        <a:t>2506307,15</a:t>
                      </a:r>
                    </a:p>
                  </a:txBody>
                  <a:tcPr marL="7620" marR="7620" marT="7620" marB="0" anchor="ctr">
                    <a:lnT w="12700" cap="flat" cmpd="sng" algn="ctr">
                      <a:solidFill>
                        <a:schemeClr val="tx1"/>
                      </a:solidFill>
                      <a:prstDash val="solid"/>
                      <a:round/>
                      <a:headEnd type="none" w="med" len="med"/>
                      <a:tailEnd type="none" w="med" len="med"/>
                    </a:lnT>
                    <a:solidFill>
                      <a:srgbClr val="FFFFCC"/>
                    </a:solidFill>
                  </a:tcPr>
                </a:tc>
                <a:tc>
                  <a:txBody>
                    <a:bodyPr/>
                    <a:lstStyle/>
                    <a:p>
                      <a:pPr algn="ctr" fontAlgn="ctr"/>
                      <a:r>
                        <a:rPr lang="ru-RU" sz="1600" b="0" i="0" u="none" strike="noStrike" dirty="0">
                          <a:solidFill>
                            <a:srgbClr val="000000"/>
                          </a:solidFill>
                          <a:latin typeface="Times New Roman"/>
                        </a:rPr>
                        <a:t>98,7</a:t>
                      </a:r>
                    </a:p>
                  </a:txBody>
                  <a:tcPr marL="7620" marR="7620" marT="7620" marB="0" anchor="ctr">
                    <a:lnT w="12700" cap="flat" cmpd="sng" algn="ctr">
                      <a:solidFill>
                        <a:schemeClr val="tx1"/>
                      </a:solidFill>
                      <a:prstDash val="solid"/>
                      <a:round/>
                      <a:headEnd type="none" w="med" len="med"/>
                      <a:tailEnd type="none" w="med" len="med"/>
                    </a:lnT>
                    <a:solidFill>
                      <a:srgbClr val="FFFFCC"/>
                    </a:solidFill>
                  </a:tcPr>
                </a:tc>
              </a:tr>
            </a:tbl>
          </a:graphicData>
        </a:graphic>
      </p:graphicFrame>
      <p:sp>
        <p:nvSpPr>
          <p:cNvPr id="6" name="Прямоугольник 5"/>
          <p:cNvSpPr/>
          <p:nvPr/>
        </p:nvSpPr>
        <p:spPr>
          <a:xfrm>
            <a:off x="8289566" y="1428736"/>
            <a:ext cx="606255" cy="261610"/>
          </a:xfrm>
          <a:prstGeom prst="rect">
            <a:avLst/>
          </a:prstGeom>
        </p:spPr>
        <p:txBody>
          <a:bodyPr wrap="none">
            <a:spAutoFit/>
          </a:bodyPr>
          <a:lstStyle/>
          <a:p>
            <a:pPr lvl="0" algn="r" defTabSz="1082675" fontAlgn="base">
              <a:spcBef>
                <a:spcPct val="0"/>
              </a:spcBef>
              <a:spcAft>
                <a:spcPct val="0"/>
              </a:spcAft>
            </a:pPr>
            <a:r>
              <a:rPr lang="ru-RU" sz="1100" dirty="0" smtClean="0">
                <a:solidFill>
                  <a:srgbClr val="003366"/>
                </a:solidFill>
                <a:latin typeface="Times New Roman" pitchFamily="18" charset="0"/>
              </a:rPr>
              <a:t>рублей</a:t>
            </a:r>
          </a:p>
        </p:txBody>
      </p:sp>
      <p:pic>
        <p:nvPicPr>
          <p:cNvPr id="8" name="Picture 3" descr="F:\Obmen\Безуглова\Инна\бюджет.jpg"/>
          <p:cNvPicPr>
            <a:picLocks noChangeAspect="1" noChangeArrowheads="1"/>
          </p:cNvPicPr>
          <p:nvPr/>
        </p:nvPicPr>
        <p:blipFill>
          <a:blip r:embed="rId3" cstate="print"/>
          <a:srcRect/>
          <a:stretch>
            <a:fillRect/>
          </a:stretch>
        </p:blipFill>
        <p:spPr bwMode="auto">
          <a:xfrm>
            <a:off x="2214546" y="4714884"/>
            <a:ext cx="3571900" cy="19442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00042"/>
            <a:ext cx="5214942" cy="838200"/>
          </a:xfrm>
        </p:spPr>
        <p:txBody>
          <a:bodyPr>
            <a:normAutofit/>
          </a:bodyPr>
          <a:lstStyle/>
          <a:p>
            <a:pPr algn="ctr"/>
            <a:r>
              <a:rPr lang="ru-RU" sz="2400" b="1" dirty="0" smtClean="0">
                <a:solidFill>
                  <a:schemeClr val="tx2">
                    <a:lumMod val="50000"/>
                  </a:schemeClr>
                </a:solidFill>
                <a:effectLst>
                  <a:outerShdw blurRad="38100" dist="38100" dir="2700000" algn="tl">
                    <a:srgbClr val="C0C0C0"/>
                  </a:outerShdw>
                </a:effectLst>
                <a:latin typeface="Times New Roman" pitchFamily="18" charset="0"/>
              </a:rPr>
              <a:t>ОСНОВНЫЕ ХАРАКТЕРИСТИКИ БЮДЖЕТА</a:t>
            </a:r>
            <a:endParaRPr lang="ru-RU" sz="2400" dirty="0"/>
          </a:p>
        </p:txBody>
      </p:sp>
      <p:sp>
        <p:nvSpPr>
          <p:cNvPr id="3" name="Содержимое 2"/>
          <p:cNvSpPr>
            <a:spLocks noGrp="1"/>
          </p:cNvSpPr>
          <p:nvPr>
            <p:ph idx="1"/>
          </p:nvPr>
        </p:nvSpPr>
        <p:spPr/>
        <p:txBody>
          <a:bodyPr>
            <a:normAutofit fontScale="85000" lnSpcReduction="10000"/>
          </a:bodyPr>
          <a:lstStyle/>
          <a:p>
            <a:pPr algn="ctr">
              <a:buNone/>
            </a:pPr>
            <a:r>
              <a:rPr lang="ru-RU" b="1" dirty="0" smtClean="0">
                <a:solidFill>
                  <a:srgbClr val="7030A0"/>
                </a:solidFill>
                <a:latin typeface="Times New Roman" pitchFamily="18" charset="0"/>
              </a:rPr>
              <a:t>ДОХОДЫ</a:t>
            </a:r>
            <a:r>
              <a:rPr lang="ru-RU" b="1" dirty="0" smtClean="0">
                <a:solidFill>
                  <a:srgbClr val="003366"/>
                </a:solidFill>
                <a:latin typeface="Times New Roman" pitchFamily="18" charset="0"/>
              </a:rPr>
              <a:t> – </a:t>
            </a:r>
            <a:r>
              <a:rPr lang="ru-RU" b="1" dirty="0" smtClean="0">
                <a:solidFill>
                  <a:srgbClr val="FF0000"/>
                </a:solidFill>
                <a:latin typeface="Times New Roman" pitchFamily="18" charset="0"/>
              </a:rPr>
              <a:t>РАСХОДЫ</a:t>
            </a:r>
            <a:r>
              <a:rPr lang="ru-RU" b="1" dirty="0" smtClean="0">
                <a:solidFill>
                  <a:srgbClr val="003366"/>
                </a:solidFill>
                <a:latin typeface="Times New Roman" pitchFamily="18" charset="0"/>
              </a:rPr>
              <a:t> = </a:t>
            </a:r>
            <a:r>
              <a:rPr lang="ru-RU" b="1" dirty="0" smtClean="0">
                <a:solidFill>
                  <a:srgbClr val="FF0000"/>
                </a:solidFill>
                <a:latin typeface="Times New Roman" pitchFamily="18" charset="0"/>
              </a:rPr>
              <a:t>ДЕФИЦИТ</a:t>
            </a:r>
            <a:r>
              <a:rPr lang="ru-RU" b="1" dirty="0" smtClean="0">
                <a:solidFill>
                  <a:srgbClr val="003366"/>
                </a:solidFill>
                <a:latin typeface="Times New Roman" pitchFamily="18" charset="0"/>
              </a:rPr>
              <a:t> (</a:t>
            </a:r>
            <a:r>
              <a:rPr lang="ru-RU" b="1" dirty="0" smtClean="0">
                <a:solidFill>
                  <a:srgbClr val="7030A0"/>
                </a:solidFill>
                <a:latin typeface="Times New Roman" pitchFamily="18" charset="0"/>
              </a:rPr>
              <a:t>ПРОФИЦИТ)</a:t>
            </a:r>
          </a:p>
          <a:p>
            <a:pPr>
              <a:buNone/>
            </a:pPr>
            <a:endParaRPr lang="ru-RU" b="1" dirty="0" smtClean="0">
              <a:solidFill>
                <a:srgbClr val="003366"/>
              </a:solidFill>
              <a:latin typeface="Times New Roman" pitchFamily="18" charset="0"/>
            </a:endParaRPr>
          </a:p>
          <a:p>
            <a:pPr>
              <a:buNone/>
            </a:pPr>
            <a:r>
              <a:rPr lang="ru-RU" b="1" u="sng" dirty="0" smtClean="0">
                <a:solidFill>
                  <a:srgbClr val="FF0000"/>
                </a:solidFill>
                <a:latin typeface="Times New Roman" pitchFamily="18" charset="0"/>
              </a:rPr>
              <a:t>ДЕФИЦИТ</a:t>
            </a:r>
            <a:r>
              <a:rPr lang="ru-RU" b="1" dirty="0" smtClean="0">
                <a:solidFill>
                  <a:srgbClr val="FF0000"/>
                </a:solidFill>
                <a:latin typeface="Times New Roman" pitchFamily="18" charset="0"/>
              </a:rPr>
              <a:t> </a:t>
            </a:r>
            <a:r>
              <a:rPr lang="ru-RU" b="1" dirty="0" smtClean="0">
                <a:solidFill>
                  <a:srgbClr val="003366"/>
                </a:solidFill>
                <a:latin typeface="Times New Roman" pitchFamily="18" charset="0"/>
              </a:rPr>
              <a:t>– </a:t>
            </a:r>
            <a:r>
              <a:rPr lang="ru-RU" dirty="0" smtClean="0">
                <a:solidFill>
                  <a:srgbClr val="003366"/>
                </a:solidFill>
                <a:latin typeface="Times New Roman" pitchFamily="18" charset="0"/>
              </a:rPr>
              <a:t>превышение расходов над доходами</a:t>
            </a:r>
          </a:p>
          <a:p>
            <a:pPr>
              <a:buNone/>
            </a:pPr>
            <a:r>
              <a:rPr lang="ru-RU" dirty="0" smtClean="0">
                <a:solidFill>
                  <a:srgbClr val="003366"/>
                </a:solidFill>
                <a:latin typeface="Times New Roman" pitchFamily="18" charset="0"/>
              </a:rPr>
              <a:t>(принимается решение об источниках покрытия</a:t>
            </a:r>
          </a:p>
          <a:p>
            <a:pPr>
              <a:buNone/>
            </a:pPr>
            <a:r>
              <a:rPr lang="ru-RU" dirty="0" smtClean="0">
                <a:solidFill>
                  <a:srgbClr val="003366"/>
                </a:solidFill>
                <a:latin typeface="Times New Roman" pitchFamily="18" charset="0"/>
              </a:rPr>
              <a:t>дефицита – использовать остатки, взять в долг)</a:t>
            </a:r>
          </a:p>
          <a:p>
            <a:pPr>
              <a:buNone/>
            </a:pPr>
            <a:endParaRPr lang="ru-RU" dirty="0" smtClean="0">
              <a:solidFill>
                <a:srgbClr val="003366"/>
              </a:solidFill>
              <a:latin typeface="Times New Roman" pitchFamily="18" charset="0"/>
            </a:endParaRPr>
          </a:p>
          <a:p>
            <a:pPr>
              <a:buNone/>
            </a:pPr>
            <a:r>
              <a:rPr lang="ru-RU" b="1" u="sng" dirty="0" smtClean="0">
                <a:solidFill>
                  <a:srgbClr val="7030A0"/>
                </a:solidFill>
                <a:latin typeface="Times New Roman" pitchFamily="18" charset="0"/>
              </a:rPr>
              <a:t>ПРОФИЦИТ</a:t>
            </a:r>
            <a:r>
              <a:rPr lang="ru-RU" b="1" dirty="0" smtClean="0">
                <a:solidFill>
                  <a:srgbClr val="003366"/>
                </a:solidFill>
                <a:latin typeface="Times New Roman" pitchFamily="18" charset="0"/>
              </a:rPr>
              <a:t> – </a:t>
            </a:r>
            <a:r>
              <a:rPr lang="ru-RU" dirty="0" smtClean="0">
                <a:solidFill>
                  <a:srgbClr val="003366"/>
                </a:solidFill>
                <a:latin typeface="Times New Roman" pitchFamily="18" charset="0"/>
              </a:rPr>
              <a:t>превышение доходов над расходами</a:t>
            </a:r>
          </a:p>
          <a:p>
            <a:pPr>
              <a:buNone/>
            </a:pPr>
            <a:r>
              <a:rPr lang="ru-RU" dirty="0" smtClean="0">
                <a:solidFill>
                  <a:srgbClr val="003366"/>
                </a:solidFill>
                <a:latin typeface="Times New Roman" pitchFamily="18" charset="0"/>
              </a:rPr>
              <a:t>(принимается решение об использовании доходов – </a:t>
            </a:r>
          </a:p>
          <a:p>
            <a:pPr>
              <a:buNone/>
            </a:pPr>
            <a:r>
              <a:rPr lang="ru-RU" dirty="0" smtClean="0">
                <a:solidFill>
                  <a:srgbClr val="003366"/>
                </a:solidFill>
                <a:latin typeface="Times New Roman" pitchFamily="18" charset="0"/>
              </a:rPr>
              <a:t>накапливать резервы, остатки, погашать долг)</a:t>
            </a:r>
          </a:p>
        </p:txBody>
      </p:sp>
      <p:pic>
        <p:nvPicPr>
          <p:cNvPr id="4" name="Picture 2" descr="F:\Obmen\Безуглова\Инна\img_h8a8F3.jpg"/>
          <p:cNvPicPr>
            <a:picLocks noChangeAspect="1" noChangeArrowheads="1"/>
          </p:cNvPicPr>
          <p:nvPr/>
        </p:nvPicPr>
        <p:blipFill>
          <a:blip r:embed="rId2" cstate="print"/>
          <a:srcRect/>
          <a:stretch>
            <a:fillRect/>
          </a:stretch>
        </p:blipFill>
        <p:spPr bwMode="auto">
          <a:xfrm>
            <a:off x="6286512" y="142852"/>
            <a:ext cx="2097642" cy="1357298"/>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357166"/>
            <a:ext cx="8686800" cy="838200"/>
          </a:xfrm>
        </p:spPr>
        <p:txBody>
          <a:bodyPr>
            <a:normAutofit fontScale="90000"/>
          </a:bodyPr>
          <a:lstStyle/>
          <a:p>
            <a:pPr algn="ctr"/>
            <a:r>
              <a:rPr lang="ru-RU" sz="2000" dirty="0" smtClean="0">
                <a:solidFill>
                  <a:srgbClr val="7030A0"/>
                </a:solidFill>
                <a:effectLst>
                  <a:outerShdw blurRad="38100" dist="38100" dir="2700000" algn="tl">
                    <a:srgbClr val="000000">
                      <a:alpha val="43137"/>
                    </a:srgbClr>
                  </a:outerShdw>
                </a:effectLst>
              </a:rPr>
              <a:t>Расходы  бюджета на реализацию муниципальной программы 16 "Социальное развитие села в Льговском районе Курской области"</a:t>
            </a:r>
            <a:endParaRPr lang="ru-RU" sz="2000" dirty="0">
              <a:solidFill>
                <a:srgbClr val="7030A0"/>
              </a:solidFill>
            </a:endParaRPr>
          </a:p>
        </p:txBody>
      </p:sp>
      <p:graphicFrame>
        <p:nvGraphicFramePr>
          <p:cNvPr id="4" name="Содержимое 3"/>
          <p:cNvGraphicFramePr>
            <a:graphicFrameLocks noGrp="1"/>
          </p:cNvGraphicFramePr>
          <p:nvPr>
            <p:ph idx="1"/>
          </p:nvPr>
        </p:nvGraphicFramePr>
        <p:xfrm>
          <a:off x="304800" y="1554163"/>
          <a:ext cx="8686800" cy="2232026"/>
        </p:xfrm>
        <a:graphic>
          <a:graphicData uri="http://schemas.openxmlformats.org/drawingml/2006/table">
            <a:tbl>
              <a:tblPr firstRow="1" bandRow="1">
                <a:tableStyleId>{5C22544A-7EE6-4342-B048-85BDC9FD1C3A}</a:tableStyleId>
              </a:tblPr>
              <a:tblGrid>
                <a:gridCol w="1481118"/>
                <a:gridCol w="3857652"/>
                <a:gridCol w="1285884"/>
                <a:gridCol w="1000132"/>
                <a:gridCol w="1062014"/>
              </a:tblGrid>
              <a:tr h="576569">
                <a:tc>
                  <a:txBody>
                    <a:bodyPr/>
                    <a:lstStyle/>
                    <a:p>
                      <a:pPr algn="ctr" fontAlgn="ctr"/>
                      <a:r>
                        <a:rPr lang="ru-RU" sz="1400" b="1" i="0" u="none" strike="noStrike" dirty="0">
                          <a:solidFill>
                            <a:srgbClr val="000000"/>
                          </a:solidFill>
                          <a:latin typeface="Times New Roman"/>
                        </a:rPr>
                        <a:t>Код программы (подпрограммы)</a:t>
                      </a:r>
                    </a:p>
                  </a:txBody>
                  <a:tcPr marL="9525" marR="9525" marT="9525" marB="0" anchor="ctr">
                    <a:solidFill>
                      <a:srgbClr val="CCCCFF"/>
                    </a:solidFill>
                  </a:tcPr>
                </a:tc>
                <a:tc>
                  <a:txBody>
                    <a:bodyPr/>
                    <a:lstStyle/>
                    <a:p>
                      <a:pPr algn="ctr" fontAlgn="ctr"/>
                      <a:r>
                        <a:rPr lang="ru-RU" sz="1400" b="1" i="0" u="none" strike="noStrike" dirty="0">
                          <a:solidFill>
                            <a:srgbClr val="000000"/>
                          </a:solidFill>
                          <a:latin typeface="Times New Roman"/>
                        </a:rPr>
                        <a:t>Наименование программы (подпрограммы)</a:t>
                      </a:r>
                    </a:p>
                  </a:txBody>
                  <a:tcPr marL="9525" marR="9525" marT="9525" marB="0" anchor="ctr">
                    <a:solidFill>
                      <a:srgbClr val="CCCCFF"/>
                    </a:solidFill>
                  </a:tcPr>
                </a:tc>
                <a:tc>
                  <a:txBody>
                    <a:bodyPr/>
                    <a:lstStyle/>
                    <a:p>
                      <a:pPr algn="ctr" fontAlgn="ctr"/>
                      <a:r>
                        <a:rPr lang="ru-RU" sz="1400" b="1" i="0" u="none" strike="noStrike" dirty="0">
                          <a:solidFill>
                            <a:srgbClr val="000000"/>
                          </a:solidFill>
                          <a:latin typeface="Times New Roman"/>
                        </a:rPr>
                        <a:t>Плановое назначение</a:t>
                      </a:r>
                    </a:p>
                  </a:txBody>
                  <a:tcPr marL="9525" marR="9525" marT="9525" marB="0" anchor="ctr">
                    <a:solidFill>
                      <a:srgbClr val="CCCCFF"/>
                    </a:solidFill>
                  </a:tcPr>
                </a:tc>
                <a:tc>
                  <a:txBody>
                    <a:bodyPr/>
                    <a:lstStyle/>
                    <a:p>
                      <a:pPr algn="ctr" fontAlgn="ctr"/>
                      <a:r>
                        <a:rPr lang="ru-RU" sz="1400" b="1" i="0" u="none" strike="noStrike" dirty="0">
                          <a:solidFill>
                            <a:srgbClr val="000000"/>
                          </a:solidFill>
                          <a:latin typeface="Times New Roman"/>
                        </a:rPr>
                        <a:t>Исполнено</a:t>
                      </a:r>
                    </a:p>
                  </a:txBody>
                  <a:tcPr marL="9525" marR="9525" marT="9525" marB="0" anchor="ctr">
                    <a:solidFill>
                      <a:srgbClr val="CCCCFF"/>
                    </a:solidFill>
                  </a:tcPr>
                </a:tc>
                <a:tc>
                  <a:txBody>
                    <a:bodyPr/>
                    <a:lstStyle/>
                    <a:p>
                      <a:pPr algn="ctr" fontAlgn="ctr"/>
                      <a:r>
                        <a:rPr lang="ru-RU" sz="1400" b="1" i="0" u="none" strike="noStrike" dirty="0">
                          <a:solidFill>
                            <a:srgbClr val="000000"/>
                          </a:solidFill>
                          <a:latin typeface="Times New Roman"/>
                        </a:rPr>
                        <a:t>% исполнения</a:t>
                      </a:r>
                    </a:p>
                  </a:txBody>
                  <a:tcPr marL="9525" marR="9525" marT="9525" marB="0" anchor="ctr">
                    <a:solidFill>
                      <a:srgbClr val="CCCCFF"/>
                    </a:solidFill>
                  </a:tcPr>
                </a:tc>
              </a:tr>
              <a:tr h="551819">
                <a:tc>
                  <a:txBody>
                    <a:bodyPr/>
                    <a:lstStyle/>
                    <a:p>
                      <a:pPr algn="ctr" fontAlgn="ctr"/>
                      <a:r>
                        <a:rPr lang="ru-RU" sz="1600" b="1" i="0" u="none" strike="noStrike">
                          <a:solidFill>
                            <a:srgbClr val="000000"/>
                          </a:solidFill>
                          <a:latin typeface="Times New Roman"/>
                        </a:rPr>
                        <a:t>16</a:t>
                      </a:r>
                    </a:p>
                  </a:txBody>
                  <a:tcPr marL="7620" marR="7620" marT="7620" marB="0" anchor="ctr">
                    <a:solidFill>
                      <a:schemeClr val="accent4">
                        <a:lumMod val="20000"/>
                        <a:lumOff val="80000"/>
                      </a:schemeClr>
                    </a:solidFill>
                  </a:tcPr>
                </a:tc>
                <a:tc>
                  <a:txBody>
                    <a:bodyPr/>
                    <a:lstStyle/>
                    <a:p>
                      <a:pPr algn="l" fontAlgn="b"/>
                      <a:r>
                        <a:rPr lang="ru-RU" sz="1600" b="0" i="0" u="none" strike="noStrike">
                          <a:solidFill>
                            <a:srgbClr val="000000"/>
                          </a:solidFill>
                          <a:latin typeface="Times New Roman"/>
                        </a:rPr>
                        <a:t>"Социальное развитие села в Льговском районе Курской области"</a:t>
                      </a:r>
                    </a:p>
                  </a:txBody>
                  <a:tcPr marL="7620" marR="7620" marT="7620" marB="0" anchor="b">
                    <a:solidFill>
                      <a:schemeClr val="accent4">
                        <a:lumMod val="20000"/>
                        <a:lumOff val="80000"/>
                      </a:schemeClr>
                    </a:solidFill>
                  </a:tcPr>
                </a:tc>
                <a:tc>
                  <a:txBody>
                    <a:bodyPr/>
                    <a:lstStyle/>
                    <a:p>
                      <a:pPr algn="ctr" fontAlgn="ctr"/>
                      <a:r>
                        <a:rPr lang="ru-RU" sz="1600" b="1" i="0" u="none" strike="noStrike">
                          <a:solidFill>
                            <a:srgbClr val="000000"/>
                          </a:solidFill>
                          <a:latin typeface="Times New Roman"/>
                        </a:rPr>
                        <a:t>4552200,32</a:t>
                      </a:r>
                    </a:p>
                  </a:txBody>
                  <a:tcPr marL="7620" marR="7620" marT="7620" marB="0" anchor="ctr">
                    <a:solidFill>
                      <a:schemeClr val="accent4">
                        <a:lumMod val="20000"/>
                        <a:lumOff val="80000"/>
                      </a:schemeClr>
                    </a:solidFill>
                  </a:tcPr>
                </a:tc>
                <a:tc>
                  <a:txBody>
                    <a:bodyPr/>
                    <a:lstStyle/>
                    <a:p>
                      <a:pPr algn="ctr" fontAlgn="ctr"/>
                      <a:r>
                        <a:rPr lang="ru-RU" sz="1600" b="1" i="0" u="none" strike="noStrike">
                          <a:solidFill>
                            <a:srgbClr val="000000"/>
                          </a:solidFill>
                          <a:latin typeface="Times New Roman"/>
                        </a:rPr>
                        <a:t>3897678,32</a:t>
                      </a:r>
                    </a:p>
                  </a:txBody>
                  <a:tcPr marL="7620" marR="7620" marT="7620" marB="0" anchor="ctr">
                    <a:solidFill>
                      <a:schemeClr val="accent4">
                        <a:lumMod val="20000"/>
                        <a:lumOff val="80000"/>
                      </a:schemeClr>
                    </a:solidFill>
                  </a:tcPr>
                </a:tc>
                <a:tc>
                  <a:txBody>
                    <a:bodyPr/>
                    <a:lstStyle/>
                    <a:p>
                      <a:pPr algn="ctr" fontAlgn="ctr"/>
                      <a:r>
                        <a:rPr lang="ru-RU" sz="1600" b="1" i="0" u="none" strike="noStrike">
                          <a:solidFill>
                            <a:srgbClr val="000000"/>
                          </a:solidFill>
                          <a:latin typeface="Times New Roman"/>
                        </a:rPr>
                        <a:t>85,6</a:t>
                      </a:r>
                    </a:p>
                  </a:txBody>
                  <a:tcPr marL="7620" marR="7620" marT="7620" marB="0" anchor="ctr">
                    <a:solidFill>
                      <a:schemeClr val="accent4">
                        <a:lumMod val="20000"/>
                        <a:lumOff val="80000"/>
                      </a:schemeClr>
                    </a:solidFill>
                  </a:tcPr>
                </a:tc>
              </a:tr>
              <a:tr h="280154">
                <a:tc>
                  <a:txBody>
                    <a:bodyPr/>
                    <a:lstStyle/>
                    <a:p>
                      <a:pPr algn="ctr" fontAlgn="ctr"/>
                      <a:r>
                        <a:rPr lang="ru-RU" sz="1600" b="1" i="1" u="none" strike="noStrike">
                          <a:solidFill>
                            <a:srgbClr val="000000"/>
                          </a:solidFill>
                          <a:latin typeface="Times New Roman"/>
                        </a:rPr>
                        <a:t> </a:t>
                      </a:r>
                    </a:p>
                  </a:txBody>
                  <a:tcPr marL="7620" marR="7620" marT="7620" marB="0" anchor="ctr">
                    <a:solidFill>
                      <a:schemeClr val="accent4">
                        <a:lumMod val="20000"/>
                        <a:lumOff val="80000"/>
                      </a:schemeClr>
                    </a:solidFill>
                  </a:tcPr>
                </a:tc>
                <a:tc>
                  <a:txBody>
                    <a:bodyPr/>
                    <a:lstStyle/>
                    <a:p>
                      <a:pPr algn="l" fontAlgn="b"/>
                      <a:r>
                        <a:rPr lang="ru-RU" sz="1600" b="0" i="1" u="none" strike="noStrike">
                          <a:solidFill>
                            <a:srgbClr val="000000"/>
                          </a:solidFill>
                          <a:latin typeface="Times New Roman"/>
                        </a:rPr>
                        <a:t>из них:</a:t>
                      </a:r>
                    </a:p>
                  </a:txBody>
                  <a:tcPr marL="7620" marR="7620" marT="7620" marB="0" anchor="b">
                    <a:solidFill>
                      <a:schemeClr val="accent4">
                        <a:lumMod val="20000"/>
                        <a:lumOff val="80000"/>
                      </a:schemeClr>
                    </a:solidFill>
                  </a:tcPr>
                </a:tc>
                <a:tc>
                  <a:txBody>
                    <a:bodyPr/>
                    <a:lstStyle/>
                    <a:p>
                      <a:pPr algn="l" fontAlgn="b"/>
                      <a:r>
                        <a:rPr lang="ru-RU" sz="1600" b="0" i="1" u="none" strike="noStrike">
                          <a:solidFill>
                            <a:srgbClr val="000000"/>
                          </a:solidFill>
                          <a:latin typeface="Times New Roman"/>
                        </a:rPr>
                        <a:t> </a:t>
                      </a:r>
                    </a:p>
                  </a:txBody>
                  <a:tcPr marL="7620" marR="7620" marT="7620" marB="0" anchor="b">
                    <a:solidFill>
                      <a:schemeClr val="accent4">
                        <a:lumMod val="20000"/>
                        <a:lumOff val="80000"/>
                      </a:schemeClr>
                    </a:solidFill>
                  </a:tcPr>
                </a:tc>
                <a:tc>
                  <a:txBody>
                    <a:bodyPr/>
                    <a:lstStyle/>
                    <a:p>
                      <a:pPr algn="ctr" fontAlgn="ctr"/>
                      <a:r>
                        <a:rPr lang="ru-RU" sz="1600" b="0" i="0" u="none" strike="noStrike">
                          <a:solidFill>
                            <a:srgbClr val="000000"/>
                          </a:solidFill>
                          <a:latin typeface="Times New Roman"/>
                        </a:rPr>
                        <a:t> </a:t>
                      </a:r>
                    </a:p>
                  </a:txBody>
                  <a:tcPr marL="7620" marR="7620" marT="7620" marB="0" anchor="ctr">
                    <a:solidFill>
                      <a:schemeClr val="accent4">
                        <a:lumMod val="20000"/>
                        <a:lumOff val="80000"/>
                      </a:schemeClr>
                    </a:solidFill>
                  </a:tcPr>
                </a:tc>
                <a:tc>
                  <a:txBody>
                    <a:bodyPr/>
                    <a:lstStyle/>
                    <a:p>
                      <a:pPr algn="ctr" fontAlgn="ctr"/>
                      <a:r>
                        <a:rPr lang="ru-RU" sz="1600" b="0" i="0" u="none" strike="noStrike">
                          <a:solidFill>
                            <a:srgbClr val="000000"/>
                          </a:solidFill>
                          <a:latin typeface="Times New Roman"/>
                        </a:rPr>
                        <a:t> </a:t>
                      </a:r>
                    </a:p>
                  </a:txBody>
                  <a:tcPr marL="7620" marR="7620" marT="7620" marB="0" anchor="ctr">
                    <a:solidFill>
                      <a:schemeClr val="accent4">
                        <a:lumMod val="20000"/>
                        <a:lumOff val="80000"/>
                      </a:schemeClr>
                    </a:solidFill>
                  </a:tcPr>
                </a:tc>
              </a:tr>
              <a:tr h="823484">
                <a:tc>
                  <a:txBody>
                    <a:bodyPr/>
                    <a:lstStyle/>
                    <a:p>
                      <a:pPr algn="ctr" fontAlgn="ctr"/>
                      <a:r>
                        <a:rPr lang="ru-RU" sz="1600" b="1" i="0" u="none" strike="noStrike">
                          <a:solidFill>
                            <a:srgbClr val="000000"/>
                          </a:solidFill>
                          <a:latin typeface="Times New Roman"/>
                        </a:rPr>
                        <a:t>16 1</a:t>
                      </a:r>
                    </a:p>
                  </a:txBody>
                  <a:tcPr marL="7620" marR="7620" marT="7620" marB="0" anchor="ctr">
                    <a:solidFill>
                      <a:schemeClr val="accent4">
                        <a:lumMod val="20000"/>
                        <a:lumOff val="80000"/>
                      </a:schemeClr>
                    </a:solidFill>
                  </a:tcPr>
                </a:tc>
                <a:tc>
                  <a:txBody>
                    <a:bodyPr/>
                    <a:lstStyle/>
                    <a:p>
                      <a:pPr algn="l" fontAlgn="b"/>
                      <a:r>
                        <a:rPr lang="ru-RU" sz="1600" b="0" i="0" u="none" strike="noStrike">
                          <a:solidFill>
                            <a:srgbClr val="000000"/>
                          </a:solidFill>
                          <a:latin typeface="Times New Roman"/>
                        </a:rPr>
                        <a:t>Подпрограмма  "Устойчивое развитие сельских территорий в Льговском районе Курской области"</a:t>
                      </a:r>
                    </a:p>
                  </a:txBody>
                  <a:tcPr marL="7620" marR="7620" marT="7620" marB="0" anchor="b">
                    <a:solidFill>
                      <a:schemeClr val="accent4">
                        <a:lumMod val="20000"/>
                        <a:lumOff val="80000"/>
                      </a:schemeClr>
                    </a:solidFill>
                  </a:tcPr>
                </a:tc>
                <a:tc>
                  <a:txBody>
                    <a:bodyPr/>
                    <a:lstStyle/>
                    <a:p>
                      <a:pPr algn="ctr" fontAlgn="ctr"/>
                      <a:r>
                        <a:rPr lang="ru-RU" sz="1600" b="0" i="0" u="none" strike="noStrike">
                          <a:solidFill>
                            <a:srgbClr val="000000"/>
                          </a:solidFill>
                          <a:latin typeface="Times New Roman"/>
                        </a:rPr>
                        <a:t>4552200,32</a:t>
                      </a:r>
                    </a:p>
                  </a:txBody>
                  <a:tcPr marL="7620" marR="7620" marT="7620" marB="0" anchor="ctr">
                    <a:solidFill>
                      <a:schemeClr val="accent4">
                        <a:lumMod val="20000"/>
                        <a:lumOff val="80000"/>
                      </a:schemeClr>
                    </a:solidFill>
                  </a:tcPr>
                </a:tc>
                <a:tc>
                  <a:txBody>
                    <a:bodyPr/>
                    <a:lstStyle/>
                    <a:p>
                      <a:pPr algn="ctr" fontAlgn="ctr"/>
                      <a:r>
                        <a:rPr lang="ru-RU" sz="1600" b="0" i="0" u="none" strike="noStrike">
                          <a:solidFill>
                            <a:srgbClr val="000000"/>
                          </a:solidFill>
                          <a:latin typeface="Times New Roman"/>
                        </a:rPr>
                        <a:t>3897678,32</a:t>
                      </a:r>
                    </a:p>
                  </a:txBody>
                  <a:tcPr marL="7620" marR="7620" marT="7620" marB="0" anchor="ctr">
                    <a:solidFill>
                      <a:schemeClr val="accent4">
                        <a:lumMod val="20000"/>
                        <a:lumOff val="80000"/>
                      </a:schemeClr>
                    </a:solidFill>
                  </a:tcPr>
                </a:tc>
                <a:tc>
                  <a:txBody>
                    <a:bodyPr/>
                    <a:lstStyle/>
                    <a:p>
                      <a:pPr algn="ctr" fontAlgn="ctr"/>
                      <a:r>
                        <a:rPr lang="ru-RU" sz="1600" b="0" i="0" u="none" strike="noStrike" dirty="0">
                          <a:solidFill>
                            <a:srgbClr val="000000"/>
                          </a:solidFill>
                          <a:latin typeface="Times New Roman"/>
                        </a:rPr>
                        <a:t>85,6</a:t>
                      </a:r>
                    </a:p>
                  </a:txBody>
                  <a:tcPr marL="7620" marR="7620" marT="7620" marB="0" anchor="ctr">
                    <a:solidFill>
                      <a:schemeClr val="accent4">
                        <a:lumMod val="20000"/>
                        <a:lumOff val="80000"/>
                      </a:schemeClr>
                    </a:solidFill>
                  </a:tcPr>
                </a:tc>
              </a:tr>
            </a:tbl>
          </a:graphicData>
        </a:graphic>
      </p:graphicFrame>
      <p:sp>
        <p:nvSpPr>
          <p:cNvPr id="5" name="Прямоугольник 4"/>
          <p:cNvSpPr/>
          <p:nvPr/>
        </p:nvSpPr>
        <p:spPr>
          <a:xfrm>
            <a:off x="8289565" y="1214422"/>
            <a:ext cx="606255" cy="261610"/>
          </a:xfrm>
          <a:prstGeom prst="rect">
            <a:avLst/>
          </a:prstGeom>
        </p:spPr>
        <p:txBody>
          <a:bodyPr wrap="none">
            <a:spAutoFit/>
          </a:bodyPr>
          <a:lstStyle/>
          <a:p>
            <a:pPr lvl="0" algn="r" defTabSz="1082675" fontAlgn="base">
              <a:spcBef>
                <a:spcPct val="0"/>
              </a:spcBef>
              <a:spcAft>
                <a:spcPct val="0"/>
              </a:spcAft>
            </a:pPr>
            <a:r>
              <a:rPr lang="ru-RU" sz="1100" dirty="0" smtClean="0">
                <a:solidFill>
                  <a:srgbClr val="003366"/>
                </a:solidFill>
                <a:latin typeface="Times New Roman" pitchFamily="18" charset="0"/>
              </a:rPr>
              <a:t>рублей</a:t>
            </a:r>
          </a:p>
        </p:txBody>
      </p:sp>
      <p:pic>
        <p:nvPicPr>
          <p:cNvPr id="49154" name="Picture 2"/>
          <p:cNvPicPr>
            <a:picLocks noChangeAspect="1" noChangeArrowheads="1"/>
          </p:cNvPicPr>
          <p:nvPr/>
        </p:nvPicPr>
        <p:blipFill>
          <a:blip r:embed="rId2"/>
          <a:srcRect/>
          <a:stretch>
            <a:fillRect/>
          </a:stretch>
        </p:blipFill>
        <p:spPr bwMode="auto">
          <a:xfrm>
            <a:off x="500034" y="3714752"/>
            <a:ext cx="3886208" cy="2886709"/>
          </a:xfrm>
          <a:prstGeom prst="rect">
            <a:avLst/>
          </a:prstGeom>
          <a:ln>
            <a:noFill/>
          </a:ln>
          <a:effectLst>
            <a:softEdge rad="112500"/>
          </a:effectLst>
        </p:spPr>
      </p:pic>
      <p:pic>
        <p:nvPicPr>
          <p:cNvPr id="49155" name="Picture 3"/>
          <p:cNvPicPr>
            <a:picLocks noChangeAspect="1" noChangeArrowheads="1"/>
          </p:cNvPicPr>
          <p:nvPr/>
        </p:nvPicPr>
        <p:blipFill>
          <a:blip r:embed="rId3"/>
          <a:srcRect/>
          <a:stretch>
            <a:fillRect/>
          </a:stretch>
        </p:blipFill>
        <p:spPr bwMode="auto">
          <a:xfrm>
            <a:off x="4714876" y="3786190"/>
            <a:ext cx="3857652" cy="2767015"/>
          </a:xfrm>
          <a:prstGeom prst="rect">
            <a:avLst/>
          </a:prstGeom>
          <a:ln>
            <a:noFill/>
          </a:ln>
          <a:effectLst>
            <a:softEdge rad="112500"/>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200" dirty="0" smtClean="0">
                <a:solidFill>
                  <a:srgbClr val="0070C0"/>
                </a:solidFill>
                <a:effectLst>
                  <a:outerShdw blurRad="38100" dist="38100" dir="2700000" algn="tl">
                    <a:srgbClr val="000000">
                      <a:alpha val="43137"/>
                    </a:srgbClr>
                  </a:outerShdw>
                </a:effectLst>
                <a:cs typeface="Arial" pitchFamily="34" charset="0"/>
              </a:rPr>
              <a:t>Межбюджетные трансферты </a:t>
            </a:r>
            <a:r>
              <a:rPr lang="ru-RU" sz="2200" i="1" dirty="0" smtClean="0">
                <a:solidFill>
                  <a:srgbClr val="0070C0"/>
                </a:solidFill>
                <a:effectLst>
                  <a:outerShdw blurRad="38100" dist="38100" dir="2700000" algn="tl">
                    <a:srgbClr val="000000">
                      <a:alpha val="43137"/>
                    </a:srgbClr>
                  </a:outerShdw>
                </a:effectLst>
                <a:cs typeface="Arial" pitchFamily="34" charset="0"/>
              </a:rPr>
              <a:t>– </a:t>
            </a:r>
            <a:r>
              <a:rPr lang="ru-RU" sz="2200" dirty="0" smtClean="0">
                <a:solidFill>
                  <a:srgbClr val="0070C0"/>
                </a:solidFill>
                <a:effectLst>
                  <a:outerShdw blurRad="38100" dist="38100" dir="2700000" algn="tl">
                    <a:srgbClr val="000000">
                      <a:alpha val="43137"/>
                    </a:srgbClr>
                  </a:outerShdw>
                </a:effectLst>
                <a:cs typeface="Arial" pitchFamily="34" charset="0"/>
              </a:rPr>
              <a:t>это денежные средства, передаваемые из одного бюджета бюджетной системы Российской Федерации другому</a:t>
            </a:r>
            <a:r>
              <a:rPr lang="ru-RU" dirty="0" smtClean="0">
                <a:solidFill>
                  <a:prstClr val="black"/>
                </a:solidFill>
                <a:effectLst>
                  <a:outerShdw blurRad="38100" dist="38100" dir="2700000" algn="tl">
                    <a:srgbClr val="000000">
                      <a:alpha val="43137"/>
                    </a:srgbClr>
                  </a:outerShdw>
                </a:effectLst>
                <a:cs typeface="Arial" pitchFamily="34" charset="0"/>
              </a:rPr>
              <a:t/>
            </a:r>
            <a:br>
              <a:rPr lang="ru-RU" dirty="0" smtClean="0">
                <a:solidFill>
                  <a:prstClr val="black"/>
                </a:solidFill>
                <a:effectLst>
                  <a:outerShdw blurRad="38100" dist="38100" dir="2700000" algn="tl">
                    <a:srgbClr val="000000">
                      <a:alpha val="43137"/>
                    </a:srgbClr>
                  </a:outerShdw>
                </a:effectLst>
                <a:cs typeface="Arial" pitchFamily="34" charset="0"/>
              </a:rPr>
            </a:br>
            <a:endParaRPr lang="ru-RU" dirty="0"/>
          </a:p>
        </p:txBody>
      </p:sp>
      <p:pic>
        <p:nvPicPr>
          <p:cNvPr id="4" name="Рисунок 2"/>
          <p:cNvPicPr preferRelativeResize="0">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4282" y="1142984"/>
            <a:ext cx="8715436" cy="5715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Прямоугольник 4"/>
          <p:cNvSpPr/>
          <p:nvPr/>
        </p:nvSpPr>
        <p:spPr>
          <a:xfrm>
            <a:off x="214282" y="1000108"/>
            <a:ext cx="2580188" cy="2376834"/>
          </a:xfrm>
          <a:prstGeom prst="rect">
            <a:avLst/>
          </a:prstGeom>
          <a:blipFill>
            <a:blip r:embed="rId3" cstate="prin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sz="1600" dirty="0">
              <a:solidFill>
                <a:prstClr val="black"/>
              </a:solidFill>
            </a:endParaRPr>
          </a:p>
        </p:txBody>
      </p:sp>
      <p:sp>
        <p:nvSpPr>
          <p:cNvPr id="6" name="WordArt 5"/>
          <p:cNvSpPr>
            <a:spLocks noChangeArrowheads="1" noChangeShapeType="1" noTextEdit="1"/>
          </p:cNvSpPr>
          <p:nvPr/>
        </p:nvSpPr>
        <p:spPr bwMode="auto">
          <a:xfrm>
            <a:off x="642910" y="2000240"/>
            <a:ext cx="1371627" cy="438888"/>
          </a:xfrm>
          <a:prstGeom prst="rect">
            <a:avLst/>
          </a:prstGeom>
        </p:spPr>
        <p:txBody>
          <a:bodyPr wrap="none" fromWordArt="1">
            <a:prstTxWarp prst="textInflate">
              <a:avLst>
                <a:gd name="adj" fmla="val 18750"/>
              </a:avLst>
            </a:prstTxWarp>
          </a:bodyPr>
          <a:lstStyle/>
          <a:p>
            <a:pPr algn="ctr"/>
            <a:r>
              <a:rPr lang="ru-RU" sz="3600" b="1" kern="10" dirty="0">
                <a:ln w="6600">
                  <a:solidFill>
                    <a:srgbClr val="17375E"/>
                  </a:solidFill>
                  <a:round/>
                  <a:headEnd/>
                  <a:tailEnd/>
                </a:ln>
                <a:solidFill>
                  <a:srgbClr val="6699FF"/>
                </a:solidFill>
                <a:effectLst>
                  <a:outerShdw dist="38100" dir="2700000" algn="tl" rotWithShape="0">
                    <a:srgbClr val="C0504D"/>
                  </a:outerShdw>
                </a:effectLst>
                <a:latin typeface="Times New Roman" panose="02020603050405020304" pitchFamily="18" charset="0"/>
                <a:cs typeface="Times New Roman" panose="02020603050405020304" pitchFamily="18" charset="0"/>
              </a:rPr>
              <a:t>Бюджет</a:t>
            </a:r>
          </a:p>
        </p:txBody>
      </p:sp>
      <p:sp>
        <p:nvSpPr>
          <p:cNvPr id="7" name="Shape 6"/>
          <p:cNvSpPr/>
          <p:nvPr/>
        </p:nvSpPr>
        <p:spPr>
          <a:xfrm rot="2042629">
            <a:off x="2879498" y="343688"/>
            <a:ext cx="3674625" cy="2990118"/>
          </a:xfrm>
          <a:prstGeom prst="swooshArrow">
            <a:avLst>
              <a:gd name="adj1" fmla="val 25000"/>
              <a:gd name="adj2" fmla="val 25000"/>
            </a:avLst>
          </a:prstGeom>
          <a:solidFill>
            <a:srgbClr val="0070C0"/>
          </a:solidFill>
          <a:ln>
            <a:solidFill>
              <a:schemeClr val="bg1"/>
            </a:solidFill>
          </a:ln>
          <a:effectLst/>
          <a:scene3d>
            <a:camera prst="orthographicFront">
              <a:rot lat="0" lon="0" rev="0"/>
            </a:camera>
            <a:lightRig rig="glow" dir="t">
              <a:rot lat="0" lon="0" rev="14100000"/>
            </a:lightRig>
          </a:scene3d>
          <a:sp3d prstMaterial="softEdge">
            <a:bevelT w="127000" prst="artDeco"/>
          </a:sp3d>
        </p:spPr>
        <p:style>
          <a:lnRef idx="3">
            <a:schemeClr val="lt1"/>
          </a:lnRef>
          <a:fillRef idx="1">
            <a:schemeClr val="accent3"/>
          </a:fillRef>
          <a:effectRef idx="1">
            <a:schemeClr val="accent3"/>
          </a:effectRef>
          <a:fontRef idx="minor">
            <a:schemeClr val="lt1"/>
          </a:fontRef>
        </p:style>
      </p:sp>
      <p:pic>
        <p:nvPicPr>
          <p:cNvPr id="8" name="Рисунок 7"/>
          <p:cNvPicPr>
            <a:picLocks noChangeAspect="1"/>
          </p:cNvPicPr>
          <p:nvPr/>
        </p:nvPicPr>
        <p:blipFill rotWithShape="1">
          <a:blip r:embed="rId4" cstate="print"/>
          <a:srcRect l="38300" t="55600" r="41503" b="499"/>
          <a:stretch/>
        </p:blipFill>
        <p:spPr>
          <a:xfrm>
            <a:off x="6357950" y="1571612"/>
            <a:ext cx="2232247" cy="2520280"/>
          </a:xfrm>
          <a:prstGeom prst="rect">
            <a:avLst/>
          </a:prstGeom>
          <a:effectLst>
            <a:reflection blurRad="6350" stA="50000" endA="300" endPos="90000" dir="5400000" sy="-100000" algn="bl" rotWithShape="0"/>
          </a:effectLst>
        </p:spPr>
      </p:pic>
      <p:sp>
        <p:nvSpPr>
          <p:cNvPr id="9" name="AutoShape 31"/>
          <p:cNvSpPr>
            <a:spLocks noChangeArrowheads="1"/>
          </p:cNvSpPr>
          <p:nvPr/>
        </p:nvSpPr>
        <p:spPr bwMode="auto">
          <a:xfrm rot="3129697">
            <a:off x="3486964" y="2823022"/>
            <a:ext cx="3492062" cy="794982"/>
          </a:xfrm>
          <a:prstGeom prst="notchedRightArrow">
            <a:avLst>
              <a:gd name="adj1" fmla="val 50000"/>
              <a:gd name="adj2" fmla="val 153718"/>
            </a:avLst>
          </a:prstGeom>
          <a:solidFill>
            <a:srgbClr val="FF9999"/>
          </a:solidFill>
          <a:ln w="15875">
            <a:solidFill>
              <a:schemeClr val="tx2"/>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none" anchor="ctr"/>
          <a:lstStyle>
            <a:lvl1pPr eaLnBrk="0" hangingPunct="0">
              <a:defRPr sz="1100">
                <a:solidFill>
                  <a:schemeClr val="tx1"/>
                </a:solidFill>
                <a:latin typeface="Calibri" panose="020F0502020204030204" pitchFamily="34" charset="0"/>
              </a:defRPr>
            </a:lvl1pPr>
            <a:lvl2pPr marL="742950" indent="-285750" eaLnBrk="0" hangingPunct="0">
              <a:defRPr sz="1100">
                <a:solidFill>
                  <a:schemeClr val="tx1"/>
                </a:solidFill>
                <a:latin typeface="Calibri" panose="020F0502020204030204" pitchFamily="34" charset="0"/>
              </a:defRPr>
            </a:lvl2pPr>
            <a:lvl3pPr marL="1143000" indent="-228600" eaLnBrk="0" hangingPunct="0">
              <a:defRPr sz="1100">
                <a:solidFill>
                  <a:schemeClr val="tx1"/>
                </a:solidFill>
                <a:latin typeface="Calibri" panose="020F0502020204030204" pitchFamily="34" charset="0"/>
              </a:defRPr>
            </a:lvl3pPr>
            <a:lvl4pPr marL="1600200" indent="-228600" eaLnBrk="0" hangingPunct="0">
              <a:defRPr sz="1100">
                <a:solidFill>
                  <a:schemeClr val="tx1"/>
                </a:solidFill>
                <a:latin typeface="Calibri" panose="020F0502020204030204" pitchFamily="34" charset="0"/>
              </a:defRPr>
            </a:lvl4pPr>
            <a:lvl5pPr marL="2057400" indent="-228600" eaLnBrk="0" hangingPunct="0">
              <a:defRPr sz="1100">
                <a:solidFill>
                  <a:schemeClr val="tx1"/>
                </a:solidFill>
                <a:latin typeface="Calibri" panose="020F0502020204030204" pitchFamily="34" charset="0"/>
              </a:defRPr>
            </a:lvl5pPr>
            <a:lvl6pPr marL="2514600" indent="-228600" eaLnBrk="0" fontAlgn="base" hangingPunct="0">
              <a:spcBef>
                <a:spcPct val="0"/>
              </a:spcBef>
              <a:spcAft>
                <a:spcPct val="0"/>
              </a:spcAft>
              <a:defRPr sz="1100">
                <a:solidFill>
                  <a:schemeClr val="tx1"/>
                </a:solidFill>
                <a:latin typeface="Calibri" panose="020F0502020204030204" pitchFamily="34" charset="0"/>
              </a:defRPr>
            </a:lvl6pPr>
            <a:lvl7pPr marL="2971800" indent="-228600" eaLnBrk="0" fontAlgn="base" hangingPunct="0">
              <a:spcBef>
                <a:spcPct val="0"/>
              </a:spcBef>
              <a:spcAft>
                <a:spcPct val="0"/>
              </a:spcAft>
              <a:defRPr sz="1100">
                <a:solidFill>
                  <a:schemeClr val="tx1"/>
                </a:solidFill>
                <a:latin typeface="Calibri" panose="020F0502020204030204" pitchFamily="34" charset="0"/>
              </a:defRPr>
            </a:lvl7pPr>
            <a:lvl8pPr marL="3429000" indent="-228600" eaLnBrk="0" fontAlgn="base" hangingPunct="0">
              <a:spcBef>
                <a:spcPct val="0"/>
              </a:spcBef>
              <a:spcAft>
                <a:spcPct val="0"/>
              </a:spcAft>
              <a:defRPr sz="1100">
                <a:solidFill>
                  <a:schemeClr val="tx1"/>
                </a:solidFill>
                <a:latin typeface="Calibri" panose="020F0502020204030204" pitchFamily="34" charset="0"/>
              </a:defRPr>
            </a:lvl8pPr>
            <a:lvl9pPr marL="3886200" indent="-228600" eaLnBrk="0" fontAlgn="base" hangingPunct="0">
              <a:spcBef>
                <a:spcPct val="0"/>
              </a:spcBef>
              <a:spcAft>
                <a:spcPct val="0"/>
              </a:spcAft>
              <a:defRPr sz="1100">
                <a:solidFill>
                  <a:schemeClr val="tx1"/>
                </a:solidFill>
                <a:latin typeface="Calibri" panose="020F0502020204030204" pitchFamily="34" charset="0"/>
              </a:defRPr>
            </a:lvl9pPr>
          </a:lstStyle>
          <a:p>
            <a:pPr eaLnBrk="1" hangingPunct="1">
              <a:defRPr/>
            </a:pPr>
            <a:endParaRPr lang="ru-RU">
              <a:solidFill>
                <a:prstClr val="black"/>
              </a:solidFill>
            </a:endParaRPr>
          </a:p>
        </p:txBody>
      </p:sp>
      <p:sp>
        <p:nvSpPr>
          <p:cNvPr id="10" name="Скругленный прямоугольник 9"/>
          <p:cNvSpPr/>
          <p:nvPr/>
        </p:nvSpPr>
        <p:spPr>
          <a:xfrm>
            <a:off x="5214942" y="4714884"/>
            <a:ext cx="3143272" cy="1769966"/>
          </a:xfrm>
          <a:prstGeom prst="roundRect">
            <a:avLst/>
          </a:prstGeom>
          <a:solidFill>
            <a:schemeClr val="accent5">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anchor="ctr"/>
          <a:lstStyle/>
          <a:p>
            <a:pPr algn="ctr" eaLnBrk="1" fontAlgn="auto" hangingPunct="1">
              <a:spcBef>
                <a:spcPts val="0"/>
              </a:spcBef>
              <a:spcAft>
                <a:spcPts val="0"/>
              </a:spcAft>
              <a:defRPr/>
            </a:pPr>
            <a:r>
              <a:rPr lang="ru-RU" sz="1400" b="1" kern="0" dirty="0">
                <a:solidFill>
                  <a:srgbClr val="7030A0"/>
                </a:solidFill>
                <a:effectLst>
                  <a:outerShdw blurRad="38100" dist="38100" dir="2700000" algn="tl">
                    <a:srgbClr val="000000">
                      <a:alpha val="43137"/>
                    </a:srgbClr>
                  </a:outerShdw>
                </a:effectLst>
                <a:latin typeface="+mn-lt"/>
              </a:rPr>
              <a:t>Иные межбюджетные трансферты </a:t>
            </a:r>
            <a:r>
              <a:rPr lang="ru-RU" sz="1400" b="1" kern="0" dirty="0">
                <a:solidFill>
                  <a:srgbClr val="7030A0"/>
                </a:solidFill>
                <a:effectLst>
                  <a:outerShdw blurRad="38100" dist="38100" dir="2700000" algn="tl">
                    <a:srgbClr val="000000">
                      <a:alpha val="43137"/>
                    </a:srgbClr>
                  </a:outerShdw>
                </a:effectLst>
                <a:latin typeface="+mn-lt"/>
                <a:cs typeface="+mn-cs"/>
              </a:rPr>
              <a:t> </a:t>
            </a:r>
            <a:r>
              <a:rPr lang="ru-RU" sz="1400" b="1" i="1" kern="0" dirty="0">
                <a:solidFill>
                  <a:srgbClr val="7030A0"/>
                </a:solidFill>
                <a:effectLst>
                  <a:outerShdw blurRad="38100" dist="38100" dir="2700000" algn="tl">
                    <a:srgbClr val="000000">
                      <a:alpha val="43137"/>
                    </a:srgbClr>
                  </a:outerShdw>
                </a:effectLst>
                <a:latin typeface="+mn-lt"/>
              </a:rPr>
              <a:t> –</a:t>
            </a:r>
            <a:r>
              <a:rPr lang="ru-RU" sz="1400" b="1" kern="0" dirty="0">
                <a:solidFill>
                  <a:srgbClr val="7030A0"/>
                </a:solidFill>
                <a:effectLst>
                  <a:outerShdw blurRad="38100" dist="38100" dir="2700000" algn="tl">
                    <a:srgbClr val="000000">
                      <a:alpha val="43137"/>
                    </a:srgbClr>
                  </a:outerShdw>
                </a:effectLst>
                <a:latin typeface="+mn-lt"/>
                <a:cs typeface="+mn-cs"/>
              </a:rPr>
              <a:t> </a:t>
            </a:r>
          </a:p>
          <a:p>
            <a:pPr algn="ctr" eaLnBrk="1" fontAlgn="auto" hangingPunct="1">
              <a:spcBef>
                <a:spcPts val="0"/>
              </a:spcBef>
              <a:spcAft>
                <a:spcPts val="0"/>
              </a:spcAft>
              <a:defRPr/>
            </a:pPr>
            <a:r>
              <a:rPr lang="ru-RU" sz="1400" b="1" dirty="0">
                <a:solidFill>
                  <a:srgbClr val="7030A0"/>
                </a:solidFill>
                <a:latin typeface="+mn-lt"/>
              </a:rPr>
              <a:t>предоставляются в случаях и порядке, предусмотренных законами и иными нормативными правовыми актами</a:t>
            </a:r>
            <a:endParaRPr lang="ru-RU" sz="1400" b="1" i="1" kern="0" dirty="0">
              <a:solidFill>
                <a:srgbClr val="7030A0"/>
              </a:solidFill>
              <a:effectLst>
                <a:outerShdw blurRad="38100" dist="38100" dir="2700000" algn="tl">
                  <a:srgbClr val="000000">
                    <a:alpha val="43137"/>
                  </a:srgbClr>
                </a:outerShdw>
              </a:effectLst>
              <a:latin typeface="+mn-lt"/>
            </a:endParaRPr>
          </a:p>
        </p:txBody>
      </p:sp>
      <p:sp>
        <p:nvSpPr>
          <p:cNvPr id="11" name="AutoShape 31"/>
          <p:cNvSpPr>
            <a:spLocks noChangeArrowheads="1"/>
          </p:cNvSpPr>
          <p:nvPr/>
        </p:nvSpPr>
        <p:spPr bwMode="auto">
          <a:xfrm rot="6977214">
            <a:off x="1701858" y="2830510"/>
            <a:ext cx="3003029" cy="826430"/>
          </a:xfrm>
          <a:prstGeom prst="notchedRightArrow">
            <a:avLst>
              <a:gd name="adj1" fmla="val 50000"/>
              <a:gd name="adj2" fmla="val 76312"/>
            </a:avLst>
          </a:prstGeom>
          <a:solidFill>
            <a:srgbClr val="FF9999"/>
          </a:solidFill>
          <a:ln w="15875">
            <a:solidFill>
              <a:schemeClr val="tx2"/>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none" anchor="ctr"/>
          <a:lstStyle>
            <a:lvl1pPr eaLnBrk="0" hangingPunct="0">
              <a:defRPr sz="1100">
                <a:solidFill>
                  <a:schemeClr val="tx1"/>
                </a:solidFill>
                <a:latin typeface="Calibri" panose="020F0502020204030204" pitchFamily="34" charset="0"/>
              </a:defRPr>
            </a:lvl1pPr>
            <a:lvl2pPr marL="742950" indent="-285750" eaLnBrk="0" hangingPunct="0">
              <a:defRPr sz="1100">
                <a:solidFill>
                  <a:schemeClr val="tx1"/>
                </a:solidFill>
                <a:latin typeface="Calibri" panose="020F0502020204030204" pitchFamily="34" charset="0"/>
              </a:defRPr>
            </a:lvl2pPr>
            <a:lvl3pPr marL="1143000" indent="-228600" eaLnBrk="0" hangingPunct="0">
              <a:defRPr sz="1100">
                <a:solidFill>
                  <a:schemeClr val="tx1"/>
                </a:solidFill>
                <a:latin typeface="Calibri" panose="020F0502020204030204" pitchFamily="34" charset="0"/>
              </a:defRPr>
            </a:lvl3pPr>
            <a:lvl4pPr marL="1600200" indent="-228600" eaLnBrk="0" hangingPunct="0">
              <a:defRPr sz="1100">
                <a:solidFill>
                  <a:schemeClr val="tx1"/>
                </a:solidFill>
                <a:latin typeface="Calibri" panose="020F0502020204030204" pitchFamily="34" charset="0"/>
              </a:defRPr>
            </a:lvl4pPr>
            <a:lvl5pPr marL="2057400" indent="-228600" eaLnBrk="0" hangingPunct="0">
              <a:defRPr sz="1100">
                <a:solidFill>
                  <a:schemeClr val="tx1"/>
                </a:solidFill>
                <a:latin typeface="Calibri" panose="020F0502020204030204" pitchFamily="34" charset="0"/>
              </a:defRPr>
            </a:lvl5pPr>
            <a:lvl6pPr marL="2514600" indent="-228600" eaLnBrk="0" fontAlgn="base" hangingPunct="0">
              <a:spcBef>
                <a:spcPct val="0"/>
              </a:spcBef>
              <a:spcAft>
                <a:spcPct val="0"/>
              </a:spcAft>
              <a:defRPr sz="1100">
                <a:solidFill>
                  <a:schemeClr val="tx1"/>
                </a:solidFill>
                <a:latin typeface="Calibri" panose="020F0502020204030204" pitchFamily="34" charset="0"/>
              </a:defRPr>
            </a:lvl6pPr>
            <a:lvl7pPr marL="2971800" indent="-228600" eaLnBrk="0" fontAlgn="base" hangingPunct="0">
              <a:spcBef>
                <a:spcPct val="0"/>
              </a:spcBef>
              <a:spcAft>
                <a:spcPct val="0"/>
              </a:spcAft>
              <a:defRPr sz="1100">
                <a:solidFill>
                  <a:schemeClr val="tx1"/>
                </a:solidFill>
                <a:latin typeface="Calibri" panose="020F0502020204030204" pitchFamily="34" charset="0"/>
              </a:defRPr>
            </a:lvl7pPr>
            <a:lvl8pPr marL="3429000" indent="-228600" eaLnBrk="0" fontAlgn="base" hangingPunct="0">
              <a:spcBef>
                <a:spcPct val="0"/>
              </a:spcBef>
              <a:spcAft>
                <a:spcPct val="0"/>
              </a:spcAft>
              <a:defRPr sz="1100">
                <a:solidFill>
                  <a:schemeClr val="tx1"/>
                </a:solidFill>
                <a:latin typeface="Calibri" panose="020F0502020204030204" pitchFamily="34" charset="0"/>
              </a:defRPr>
            </a:lvl8pPr>
            <a:lvl9pPr marL="3886200" indent="-228600" eaLnBrk="0" fontAlgn="base" hangingPunct="0">
              <a:spcBef>
                <a:spcPct val="0"/>
              </a:spcBef>
              <a:spcAft>
                <a:spcPct val="0"/>
              </a:spcAft>
              <a:defRPr sz="1100">
                <a:solidFill>
                  <a:schemeClr val="tx1"/>
                </a:solidFill>
                <a:latin typeface="Calibri" panose="020F0502020204030204" pitchFamily="34" charset="0"/>
              </a:defRPr>
            </a:lvl9pPr>
          </a:lstStyle>
          <a:p>
            <a:pPr eaLnBrk="1" hangingPunct="1">
              <a:defRPr/>
            </a:pPr>
            <a:endParaRPr lang="ru-RU">
              <a:solidFill>
                <a:prstClr val="black"/>
              </a:solidFill>
            </a:endParaRPr>
          </a:p>
        </p:txBody>
      </p:sp>
      <p:sp>
        <p:nvSpPr>
          <p:cNvPr id="13" name="Скругленный прямоугольник 12"/>
          <p:cNvSpPr/>
          <p:nvPr/>
        </p:nvSpPr>
        <p:spPr>
          <a:xfrm>
            <a:off x="571472" y="4786322"/>
            <a:ext cx="3112280" cy="1643074"/>
          </a:xfrm>
          <a:prstGeom prst="roundRect">
            <a:avLst/>
          </a:prstGeom>
          <a:solidFill>
            <a:schemeClr val="accent5">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lnSpc>
                <a:spcPts val="1680"/>
              </a:lnSpc>
              <a:spcBef>
                <a:spcPts val="0"/>
              </a:spcBef>
              <a:spcAft>
                <a:spcPts val="0"/>
              </a:spcAft>
              <a:defRPr/>
            </a:pPr>
            <a:endParaRPr lang="ru-RU" sz="1600" b="1" kern="0" dirty="0">
              <a:solidFill>
                <a:prstClr val="black"/>
              </a:solidFill>
              <a:effectLst>
                <a:outerShdw blurRad="38100" dist="38100" dir="2700000" algn="tl">
                  <a:srgbClr val="000000">
                    <a:alpha val="43137"/>
                  </a:srgbClr>
                </a:outerShdw>
              </a:effectLst>
              <a:latin typeface="+mn-lt"/>
            </a:endParaRPr>
          </a:p>
          <a:p>
            <a:pPr algn="ctr" eaLnBrk="1" fontAlgn="auto" hangingPunct="1">
              <a:lnSpc>
                <a:spcPts val="1680"/>
              </a:lnSpc>
              <a:spcBef>
                <a:spcPts val="0"/>
              </a:spcBef>
              <a:spcAft>
                <a:spcPts val="0"/>
              </a:spcAft>
              <a:defRPr/>
            </a:pPr>
            <a:r>
              <a:rPr lang="ru-RU" sz="1400" b="1" kern="0" dirty="0">
                <a:solidFill>
                  <a:srgbClr val="7030A0"/>
                </a:solidFill>
                <a:effectLst>
                  <a:outerShdw blurRad="38100" dist="38100" dir="2700000" algn="tl">
                    <a:srgbClr val="000000">
                      <a:alpha val="43137"/>
                    </a:srgbClr>
                  </a:outerShdw>
                </a:effectLst>
                <a:latin typeface="+mn-lt"/>
              </a:rPr>
              <a:t>Дотации </a:t>
            </a:r>
            <a:r>
              <a:rPr lang="ru-RU" sz="1400" b="1" i="1" kern="0" dirty="0">
                <a:solidFill>
                  <a:srgbClr val="7030A0"/>
                </a:solidFill>
                <a:effectLst>
                  <a:outerShdw blurRad="38100" dist="38100" dir="2700000" algn="tl">
                    <a:srgbClr val="000000">
                      <a:alpha val="43137"/>
                    </a:srgbClr>
                  </a:outerShdw>
                </a:effectLst>
                <a:latin typeface="+mn-lt"/>
              </a:rPr>
              <a:t>–</a:t>
            </a:r>
          </a:p>
          <a:p>
            <a:pPr algn="ctr" eaLnBrk="1" fontAlgn="auto" hangingPunct="1">
              <a:lnSpc>
                <a:spcPts val="1680"/>
              </a:lnSpc>
              <a:spcBef>
                <a:spcPts val="0"/>
              </a:spcBef>
              <a:spcAft>
                <a:spcPts val="0"/>
              </a:spcAft>
              <a:defRPr/>
            </a:pPr>
            <a:r>
              <a:rPr lang="ru-RU" sz="1400" b="1" dirty="0">
                <a:solidFill>
                  <a:srgbClr val="7030A0"/>
                </a:solidFill>
                <a:latin typeface="+mn-lt"/>
              </a:rPr>
              <a:t>предоставляются на безвозмездной и безвозвратной основе без установления направлений и условий их использования</a:t>
            </a:r>
          </a:p>
          <a:p>
            <a:pPr algn="ctr" eaLnBrk="1" fontAlgn="auto" hangingPunct="1">
              <a:spcBef>
                <a:spcPts val="0"/>
              </a:spcBef>
              <a:spcAft>
                <a:spcPts val="0"/>
              </a:spcAft>
              <a:defRPr/>
            </a:pPr>
            <a:endParaRPr lang="ru-RU" sz="1400" kern="0" dirty="0">
              <a:solidFill>
                <a:srgbClr val="7030A0"/>
              </a:solidFill>
              <a:latin typeface="+mn-lt"/>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smtClean="0">
                <a:solidFill>
                  <a:srgbClr val="003366"/>
                </a:solidFill>
                <a:effectLst>
                  <a:outerShdw blurRad="38100" dist="38100" dir="2700000" algn="tl">
                    <a:srgbClr val="C0C0C0"/>
                  </a:outerShdw>
                </a:effectLst>
                <a:latin typeface="Times New Roman" pitchFamily="18" charset="0"/>
              </a:rPr>
              <a:t>Оказание финансовой помощи в виде </a:t>
            </a:r>
            <a:br>
              <a:rPr lang="ru-RU" sz="2400" b="1" dirty="0" smtClean="0">
                <a:solidFill>
                  <a:srgbClr val="003366"/>
                </a:solidFill>
                <a:effectLst>
                  <a:outerShdw blurRad="38100" dist="38100" dir="2700000" algn="tl">
                    <a:srgbClr val="C0C0C0"/>
                  </a:outerShdw>
                </a:effectLst>
                <a:latin typeface="Times New Roman" pitchFamily="18" charset="0"/>
              </a:rPr>
            </a:br>
            <a:r>
              <a:rPr lang="ru-RU" sz="2400" b="1" dirty="0" smtClean="0">
                <a:solidFill>
                  <a:srgbClr val="003366"/>
                </a:solidFill>
                <a:effectLst>
                  <a:outerShdw blurRad="38100" dist="38100" dir="2700000" algn="tl">
                    <a:srgbClr val="C0C0C0"/>
                  </a:outerShdw>
                </a:effectLst>
                <a:latin typeface="Times New Roman" pitchFamily="18" charset="0"/>
              </a:rPr>
              <a:t>межбюджетных трансфертов в 2019 году</a:t>
            </a:r>
            <a:endParaRPr lang="ru-RU" sz="2400" dirty="0"/>
          </a:p>
        </p:txBody>
      </p:sp>
      <p:graphicFrame>
        <p:nvGraphicFramePr>
          <p:cNvPr id="4" name="Содержимое 3"/>
          <p:cNvGraphicFramePr>
            <a:graphicFrameLocks noGrp="1"/>
          </p:cNvGraphicFramePr>
          <p:nvPr>
            <p:ph idx="1"/>
          </p:nvPr>
        </p:nvGraphicFramePr>
        <p:xfrm>
          <a:off x="304800" y="1545593"/>
          <a:ext cx="4195762" cy="1974528"/>
        </p:xfrm>
        <a:graphic>
          <a:graphicData uri="http://schemas.openxmlformats.org/drawingml/2006/table">
            <a:tbl>
              <a:tblPr firstRow="1" bandRow="1">
                <a:tableStyleId>{5C22544A-7EE6-4342-B048-85BDC9FD1C3A}</a:tableStyleId>
              </a:tblPr>
              <a:tblGrid>
                <a:gridCol w="2915945"/>
                <a:gridCol w="1279817"/>
              </a:tblGrid>
              <a:tr h="370840">
                <a:tc>
                  <a:txBody>
                    <a:bodyPr/>
                    <a:lstStyle/>
                    <a:p>
                      <a:pPr algn="ctr" rtl="0" fontAlgn="ctr"/>
                      <a:r>
                        <a:rPr lang="ru-RU" sz="1500" b="1" i="0" u="none" strike="noStrike" dirty="0">
                          <a:solidFill>
                            <a:srgbClr val="000000"/>
                          </a:solidFill>
                          <a:latin typeface="Times New Roman"/>
                        </a:rPr>
                        <a:t>Показатель</a:t>
                      </a:r>
                    </a:p>
                  </a:txBody>
                  <a:tcPr marL="9525" marR="9525" marT="9525" marB="0" anchor="ctr"/>
                </a:tc>
                <a:tc>
                  <a:txBody>
                    <a:bodyPr/>
                    <a:lstStyle/>
                    <a:p>
                      <a:pPr algn="ctr" rtl="0" fontAlgn="ctr"/>
                      <a:r>
                        <a:rPr lang="ru-RU" sz="1500" b="1" i="0" u="none" strike="noStrike" dirty="0">
                          <a:solidFill>
                            <a:srgbClr val="000000"/>
                          </a:solidFill>
                          <a:latin typeface="Times New Roman"/>
                        </a:rPr>
                        <a:t>Сумма, </a:t>
                      </a:r>
                      <a:r>
                        <a:rPr lang="ru-RU" sz="1500" b="1" i="0" u="none" strike="noStrike" dirty="0" smtClean="0">
                          <a:solidFill>
                            <a:srgbClr val="000000"/>
                          </a:solidFill>
                          <a:latin typeface="Times New Roman"/>
                        </a:rPr>
                        <a:t>рублей</a:t>
                      </a:r>
                      <a:endParaRPr lang="ru-RU" sz="1500" b="1" i="0" u="none" strike="noStrike" dirty="0">
                        <a:solidFill>
                          <a:srgbClr val="000000"/>
                        </a:solidFill>
                        <a:latin typeface="Times New Roman"/>
                      </a:endParaRPr>
                    </a:p>
                  </a:txBody>
                  <a:tcPr marL="9525" marR="9525" marT="9525" marB="0" anchor="ctr"/>
                </a:tc>
              </a:tr>
              <a:tr h="370840">
                <a:tc>
                  <a:txBody>
                    <a:bodyPr/>
                    <a:lstStyle/>
                    <a:p>
                      <a:pPr algn="l" rtl="0" fontAlgn="t"/>
                      <a:r>
                        <a:rPr lang="ru-RU" sz="1600" b="1" i="1" u="none" strike="noStrike">
                          <a:solidFill>
                            <a:srgbClr val="000000"/>
                          </a:solidFill>
                          <a:latin typeface="Times New Roman"/>
                        </a:rPr>
                        <a:t>Финансовая помощь местным бюджетам – всего, </a:t>
                      </a:r>
                      <a:br>
                        <a:rPr lang="ru-RU" sz="1600" b="1" i="1" u="none" strike="noStrike">
                          <a:solidFill>
                            <a:srgbClr val="000000"/>
                          </a:solidFill>
                          <a:latin typeface="Times New Roman"/>
                        </a:rPr>
                      </a:br>
                      <a:r>
                        <a:rPr lang="ru-RU" sz="1600" b="1" i="1" u="none" strike="noStrike">
                          <a:solidFill>
                            <a:srgbClr val="000000"/>
                          </a:solidFill>
                          <a:latin typeface="Times New Roman"/>
                        </a:rPr>
                        <a:t>в том числе:</a:t>
                      </a:r>
                    </a:p>
                  </a:txBody>
                  <a:tcPr marL="7620" marR="7620" marT="7620" marB="0"/>
                </a:tc>
                <a:tc>
                  <a:txBody>
                    <a:bodyPr/>
                    <a:lstStyle/>
                    <a:p>
                      <a:pPr algn="ctr" rtl="0" fontAlgn="ctr"/>
                      <a:r>
                        <a:rPr lang="ru-RU" sz="1600" b="1" i="0" u="none" strike="noStrike" dirty="0">
                          <a:solidFill>
                            <a:srgbClr val="000000"/>
                          </a:solidFill>
                          <a:latin typeface="Times New Roman"/>
                        </a:rPr>
                        <a:t>10 122 571,64</a:t>
                      </a:r>
                    </a:p>
                  </a:txBody>
                  <a:tcPr marL="7620" marR="7620" marT="7620" marB="0" anchor="ctr"/>
                </a:tc>
              </a:tr>
              <a:tr h="273363">
                <a:tc>
                  <a:txBody>
                    <a:bodyPr/>
                    <a:lstStyle/>
                    <a:p>
                      <a:pPr algn="l" rtl="0" fontAlgn="t"/>
                      <a:r>
                        <a:rPr lang="ru-RU" sz="1600" b="0" i="0" u="none" strike="noStrike">
                          <a:solidFill>
                            <a:srgbClr val="000000"/>
                          </a:solidFill>
                          <a:latin typeface="Times New Roman"/>
                        </a:rPr>
                        <a:t>Дотации</a:t>
                      </a:r>
                    </a:p>
                  </a:txBody>
                  <a:tcPr marL="7620" marR="7620" marT="7620" marB="0"/>
                </a:tc>
                <a:tc>
                  <a:txBody>
                    <a:bodyPr/>
                    <a:lstStyle/>
                    <a:p>
                      <a:pPr algn="ctr" rtl="0" fontAlgn="ctr"/>
                      <a:r>
                        <a:rPr lang="ru-RU" sz="1600" b="0" i="0" u="none" strike="noStrike">
                          <a:solidFill>
                            <a:srgbClr val="000000"/>
                          </a:solidFill>
                          <a:latin typeface="Times New Roman"/>
                        </a:rPr>
                        <a:t>4 731 461,00</a:t>
                      </a:r>
                    </a:p>
                  </a:txBody>
                  <a:tcPr marL="7620" marR="7620" marT="7620" marB="0" anchor="ctr"/>
                </a:tc>
              </a:tr>
              <a:tr h="214314">
                <a:tc>
                  <a:txBody>
                    <a:bodyPr/>
                    <a:lstStyle/>
                    <a:p>
                      <a:pPr algn="l" rtl="0" fontAlgn="t"/>
                      <a:r>
                        <a:rPr lang="ru-RU" sz="1600" b="0" i="0" u="none" strike="noStrike">
                          <a:solidFill>
                            <a:srgbClr val="000000"/>
                          </a:solidFill>
                          <a:latin typeface="Times New Roman"/>
                        </a:rPr>
                        <a:t>Иные межбюджетные трансферты</a:t>
                      </a:r>
                    </a:p>
                  </a:txBody>
                  <a:tcPr marL="7620" marR="7620" marT="7620" marB="0"/>
                </a:tc>
                <a:tc>
                  <a:txBody>
                    <a:bodyPr/>
                    <a:lstStyle/>
                    <a:p>
                      <a:pPr algn="ctr" rtl="0" fontAlgn="ctr"/>
                      <a:r>
                        <a:rPr lang="ru-RU" sz="1600" b="0" i="0" u="none" strike="noStrike" dirty="0">
                          <a:solidFill>
                            <a:srgbClr val="000000"/>
                          </a:solidFill>
                          <a:latin typeface="Times New Roman"/>
                        </a:rPr>
                        <a:t>5 391 110,64</a:t>
                      </a:r>
                    </a:p>
                  </a:txBody>
                  <a:tcPr marL="7620" marR="7620" marT="7620" marB="0" anchor="ctr"/>
                </a:tc>
              </a:tr>
            </a:tbl>
          </a:graphicData>
        </a:graphic>
      </p:graphicFrame>
      <p:grpSp>
        <p:nvGrpSpPr>
          <p:cNvPr id="5" name="Group 213"/>
          <p:cNvGrpSpPr>
            <a:grpSpLocks/>
          </p:cNvGrpSpPr>
          <p:nvPr/>
        </p:nvGrpSpPr>
        <p:grpSpPr bwMode="auto">
          <a:xfrm>
            <a:off x="3286775" y="3929819"/>
            <a:ext cx="5346438" cy="2469499"/>
            <a:chOff x="2131" y="3910"/>
            <a:chExt cx="2348" cy="821"/>
          </a:xfrm>
        </p:grpSpPr>
        <p:sp>
          <p:nvSpPr>
            <p:cNvPr id="7" name="Oval 200"/>
            <p:cNvSpPr>
              <a:spLocks noChangeAspect="1" noChangeArrowheads="1"/>
            </p:cNvSpPr>
            <p:nvPr/>
          </p:nvSpPr>
          <p:spPr bwMode="auto">
            <a:xfrm>
              <a:off x="3637" y="4100"/>
              <a:ext cx="842" cy="631"/>
            </a:xfrm>
            <a:prstGeom prst="ellipse">
              <a:avLst/>
            </a:prstGeom>
            <a:gradFill rotWithShape="1">
              <a:gsLst>
                <a:gs pos="0">
                  <a:srgbClr val="00FF00"/>
                </a:gs>
                <a:gs pos="50000">
                  <a:srgbClr val="90FF90"/>
                </a:gs>
                <a:gs pos="100000">
                  <a:srgbClr val="00FF00"/>
                </a:gs>
              </a:gsLst>
              <a:lin ang="18900000" scaled="1"/>
            </a:gradFill>
            <a:ln w="9525">
              <a:solidFill>
                <a:srgbClr val="000000"/>
              </a:solidFill>
              <a:round/>
              <a:headEnd/>
              <a:tailEnd/>
            </a:ln>
          </p:spPr>
          <p:txBody>
            <a:bodyPr lIns="36000" tIns="54132" rIns="36000" bIns="54132" anchor="ctr" anchorCtr="1"/>
            <a:lstStyle/>
            <a:p>
              <a:pPr algn="ctr" defTabSz="935038">
                <a:defRPr/>
              </a:pPr>
              <a:r>
                <a:rPr lang="ru-RU" sz="1200" dirty="0" smtClean="0">
                  <a:solidFill>
                    <a:srgbClr val="000000"/>
                  </a:solidFill>
                </a:rPr>
                <a:t>Бюджеты сельских поселений</a:t>
              </a:r>
              <a:endParaRPr lang="ru-RU" sz="1200" dirty="0"/>
            </a:p>
          </p:txBody>
        </p:sp>
        <p:sp>
          <p:nvSpPr>
            <p:cNvPr id="12" name="Oval 205"/>
            <p:cNvSpPr>
              <a:spLocks noChangeAspect="1" noChangeArrowheads="1"/>
            </p:cNvSpPr>
            <p:nvPr/>
          </p:nvSpPr>
          <p:spPr bwMode="auto">
            <a:xfrm>
              <a:off x="2131" y="3910"/>
              <a:ext cx="1015" cy="647"/>
            </a:xfrm>
            <a:prstGeom prst="ellipse">
              <a:avLst/>
            </a:prstGeom>
            <a:gradFill rotWithShape="1">
              <a:gsLst>
                <a:gs pos="0">
                  <a:srgbClr val="CC99FF"/>
                </a:gs>
                <a:gs pos="50000">
                  <a:srgbClr val="FFCCFF"/>
                </a:gs>
                <a:gs pos="100000">
                  <a:srgbClr val="CC99FF"/>
                </a:gs>
              </a:gsLst>
              <a:lin ang="18900000" scaled="1"/>
            </a:gradFill>
            <a:ln w="9525">
              <a:solidFill>
                <a:srgbClr val="000000"/>
              </a:solidFill>
              <a:round/>
              <a:headEnd/>
              <a:tailEnd/>
            </a:ln>
          </p:spPr>
          <p:txBody>
            <a:bodyPr lIns="108265" tIns="54132" rIns="108265" bIns="54132" anchor="ctr" anchorCtr="1"/>
            <a:lstStyle/>
            <a:p>
              <a:pPr algn="ctr" defTabSz="935038"/>
              <a:r>
                <a:rPr lang="ru-RU" sz="1200" u="sng" dirty="0">
                  <a:solidFill>
                    <a:srgbClr val="000000"/>
                  </a:solidFill>
                </a:rPr>
                <a:t>Бюджет</a:t>
              </a:r>
            </a:p>
            <a:p>
              <a:pPr algn="ctr" defTabSz="935038"/>
              <a:r>
                <a:rPr lang="ru-RU" sz="1200" u="sng" dirty="0" smtClean="0">
                  <a:solidFill>
                    <a:srgbClr val="000000"/>
                  </a:solidFill>
                </a:rPr>
                <a:t>муниципального района</a:t>
              </a:r>
              <a:endParaRPr lang="ru-RU" sz="1200" u="sng" dirty="0"/>
            </a:p>
          </p:txBody>
        </p:sp>
      </p:grpSp>
      <p:pic>
        <p:nvPicPr>
          <p:cNvPr id="14" name="Рисунок 15" descr="1untitled(33).jpg"/>
          <p:cNvPicPr>
            <a:picLocks noChangeAspect="1"/>
          </p:cNvPicPr>
          <p:nvPr/>
        </p:nvPicPr>
        <p:blipFill>
          <a:blip r:embed="rId2" cstate="print"/>
          <a:srcRect/>
          <a:stretch>
            <a:fillRect/>
          </a:stretch>
        </p:blipFill>
        <p:spPr bwMode="auto">
          <a:xfrm>
            <a:off x="6357950" y="1571612"/>
            <a:ext cx="2160240" cy="2088232"/>
          </a:xfrm>
          <a:prstGeom prst="rect">
            <a:avLst/>
          </a:prstGeom>
          <a:noFill/>
          <a:ln w="9525">
            <a:noFill/>
            <a:miter lim="800000"/>
            <a:headEnd/>
            <a:tailEnd/>
          </a:ln>
        </p:spPr>
      </p:pic>
      <p:sp>
        <p:nvSpPr>
          <p:cNvPr id="9" name="AutoShape 43"/>
          <p:cNvSpPr>
            <a:spLocks noChangeAspect="1" noChangeArrowheads="1"/>
          </p:cNvSpPr>
          <p:nvPr/>
        </p:nvSpPr>
        <p:spPr bwMode="auto">
          <a:xfrm rot="1218298">
            <a:off x="4490488" y="3354521"/>
            <a:ext cx="3024887" cy="895336"/>
          </a:xfrm>
          <a:prstGeom prst="curvedDownArrow">
            <a:avLst>
              <a:gd name="adj1" fmla="val 31595"/>
              <a:gd name="adj2" fmla="val 84416"/>
              <a:gd name="adj3" fmla="val 33333"/>
            </a:avLst>
          </a:prstGeom>
          <a:solidFill>
            <a:srgbClr val="99CCFF">
              <a:alpha val="65097"/>
            </a:srgbClr>
          </a:solidFill>
          <a:ln w="9525">
            <a:solidFill>
              <a:srgbClr val="000000"/>
            </a:solidFill>
            <a:miter lim="800000"/>
            <a:headEnd/>
            <a:tailEnd/>
          </a:ln>
        </p:spPr>
        <p:txBody>
          <a:bodyPr lIns="91359" tIns="45678" rIns="91359" bIns="45678"/>
          <a:lstStyle/>
          <a:p>
            <a:pPr algn="ctr" defTabSz="912813" eaLnBrk="1" hangingPunct="1"/>
            <a:endParaRPr lang="ru-RU" altLang="ru-RU"/>
          </a:p>
        </p:txBody>
      </p:sp>
      <p:pic>
        <p:nvPicPr>
          <p:cNvPr id="10" name="Рисунок 9" descr="Помощь-малому-бизнесу.jpg"/>
          <p:cNvPicPr>
            <a:picLocks noChangeAspect="1"/>
          </p:cNvPicPr>
          <p:nvPr/>
        </p:nvPicPr>
        <p:blipFill>
          <a:blip r:embed="rId3"/>
          <a:stretch>
            <a:fillRect/>
          </a:stretch>
        </p:blipFill>
        <p:spPr>
          <a:xfrm>
            <a:off x="142844" y="4500570"/>
            <a:ext cx="3143272" cy="1928826"/>
          </a:xfrm>
          <a:prstGeom prst="rect">
            <a:avLst/>
          </a:prstGeom>
          <a:ln>
            <a:noFill/>
          </a:ln>
          <a:effectLst>
            <a:softEdge rad="112500"/>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6" descr="dolg1.jpg"/>
          <p:cNvPicPr>
            <a:picLocks noChangeAspect="1"/>
          </p:cNvPicPr>
          <p:nvPr/>
        </p:nvPicPr>
        <p:blipFill>
          <a:blip r:embed="rId2" cstate="print"/>
          <a:srcRect/>
          <a:stretch>
            <a:fillRect/>
          </a:stretch>
        </p:blipFill>
        <p:spPr bwMode="auto">
          <a:xfrm>
            <a:off x="285720" y="214290"/>
            <a:ext cx="2106758" cy="1370009"/>
          </a:xfrm>
          <a:prstGeom prst="rect">
            <a:avLst/>
          </a:prstGeom>
          <a:noFill/>
          <a:ln w="9525">
            <a:noFill/>
            <a:miter lim="800000"/>
            <a:headEnd/>
            <a:tailEnd/>
          </a:ln>
        </p:spPr>
      </p:pic>
      <p:sp>
        <p:nvSpPr>
          <p:cNvPr id="2" name="Заголовок 1"/>
          <p:cNvSpPr>
            <a:spLocks noGrp="1"/>
          </p:cNvSpPr>
          <p:nvPr>
            <p:ph type="title"/>
          </p:nvPr>
        </p:nvSpPr>
        <p:spPr>
          <a:xfrm>
            <a:off x="2143108" y="142852"/>
            <a:ext cx="4714908" cy="1285884"/>
          </a:xfrm>
        </p:spPr>
        <p:txBody>
          <a:bodyPr>
            <a:normAutofit fontScale="90000"/>
          </a:bodyPr>
          <a:lstStyle/>
          <a:p>
            <a:pPr algn="ctr"/>
            <a:r>
              <a:rPr lang="ru-RU" sz="2400" dirty="0" smtClean="0">
                <a:solidFill>
                  <a:srgbClr val="00B0F0"/>
                </a:solidFill>
              </a:rPr>
              <a:t>Муниципальный долг муниципального района «Льговский район» Курской области</a:t>
            </a:r>
            <a:endParaRPr lang="ru-RU" sz="2400" dirty="0">
              <a:solidFill>
                <a:srgbClr val="00B0F0"/>
              </a:solidFill>
            </a:endParaRPr>
          </a:p>
        </p:txBody>
      </p:sp>
      <p:sp>
        <p:nvSpPr>
          <p:cNvPr id="3" name="Содержимое 2"/>
          <p:cNvSpPr>
            <a:spLocks noGrp="1"/>
          </p:cNvSpPr>
          <p:nvPr>
            <p:ph idx="1"/>
          </p:nvPr>
        </p:nvSpPr>
        <p:spPr>
          <a:xfrm>
            <a:off x="304800" y="1554162"/>
            <a:ext cx="8686800" cy="5018110"/>
          </a:xfrm>
        </p:spPr>
        <p:txBody>
          <a:bodyPr>
            <a:normAutofit/>
          </a:bodyPr>
          <a:lstStyle/>
          <a:p>
            <a:pPr marL="92075" indent="11113">
              <a:buNone/>
            </a:pPr>
            <a:r>
              <a:rPr lang="ru-RU" sz="1800" i="1" u="sng" dirty="0" smtClean="0">
                <a:solidFill>
                  <a:srgbClr val="00B050"/>
                </a:solidFill>
              </a:rPr>
              <a:t>Муниципальный  долг </a:t>
            </a:r>
            <a:r>
              <a:rPr lang="ru-RU" sz="1800" dirty="0" smtClean="0"/>
              <a:t>-  </a:t>
            </a:r>
            <a:r>
              <a:rPr lang="ru-RU" sz="1800" dirty="0" smtClean="0">
                <a:solidFill>
                  <a:srgbClr val="7030A0"/>
                </a:solidFill>
              </a:rPr>
              <a:t>это обязательства, возникающие в результате муниципальных заимствований (т.е. кредитов, муниципальных ценных бумаг), гарантий по обязательствам третьих лиц, другие обязательства, принятые на себя муниципальным районам.</a:t>
            </a:r>
          </a:p>
          <a:p>
            <a:pPr marL="92075" indent="11113">
              <a:buNone/>
            </a:pPr>
            <a:endParaRPr lang="ru-RU" sz="1800" dirty="0" smtClean="0">
              <a:solidFill>
                <a:srgbClr val="7030A0"/>
              </a:solidFill>
            </a:endParaRPr>
          </a:p>
          <a:p>
            <a:pPr marL="92075" indent="11113">
              <a:buNone/>
            </a:pPr>
            <a:r>
              <a:rPr lang="ru-RU" sz="1800" dirty="0" smtClean="0">
                <a:solidFill>
                  <a:srgbClr val="7030A0"/>
                </a:solidFill>
              </a:rPr>
              <a:t>По состоянию на 01.01.2020 года муниципальный долг муниципального района «Льговский район» Курской области отсутствует.</a:t>
            </a:r>
          </a:p>
          <a:p>
            <a:pPr marL="92075" indent="11113">
              <a:buNone/>
            </a:pPr>
            <a:endParaRPr lang="ru-RU" sz="1800" dirty="0" smtClean="0"/>
          </a:p>
          <a:p>
            <a:pPr marL="92075" indent="11113">
              <a:buNone/>
            </a:pPr>
            <a:endParaRPr lang="ru-RU" sz="1800" dirty="0" smtClean="0">
              <a:solidFill>
                <a:srgbClr val="002060"/>
              </a:solidFill>
            </a:endParaRPr>
          </a:p>
          <a:p>
            <a:pPr marL="92075" indent="11113">
              <a:buNone/>
            </a:pPr>
            <a:r>
              <a:rPr lang="ru-RU" sz="1800" dirty="0" smtClean="0">
                <a:solidFill>
                  <a:srgbClr val="002060"/>
                </a:solidFill>
              </a:rPr>
              <a:t>Погашено поселениями в 2019 году в бюджет муниципального</a:t>
            </a:r>
          </a:p>
          <a:p>
            <a:pPr marL="92075" indent="11113">
              <a:buNone/>
            </a:pPr>
            <a:r>
              <a:rPr lang="ru-RU" sz="1800" dirty="0" smtClean="0">
                <a:solidFill>
                  <a:srgbClr val="002060"/>
                </a:solidFill>
              </a:rPr>
              <a:t> района «Льговский район» Курской области кредитов в сумме</a:t>
            </a:r>
          </a:p>
          <a:p>
            <a:pPr marL="92075" indent="11113">
              <a:buNone/>
            </a:pPr>
            <a:r>
              <a:rPr lang="ru-RU" sz="1800" dirty="0" smtClean="0">
                <a:solidFill>
                  <a:srgbClr val="002060"/>
                </a:solidFill>
              </a:rPr>
              <a:t> 100 000,0  рублей: МО «Кудинцевский сельсовет».</a:t>
            </a:r>
            <a:endParaRPr lang="ru-RU" sz="1800" dirty="0">
              <a:solidFill>
                <a:srgbClr val="002060"/>
              </a:solidFill>
            </a:endParaRPr>
          </a:p>
        </p:txBody>
      </p:sp>
      <p:pic>
        <p:nvPicPr>
          <p:cNvPr id="4" name="Рисунок 7" descr="munipalmzniy dolg.png"/>
          <p:cNvPicPr>
            <a:picLocks noChangeAspect="1"/>
          </p:cNvPicPr>
          <p:nvPr/>
        </p:nvPicPr>
        <p:blipFill>
          <a:blip r:embed="rId3"/>
          <a:srcRect/>
          <a:stretch>
            <a:fillRect/>
          </a:stretch>
        </p:blipFill>
        <p:spPr bwMode="auto">
          <a:xfrm>
            <a:off x="7000892" y="428604"/>
            <a:ext cx="1913518" cy="1071570"/>
          </a:xfrm>
          <a:prstGeom prst="rect">
            <a:avLst/>
          </a:prstGeom>
          <a:noFill/>
          <a:ln w="9525">
            <a:noFill/>
            <a:miter lim="800000"/>
            <a:headEnd/>
            <a:tailEnd/>
          </a:ln>
        </p:spPr>
      </p:pic>
      <p:pic>
        <p:nvPicPr>
          <p:cNvPr id="6" name="Рисунок 5" descr="d2e4235df80037af28db3965943722fe.jpg"/>
          <p:cNvPicPr>
            <a:picLocks noChangeAspect="1"/>
          </p:cNvPicPr>
          <p:nvPr/>
        </p:nvPicPr>
        <p:blipFill>
          <a:blip r:embed="rId4" cstate="print">
            <a:duotone>
              <a:schemeClr val="accent6">
                <a:shade val="45000"/>
                <a:satMod val="135000"/>
              </a:schemeClr>
              <a:prstClr val="white"/>
            </a:duotone>
          </a:blip>
          <a:stretch>
            <a:fillRect/>
          </a:stretch>
        </p:blipFill>
        <p:spPr>
          <a:xfrm>
            <a:off x="6929454" y="4929198"/>
            <a:ext cx="2000263" cy="1785950"/>
          </a:xfrm>
          <a:prstGeom prst="rect">
            <a:avLst/>
          </a:prstGeom>
          <a:ln>
            <a:noFill/>
          </a:ln>
          <a:effectLst>
            <a:softEdge rad="112500"/>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142844" y="357166"/>
            <a:ext cx="8848756" cy="5722959"/>
          </a:xfrm>
        </p:spPr>
        <p:style>
          <a:lnRef idx="1">
            <a:schemeClr val="accent4"/>
          </a:lnRef>
          <a:fillRef idx="2">
            <a:schemeClr val="accent4"/>
          </a:fillRef>
          <a:effectRef idx="1">
            <a:schemeClr val="accent4"/>
          </a:effectRef>
          <a:fontRef idx="minor">
            <a:schemeClr val="dk1"/>
          </a:fontRef>
        </p:style>
        <p:txBody>
          <a:bodyPr>
            <a:noAutofit/>
          </a:bodyPr>
          <a:lstStyle/>
          <a:p>
            <a:pPr algn="ctr">
              <a:buNone/>
            </a:pPr>
            <a:r>
              <a:rPr lang="ru-RU" b="1" dirty="0" smtClean="0">
                <a:solidFill>
                  <a:srgbClr val="7030A0"/>
                </a:solidFill>
              </a:rPr>
              <a:t>Контактная информация:</a:t>
            </a:r>
            <a:r>
              <a:rPr lang="ru-RU" sz="2400" dirty="0" smtClean="0">
                <a:solidFill>
                  <a:srgbClr val="7030A0"/>
                </a:solidFill>
              </a:rPr>
              <a:t/>
            </a:r>
            <a:br>
              <a:rPr lang="ru-RU" sz="2400" dirty="0" smtClean="0">
                <a:solidFill>
                  <a:srgbClr val="7030A0"/>
                </a:solidFill>
              </a:rPr>
            </a:br>
            <a:r>
              <a:rPr lang="ru-RU" sz="2400" dirty="0" smtClean="0">
                <a:solidFill>
                  <a:srgbClr val="7030A0"/>
                </a:solidFill>
              </a:rPr>
              <a:t> </a:t>
            </a:r>
            <a:br>
              <a:rPr lang="ru-RU" sz="2400" dirty="0" smtClean="0">
                <a:solidFill>
                  <a:srgbClr val="7030A0"/>
                </a:solidFill>
              </a:rPr>
            </a:br>
            <a:r>
              <a:rPr lang="ru-RU" sz="2400" dirty="0" smtClean="0">
                <a:solidFill>
                  <a:srgbClr val="7030A0"/>
                </a:solidFill>
              </a:rPr>
              <a:t>Начальник управления финансов администрации</a:t>
            </a:r>
            <a:br>
              <a:rPr lang="ru-RU" sz="2400" dirty="0" smtClean="0">
                <a:solidFill>
                  <a:srgbClr val="7030A0"/>
                </a:solidFill>
              </a:rPr>
            </a:br>
            <a:r>
              <a:rPr lang="ru-RU" sz="2400" dirty="0" smtClean="0">
                <a:solidFill>
                  <a:srgbClr val="7030A0"/>
                </a:solidFill>
              </a:rPr>
              <a:t>Льговского района Курской области – </a:t>
            </a:r>
            <a:br>
              <a:rPr lang="ru-RU" sz="2400" dirty="0" smtClean="0">
                <a:solidFill>
                  <a:srgbClr val="7030A0"/>
                </a:solidFill>
              </a:rPr>
            </a:br>
            <a:r>
              <a:rPr lang="ru-RU" sz="2400" dirty="0" smtClean="0">
                <a:solidFill>
                  <a:srgbClr val="7030A0"/>
                </a:solidFill>
              </a:rPr>
              <a:t>Алферова Татьяна Васильевна</a:t>
            </a:r>
            <a:br>
              <a:rPr lang="ru-RU" sz="2400" dirty="0" smtClean="0">
                <a:solidFill>
                  <a:srgbClr val="7030A0"/>
                </a:solidFill>
              </a:rPr>
            </a:br>
            <a:r>
              <a:rPr lang="ru-RU" sz="2400" dirty="0" smtClean="0">
                <a:solidFill>
                  <a:srgbClr val="7030A0"/>
                </a:solidFill>
              </a:rPr>
              <a:t/>
            </a:r>
            <a:br>
              <a:rPr lang="ru-RU" sz="2400" dirty="0" smtClean="0">
                <a:solidFill>
                  <a:srgbClr val="7030A0"/>
                </a:solidFill>
              </a:rPr>
            </a:br>
            <a:r>
              <a:rPr lang="ru-RU" sz="2400" dirty="0" smtClean="0">
                <a:solidFill>
                  <a:srgbClr val="7030A0"/>
                </a:solidFill>
              </a:rPr>
              <a:t> </a:t>
            </a:r>
            <a:br>
              <a:rPr lang="ru-RU" sz="2400" dirty="0" smtClean="0">
                <a:solidFill>
                  <a:srgbClr val="7030A0"/>
                </a:solidFill>
              </a:rPr>
            </a:br>
            <a:r>
              <a:rPr lang="ru-RU" sz="2400" dirty="0" smtClean="0">
                <a:solidFill>
                  <a:srgbClr val="7030A0"/>
                </a:solidFill>
              </a:rPr>
              <a:t>График работы с 8-00 до 17-00, перерыв с 12-00 до 13-00.</a:t>
            </a:r>
            <a:br>
              <a:rPr lang="ru-RU" sz="2400" dirty="0" smtClean="0">
                <a:solidFill>
                  <a:srgbClr val="7030A0"/>
                </a:solidFill>
              </a:rPr>
            </a:br>
            <a:r>
              <a:rPr lang="ru-RU" sz="2400" dirty="0" smtClean="0">
                <a:solidFill>
                  <a:srgbClr val="7030A0"/>
                </a:solidFill>
              </a:rPr>
              <a:t>Адрес:  307750, Курская область, г.Льгов, Красная площадь 4б</a:t>
            </a:r>
            <a:br>
              <a:rPr lang="ru-RU" sz="2400" dirty="0" smtClean="0">
                <a:solidFill>
                  <a:srgbClr val="7030A0"/>
                </a:solidFill>
              </a:rPr>
            </a:br>
            <a:r>
              <a:rPr lang="ru-RU" sz="2400" dirty="0" smtClean="0">
                <a:solidFill>
                  <a:srgbClr val="7030A0"/>
                </a:solidFill>
              </a:rPr>
              <a:t> </a:t>
            </a:r>
            <a:br>
              <a:rPr lang="ru-RU" sz="2400" dirty="0" smtClean="0">
                <a:solidFill>
                  <a:srgbClr val="7030A0"/>
                </a:solidFill>
              </a:rPr>
            </a:br>
            <a:r>
              <a:rPr lang="ru-RU" sz="2400" dirty="0" smtClean="0">
                <a:solidFill>
                  <a:srgbClr val="7030A0"/>
                </a:solidFill>
              </a:rPr>
              <a:t>Телефоны  (8 47140) 2-40-69, 2-24-89 факс (8 47140) 2-24-89</a:t>
            </a:r>
            <a:br>
              <a:rPr lang="ru-RU" sz="2400" dirty="0" smtClean="0">
                <a:solidFill>
                  <a:srgbClr val="7030A0"/>
                </a:solidFill>
              </a:rPr>
            </a:br>
            <a:r>
              <a:rPr lang="ru-RU" sz="2400" dirty="0" smtClean="0">
                <a:solidFill>
                  <a:srgbClr val="7030A0"/>
                </a:solidFill>
              </a:rPr>
              <a:t>Электронная почта:   </a:t>
            </a:r>
            <a:r>
              <a:rPr lang="en-US" sz="2400" dirty="0" smtClean="0">
                <a:solidFill>
                  <a:srgbClr val="7030A0"/>
                </a:solidFill>
              </a:rPr>
              <a:t>ufinlgov@rambler.ru</a:t>
            </a:r>
            <a:endParaRPr lang="ru-RU" sz="2400" dirty="0">
              <a:solidFill>
                <a:srgbClr val="7030A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971536"/>
          </a:xfrm>
        </p:spPr>
        <p:txBody>
          <a:bodyPr>
            <a:noAutofit/>
          </a:bodyPr>
          <a:lstStyle/>
          <a:p>
            <a:pPr algn="ctr"/>
            <a:r>
              <a:rPr lang="ru-RU" sz="2000" dirty="0" smtClean="0">
                <a:ln w="1905"/>
                <a:solidFill>
                  <a:srgbClr val="C00000"/>
                </a:solidFill>
                <a:effectLst>
                  <a:innerShdw blurRad="69850" dist="43180" dir="5400000">
                    <a:srgbClr val="000000">
                      <a:alpha val="65000"/>
                    </a:srgbClr>
                  </a:innerShdw>
                </a:effectLst>
                <a:latin typeface="Times New Roman" pitchFamily="18" charset="0"/>
              </a:rPr>
              <a:t>ОСНОВНЫЕ ХАРАКТЕРИСТИКИ </a:t>
            </a:r>
            <a:br>
              <a:rPr lang="ru-RU" sz="2000" dirty="0" smtClean="0">
                <a:ln w="1905"/>
                <a:solidFill>
                  <a:srgbClr val="C00000"/>
                </a:solidFill>
                <a:effectLst>
                  <a:innerShdw blurRad="69850" dist="43180" dir="5400000">
                    <a:srgbClr val="000000">
                      <a:alpha val="65000"/>
                    </a:srgbClr>
                  </a:innerShdw>
                </a:effectLst>
                <a:latin typeface="Times New Roman" pitchFamily="18" charset="0"/>
              </a:rPr>
            </a:br>
            <a:r>
              <a:rPr lang="ru-RU" sz="2000" dirty="0" smtClean="0">
                <a:ln w="1905"/>
                <a:solidFill>
                  <a:srgbClr val="C00000"/>
                </a:solidFill>
                <a:effectLst>
                  <a:innerShdw blurRad="69850" dist="43180" dir="5400000">
                    <a:srgbClr val="000000">
                      <a:alpha val="65000"/>
                    </a:srgbClr>
                  </a:innerShdw>
                </a:effectLst>
                <a:latin typeface="Times New Roman" pitchFamily="18" charset="0"/>
              </a:rPr>
              <a:t>КОНСОЛИДИРОВАННОГО БЮДЖЕТА ЛЬГОВСКОГО РАЙОНА КУРСКОЙ ОБЛАСТИ ЗА 2019 ГОД</a:t>
            </a:r>
            <a:endParaRPr lang="ru-RU" sz="2000" dirty="0"/>
          </a:p>
        </p:txBody>
      </p:sp>
      <p:graphicFrame>
        <p:nvGraphicFramePr>
          <p:cNvPr id="4" name="Содержимое 3"/>
          <p:cNvGraphicFramePr>
            <a:graphicFrameLocks noGrp="1"/>
          </p:cNvGraphicFramePr>
          <p:nvPr>
            <p:ph idx="1"/>
          </p:nvPr>
        </p:nvGraphicFramePr>
        <p:xfrm>
          <a:off x="500034" y="2285992"/>
          <a:ext cx="8143932" cy="2867982"/>
        </p:xfrm>
        <a:graphic>
          <a:graphicData uri="http://schemas.openxmlformats.org/drawingml/2006/table">
            <a:tbl>
              <a:tblPr firstRow="1" bandRow="1">
                <a:tableStyleId>{21E4AEA4-8DFA-4A89-87EB-49C32662AFE0}</a:tableStyleId>
              </a:tblPr>
              <a:tblGrid>
                <a:gridCol w="2643206"/>
                <a:gridCol w="1785950"/>
                <a:gridCol w="1928826"/>
                <a:gridCol w="1785950"/>
              </a:tblGrid>
              <a:tr h="642942">
                <a:tc>
                  <a:txBody>
                    <a:bodyPr/>
                    <a:lstStyle/>
                    <a:p>
                      <a:pPr algn="ctr" fontAlgn="t"/>
                      <a:r>
                        <a:rPr lang="ru-RU" sz="1800" b="1" i="0" u="none" strike="noStrike" dirty="0">
                          <a:solidFill>
                            <a:srgbClr val="FFFFFF"/>
                          </a:solidFill>
                          <a:latin typeface="Franklin Gothic Book"/>
                        </a:rPr>
                        <a:t> </a:t>
                      </a:r>
                    </a:p>
                  </a:txBody>
                  <a:tcPr marL="7620" marR="7620" marT="7620" marB="0"/>
                </a:tc>
                <a:tc>
                  <a:txBody>
                    <a:bodyPr/>
                    <a:lstStyle/>
                    <a:p>
                      <a:pPr algn="ctr" rtl="0" fontAlgn="b"/>
                      <a:r>
                        <a:rPr lang="ru-RU" sz="1200" b="1" i="0" u="none" strike="noStrike" dirty="0">
                          <a:solidFill>
                            <a:srgbClr val="FFFFFF"/>
                          </a:solidFill>
                          <a:latin typeface="Times New Roman"/>
                        </a:rPr>
                        <a:t>Консолидированный бюджет </a:t>
                      </a:r>
                      <a:r>
                        <a:rPr lang="ru-RU" sz="1200" b="1" i="0" u="none" strike="noStrike">
                          <a:solidFill>
                            <a:srgbClr val="FFFFFF"/>
                          </a:solidFill>
                          <a:latin typeface="Times New Roman"/>
                        </a:rPr>
                        <a:t>2019 </a:t>
                      </a:r>
                      <a:r>
                        <a:rPr lang="ru-RU" sz="1200" b="1" i="0" u="none" strike="noStrike" smtClean="0">
                          <a:solidFill>
                            <a:srgbClr val="FFFFFF"/>
                          </a:solidFill>
                          <a:latin typeface="Times New Roman"/>
                        </a:rPr>
                        <a:t>год</a:t>
                      </a:r>
                    </a:p>
                    <a:p>
                      <a:pPr algn="ctr" rtl="0" fontAlgn="b"/>
                      <a:endParaRPr lang="ru-RU" sz="1200" b="1" i="0" u="none" strike="noStrike" dirty="0">
                        <a:solidFill>
                          <a:srgbClr val="FFFFFF"/>
                        </a:solidFill>
                        <a:latin typeface="Times New Roman"/>
                      </a:endParaRPr>
                    </a:p>
                  </a:txBody>
                  <a:tcPr marL="7620" marR="7620" marT="7620" marB="0" anchor="b"/>
                </a:tc>
                <a:tc>
                  <a:txBody>
                    <a:bodyPr/>
                    <a:lstStyle/>
                    <a:p>
                      <a:pPr algn="ctr" rtl="0" fontAlgn="b"/>
                      <a:r>
                        <a:rPr lang="ru-RU" sz="1200" b="1" i="0" u="none" strike="noStrike" dirty="0">
                          <a:solidFill>
                            <a:srgbClr val="FFFFFF"/>
                          </a:solidFill>
                          <a:latin typeface="Times New Roman"/>
                        </a:rPr>
                        <a:t>Бюджет муниципального </a:t>
                      </a:r>
                      <a:r>
                        <a:rPr lang="ru-RU" sz="1200" b="1" i="0" u="none" strike="noStrike" dirty="0" smtClean="0">
                          <a:solidFill>
                            <a:srgbClr val="FFFFFF"/>
                          </a:solidFill>
                          <a:latin typeface="Times New Roman"/>
                        </a:rPr>
                        <a:t>района</a:t>
                      </a:r>
                    </a:p>
                    <a:p>
                      <a:pPr algn="ctr" rtl="0" fontAlgn="b"/>
                      <a:endParaRPr lang="ru-RU" sz="1200" b="1" i="0" u="none" strike="noStrike" dirty="0">
                        <a:solidFill>
                          <a:srgbClr val="FFFFFF"/>
                        </a:solidFill>
                        <a:latin typeface="Times New Roman"/>
                      </a:endParaRPr>
                    </a:p>
                  </a:txBody>
                  <a:tcPr marL="7620" marR="7620" marT="7620" marB="0" anchor="b"/>
                </a:tc>
                <a:tc>
                  <a:txBody>
                    <a:bodyPr/>
                    <a:lstStyle/>
                    <a:p>
                      <a:pPr algn="ctr" rtl="0" fontAlgn="b"/>
                      <a:r>
                        <a:rPr lang="ru-RU" sz="1200" b="1" i="0" u="none" strike="noStrike" dirty="0">
                          <a:solidFill>
                            <a:srgbClr val="FFFFFF"/>
                          </a:solidFill>
                          <a:latin typeface="Times New Roman"/>
                        </a:rPr>
                        <a:t>Бюджеты сельских </a:t>
                      </a:r>
                      <a:r>
                        <a:rPr lang="ru-RU" sz="1200" b="1" i="0" u="none" strike="noStrike" dirty="0" smtClean="0">
                          <a:solidFill>
                            <a:srgbClr val="FFFFFF"/>
                          </a:solidFill>
                          <a:latin typeface="Times New Roman"/>
                        </a:rPr>
                        <a:t>поселений</a:t>
                      </a:r>
                    </a:p>
                    <a:p>
                      <a:pPr algn="ctr" rtl="0" fontAlgn="b"/>
                      <a:endParaRPr lang="ru-RU" sz="1200" b="1" i="0" u="none" strike="noStrike" dirty="0">
                        <a:solidFill>
                          <a:srgbClr val="FFFFFF"/>
                        </a:solidFill>
                        <a:latin typeface="Times New Roman"/>
                      </a:endParaRPr>
                    </a:p>
                  </a:txBody>
                  <a:tcPr marL="7620" marR="7620" marT="7620" marB="0" anchor="b"/>
                </a:tc>
              </a:tr>
              <a:tr h="370840">
                <a:tc>
                  <a:txBody>
                    <a:bodyPr/>
                    <a:lstStyle/>
                    <a:p>
                      <a:pPr algn="l" rtl="0" fontAlgn="ctr"/>
                      <a:r>
                        <a:rPr lang="ru-RU" sz="1600" b="1" i="0" u="none" strike="noStrike">
                          <a:solidFill>
                            <a:srgbClr val="003366"/>
                          </a:solidFill>
                          <a:effectLst>
                            <a:outerShdw blurRad="50800" dist="38100" algn="tr" rotWithShape="0">
                              <a:prstClr val="black">
                                <a:alpha val="40000"/>
                              </a:prstClr>
                            </a:outerShdw>
                          </a:effectLst>
                          <a:latin typeface="Times New Roman"/>
                        </a:rPr>
                        <a:t>Доходы – всего </a:t>
                      </a:r>
                    </a:p>
                  </a:txBody>
                  <a:tcPr marR="7620" marT="7620" marB="0" anchor="ctr"/>
                </a:tc>
                <a:tc>
                  <a:txBody>
                    <a:bodyPr/>
                    <a:lstStyle/>
                    <a:p>
                      <a:pPr algn="ctr" fontAlgn="ctr"/>
                      <a:r>
                        <a:rPr lang="ru-RU" sz="1600" b="0" i="0" u="none" strike="noStrike">
                          <a:solidFill>
                            <a:srgbClr val="000000"/>
                          </a:solidFill>
                          <a:latin typeface="Franklin Gothic Book"/>
                        </a:rPr>
                        <a:t>  430 135 321,00   </a:t>
                      </a:r>
                    </a:p>
                  </a:txBody>
                  <a:tcPr marL="7620" marR="7620" marT="7620" marB="0" anchor="ctr"/>
                </a:tc>
                <a:tc>
                  <a:txBody>
                    <a:bodyPr/>
                    <a:lstStyle/>
                    <a:p>
                      <a:pPr algn="ctr" fontAlgn="ctr"/>
                      <a:r>
                        <a:rPr lang="ru-RU" sz="1600" b="0" i="0" u="none" strike="noStrike">
                          <a:solidFill>
                            <a:srgbClr val="000000"/>
                          </a:solidFill>
                          <a:latin typeface="Franklin Gothic Book"/>
                        </a:rPr>
                        <a:t>  382 775 154,50   </a:t>
                      </a:r>
                    </a:p>
                  </a:txBody>
                  <a:tcPr marL="7620" marR="7620" marT="7620" marB="0" anchor="ctr"/>
                </a:tc>
                <a:tc>
                  <a:txBody>
                    <a:bodyPr/>
                    <a:lstStyle/>
                    <a:p>
                      <a:pPr algn="ctr" fontAlgn="ctr"/>
                      <a:r>
                        <a:rPr lang="ru-RU" sz="1600" b="0" i="0" u="none" strike="noStrike">
                          <a:solidFill>
                            <a:srgbClr val="000000"/>
                          </a:solidFill>
                          <a:latin typeface="Franklin Gothic Book"/>
                        </a:rPr>
                        <a:t>    47 360 166,50   </a:t>
                      </a:r>
                    </a:p>
                  </a:txBody>
                  <a:tcPr marL="7620" marR="7620" marT="7620" marB="0" anchor="ctr"/>
                </a:tc>
              </a:tr>
              <a:tr h="370840">
                <a:tc>
                  <a:txBody>
                    <a:bodyPr/>
                    <a:lstStyle/>
                    <a:p>
                      <a:pPr algn="l" rtl="0" fontAlgn="ctr"/>
                      <a:r>
                        <a:rPr lang="ru-RU" sz="1600" b="0" i="0" u="none" strike="noStrike">
                          <a:solidFill>
                            <a:srgbClr val="003366"/>
                          </a:solidFill>
                          <a:effectLst>
                            <a:outerShdw blurRad="50800" dist="38100" algn="tr" rotWithShape="0">
                              <a:prstClr val="black">
                                <a:alpha val="40000"/>
                              </a:prstClr>
                            </a:outerShdw>
                          </a:effectLst>
                          <a:latin typeface="Times New Roman"/>
                        </a:rPr>
                        <a:t>из них:</a:t>
                      </a:r>
                    </a:p>
                  </a:txBody>
                  <a:tcPr marR="7620" marT="7620" marB="0" anchor="ctr"/>
                </a:tc>
                <a:tc>
                  <a:txBody>
                    <a:bodyPr/>
                    <a:lstStyle/>
                    <a:p>
                      <a:pPr algn="ctr" fontAlgn="ctr"/>
                      <a:r>
                        <a:rPr lang="ru-RU" sz="1600" b="0" i="0" u="none" strike="noStrike">
                          <a:solidFill>
                            <a:srgbClr val="000000"/>
                          </a:solidFill>
                          <a:latin typeface="Franklin Gothic Book"/>
                        </a:rPr>
                        <a:t> </a:t>
                      </a:r>
                    </a:p>
                  </a:txBody>
                  <a:tcPr marL="7620" marR="7620" marT="7620" marB="0" anchor="ctr"/>
                </a:tc>
                <a:tc>
                  <a:txBody>
                    <a:bodyPr/>
                    <a:lstStyle/>
                    <a:p>
                      <a:pPr algn="ctr" fontAlgn="ctr"/>
                      <a:r>
                        <a:rPr lang="ru-RU" sz="1600" b="0" i="0" u="none" strike="noStrike">
                          <a:solidFill>
                            <a:srgbClr val="000000"/>
                          </a:solidFill>
                          <a:latin typeface="Franklin Gothic Book"/>
                        </a:rPr>
                        <a:t> </a:t>
                      </a:r>
                    </a:p>
                  </a:txBody>
                  <a:tcPr marL="7620" marR="7620" marT="7620" marB="0" anchor="ctr"/>
                </a:tc>
                <a:tc>
                  <a:txBody>
                    <a:bodyPr/>
                    <a:lstStyle/>
                    <a:p>
                      <a:pPr algn="ctr" fontAlgn="ctr"/>
                      <a:r>
                        <a:rPr lang="ru-RU" sz="1600" b="0" i="0" u="none" strike="noStrike">
                          <a:solidFill>
                            <a:srgbClr val="000000"/>
                          </a:solidFill>
                          <a:latin typeface="Franklin Gothic Book"/>
                        </a:rPr>
                        <a:t> </a:t>
                      </a:r>
                    </a:p>
                  </a:txBody>
                  <a:tcPr marL="7620" marR="7620" marT="7620" marB="0" anchor="ctr"/>
                </a:tc>
              </a:tr>
              <a:tr h="370840">
                <a:tc>
                  <a:txBody>
                    <a:bodyPr/>
                    <a:lstStyle/>
                    <a:p>
                      <a:pPr algn="l" rtl="0" fontAlgn="ctr"/>
                      <a:r>
                        <a:rPr lang="ru-RU" sz="1600" b="0" i="0" u="none" strike="noStrike">
                          <a:solidFill>
                            <a:srgbClr val="003366"/>
                          </a:solidFill>
                          <a:effectLst>
                            <a:outerShdw blurRad="50800" dist="38100" algn="tr" rotWithShape="0">
                              <a:prstClr val="black">
                                <a:alpha val="40000"/>
                              </a:prstClr>
                            </a:outerShdw>
                          </a:effectLst>
                          <a:latin typeface="Times New Roman"/>
                        </a:rPr>
                        <a:t>налоговые и неналоговые</a:t>
                      </a:r>
                    </a:p>
                  </a:txBody>
                  <a:tcPr marR="7620" marT="7620" marB="0" anchor="ctr"/>
                </a:tc>
                <a:tc>
                  <a:txBody>
                    <a:bodyPr/>
                    <a:lstStyle/>
                    <a:p>
                      <a:pPr algn="ctr" fontAlgn="ctr"/>
                      <a:r>
                        <a:rPr lang="ru-RU" sz="1600" b="0" i="0" u="none" strike="noStrike">
                          <a:solidFill>
                            <a:srgbClr val="000000"/>
                          </a:solidFill>
                          <a:latin typeface="Franklin Gothic Book"/>
                        </a:rPr>
                        <a:t>    80 623 030,01   </a:t>
                      </a:r>
                    </a:p>
                  </a:txBody>
                  <a:tcPr marL="7620" marR="7620" marT="7620" marB="0" anchor="ctr"/>
                </a:tc>
                <a:tc>
                  <a:txBody>
                    <a:bodyPr/>
                    <a:lstStyle/>
                    <a:p>
                      <a:pPr algn="ctr" fontAlgn="ctr"/>
                      <a:r>
                        <a:rPr lang="ru-RU" sz="1600" b="0" i="0" u="none" strike="noStrike">
                          <a:solidFill>
                            <a:srgbClr val="000000"/>
                          </a:solidFill>
                          <a:latin typeface="Franklin Gothic Book"/>
                        </a:rPr>
                        <a:t>    62 906 174,86   </a:t>
                      </a:r>
                    </a:p>
                  </a:txBody>
                  <a:tcPr marL="7620" marR="7620" marT="7620" marB="0" anchor="ctr"/>
                </a:tc>
                <a:tc>
                  <a:txBody>
                    <a:bodyPr/>
                    <a:lstStyle/>
                    <a:p>
                      <a:pPr algn="ctr" fontAlgn="ctr"/>
                      <a:r>
                        <a:rPr lang="ru-RU" sz="1600" b="0" i="0" u="none" strike="noStrike">
                          <a:solidFill>
                            <a:srgbClr val="000000"/>
                          </a:solidFill>
                          <a:latin typeface="Franklin Gothic Book"/>
                        </a:rPr>
                        <a:t>    17 716 855,15   </a:t>
                      </a:r>
                    </a:p>
                  </a:txBody>
                  <a:tcPr marL="7620" marR="7620" marT="7620" marB="0" anchor="ctr"/>
                </a:tc>
              </a:tr>
              <a:tr h="370840">
                <a:tc>
                  <a:txBody>
                    <a:bodyPr/>
                    <a:lstStyle/>
                    <a:p>
                      <a:pPr algn="l" rtl="0" fontAlgn="ctr"/>
                      <a:r>
                        <a:rPr lang="ru-RU" sz="1600" b="0" i="0" u="none" strike="noStrike">
                          <a:solidFill>
                            <a:srgbClr val="003366"/>
                          </a:solidFill>
                          <a:effectLst>
                            <a:outerShdw blurRad="50800" dist="38100" algn="tr" rotWithShape="0">
                              <a:prstClr val="black">
                                <a:alpha val="40000"/>
                              </a:prstClr>
                            </a:outerShdw>
                          </a:effectLst>
                          <a:latin typeface="Times New Roman"/>
                        </a:rPr>
                        <a:t>безвозмездные поступления</a:t>
                      </a:r>
                    </a:p>
                  </a:txBody>
                  <a:tcPr marR="7620" marT="7620" marB="0" anchor="ctr"/>
                </a:tc>
                <a:tc>
                  <a:txBody>
                    <a:bodyPr/>
                    <a:lstStyle/>
                    <a:p>
                      <a:pPr algn="ctr" fontAlgn="ctr"/>
                      <a:r>
                        <a:rPr lang="ru-RU" sz="1600" b="0" i="0" u="none" strike="noStrike">
                          <a:solidFill>
                            <a:srgbClr val="000000"/>
                          </a:solidFill>
                          <a:latin typeface="Franklin Gothic Book"/>
                        </a:rPr>
                        <a:t>  349 512 290,99   </a:t>
                      </a:r>
                    </a:p>
                  </a:txBody>
                  <a:tcPr marL="7620" marR="7620" marT="7620" marB="0" anchor="ctr"/>
                </a:tc>
                <a:tc>
                  <a:txBody>
                    <a:bodyPr/>
                    <a:lstStyle/>
                    <a:p>
                      <a:pPr algn="ctr" fontAlgn="ctr"/>
                      <a:r>
                        <a:rPr lang="ru-RU" sz="1600" b="0" i="0" u="none" strike="noStrike">
                          <a:solidFill>
                            <a:srgbClr val="000000"/>
                          </a:solidFill>
                          <a:latin typeface="Franklin Gothic Book"/>
                        </a:rPr>
                        <a:t>  319 868 979,64   </a:t>
                      </a:r>
                    </a:p>
                  </a:txBody>
                  <a:tcPr marL="7620" marR="7620" marT="7620" marB="0" anchor="ctr"/>
                </a:tc>
                <a:tc>
                  <a:txBody>
                    <a:bodyPr/>
                    <a:lstStyle/>
                    <a:p>
                      <a:pPr algn="ctr" fontAlgn="ctr"/>
                      <a:r>
                        <a:rPr lang="ru-RU" sz="1600" b="0" i="0" u="none" strike="noStrike">
                          <a:solidFill>
                            <a:srgbClr val="000000"/>
                          </a:solidFill>
                          <a:latin typeface="Franklin Gothic Book"/>
                        </a:rPr>
                        <a:t>    29 643 311,35   </a:t>
                      </a:r>
                    </a:p>
                  </a:txBody>
                  <a:tcPr marL="7620" marR="7620" marT="7620" marB="0" anchor="ctr"/>
                </a:tc>
              </a:tr>
              <a:tr h="370840">
                <a:tc>
                  <a:txBody>
                    <a:bodyPr/>
                    <a:lstStyle/>
                    <a:p>
                      <a:pPr algn="l" rtl="0" fontAlgn="ctr"/>
                      <a:r>
                        <a:rPr lang="ru-RU" sz="1600" b="1" i="0" u="none" strike="noStrike">
                          <a:solidFill>
                            <a:srgbClr val="003366"/>
                          </a:solidFill>
                          <a:effectLst>
                            <a:outerShdw blurRad="50800" dist="38100" algn="tr" rotWithShape="0">
                              <a:prstClr val="black">
                                <a:alpha val="40000"/>
                              </a:prstClr>
                            </a:outerShdw>
                          </a:effectLst>
                          <a:latin typeface="Times New Roman"/>
                        </a:rPr>
                        <a:t>Расходы – всего </a:t>
                      </a:r>
                    </a:p>
                  </a:txBody>
                  <a:tcPr marR="7620" marT="7620" marB="0" anchor="ctr"/>
                </a:tc>
                <a:tc>
                  <a:txBody>
                    <a:bodyPr/>
                    <a:lstStyle/>
                    <a:p>
                      <a:pPr algn="ctr" fontAlgn="ctr"/>
                      <a:r>
                        <a:rPr lang="ru-RU" sz="1600" b="0" i="0" u="none" strike="noStrike">
                          <a:solidFill>
                            <a:srgbClr val="000000"/>
                          </a:solidFill>
                          <a:latin typeface="Franklin Gothic Book"/>
                        </a:rPr>
                        <a:t>  409 480 360,01   </a:t>
                      </a:r>
                    </a:p>
                  </a:txBody>
                  <a:tcPr marL="7620" marR="7620" marT="7620" marB="0" anchor="ctr"/>
                </a:tc>
                <a:tc>
                  <a:txBody>
                    <a:bodyPr/>
                    <a:lstStyle/>
                    <a:p>
                      <a:pPr algn="ctr" fontAlgn="ctr"/>
                      <a:r>
                        <a:rPr lang="ru-RU" sz="1600" b="0" i="0" u="none" strike="noStrike">
                          <a:solidFill>
                            <a:srgbClr val="000000"/>
                          </a:solidFill>
                          <a:latin typeface="Franklin Gothic Book"/>
                        </a:rPr>
                        <a:t>  365 118 094,12   </a:t>
                      </a:r>
                    </a:p>
                  </a:txBody>
                  <a:tcPr marL="7620" marR="7620" marT="7620" marB="0" anchor="ctr"/>
                </a:tc>
                <a:tc>
                  <a:txBody>
                    <a:bodyPr/>
                    <a:lstStyle/>
                    <a:p>
                      <a:pPr algn="ctr" fontAlgn="ctr"/>
                      <a:r>
                        <a:rPr lang="ru-RU" sz="1600" b="0" i="0" u="none" strike="noStrike">
                          <a:solidFill>
                            <a:srgbClr val="000000"/>
                          </a:solidFill>
                          <a:latin typeface="Franklin Gothic Book"/>
                        </a:rPr>
                        <a:t>    44 362 265,89   </a:t>
                      </a:r>
                    </a:p>
                  </a:txBody>
                  <a:tcPr marL="7620" marR="7620" marT="7620" marB="0" anchor="ctr"/>
                </a:tc>
              </a:tr>
              <a:tr h="370840">
                <a:tc>
                  <a:txBody>
                    <a:bodyPr/>
                    <a:lstStyle/>
                    <a:p>
                      <a:pPr algn="l" rtl="0" fontAlgn="ctr"/>
                      <a:r>
                        <a:rPr lang="ru-RU" sz="1600" b="1" i="0" u="none" strike="noStrike">
                          <a:solidFill>
                            <a:srgbClr val="003366"/>
                          </a:solidFill>
                          <a:effectLst>
                            <a:outerShdw blurRad="50800" dist="38100" algn="tr" rotWithShape="0">
                              <a:prstClr val="black">
                                <a:alpha val="40000"/>
                              </a:prstClr>
                            </a:outerShdw>
                          </a:effectLst>
                          <a:latin typeface="Times New Roman"/>
                        </a:rPr>
                        <a:t>Профицит</a:t>
                      </a:r>
                    </a:p>
                  </a:txBody>
                  <a:tcPr marR="7620" marT="7620" marB="0" anchor="ctr"/>
                </a:tc>
                <a:tc>
                  <a:txBody>
                    <a:bodyPr/>
                    <a:lstStyle/>
                    <a:p>
                      <a:pPr algn="ctr" fontAlgn="ctr"/>
                      <a:r>
                        <a:rPr lang="ru-RU" sz="1600" b="0" i="0" u="none" strike="noStrike">
                          <a:solidFill>
                            <a:srgbClr val="000000"/>
                          </a:solidFill>
                          <a:latin typeface="Franklin Gothic Book"/>
                        </a:rPr>
                        <a:t>    20 654 960,99   </a:t>
                      </a:r>
                    </a:p>
                  </a:txBody>
                  <a:tcPr marL="7620" marR="7620" marT="7620" marB="0" anchor="ctr"/>
                </a:tc>
                <a:tc>
                  <a:txBody>
                    <a:bodyPr/>
                    <a:lstStyle/>
                    <a:p>
                      <a:pPr algn="ctr" fontAlgn="ctr"/>
                      <a:r>
                        <a:rPr lang="ru-RU" sz="1600" b="0" i="0" u="none" strike="noStrike">
                          <a:solidFill>
                            <a:srgbClr val="000000"/>
                          </a:solidFill>
                          <a:latin typeface="Franklin Gothic Book"/>
                        </a:rPr>
                        <a:t>    17 657 060,38   </a:t>
                      </a:r>
                    </a:p>
                  </a:txBody>
                  <a:tcPr marL="7620" marR="7620" marT="7620" marB="0" anchor="ctr"/>
                </a:tc>
                <a:tc>
                  <a:txBody>
                    <a:bodyPr/>
                    <a:lstStyle/>
                    <a:p>
                      <a:pPr algn="ctr" fontAlgn="ctr"/>
                      <a:r>
                        <a:rPr lang="ru-RU" sz="1600" b="0" i="0" u="none" strike="noStrike" dirty="0">
                          <a:solidFill>
                            <a:srgbClr val="000000"/>
                          </a:solidFill>
                          <a:latin typeface="Franklin Gothic Book"/>
                        </a:rPr>
                        <a:t>      2 997 900,61   </a:t>
                      </a:r>
                    </a:p>
                  </a:txBody>
                  <a:tcPr marL="7620" marR="7620" marT="7620" marB="0" anchor="ctr"/>
                </a:tc>
              </a:tr>
            </a:tbl>
          </a:graphicData>
        </a:graphic>
      </p:graphicFrame>
      <p:sp>
        <p:nvSpPr>
          <p:cNvPr id="5" name="Прямоугольник 4"/>
          <p:cNvSpPr/>
          <p:nvPr/>
        </p:nvSpPr>
        <p:spPr>
          <a:xfrm>
            <a:off x="8046885" y="1785926"/>
            <a:ext cx="862159" cy="369332"/>
          </a:xfrm>
          <a:prstGeom prst="rect">
            <a:avLst/>
          </a:prstGeom>
        </p:spPr>
        <p:txBody>
          <a:bodyPr wrap="none">
            <a:spAutoFit/>
          </a:bodyPr>
          <a:lstStyle/>
          <a:p>
            <a:pPr lvl="0" algn="r" defTabSz="1082675" fontAlgn="base">
              <a:spcBef>
                <a:spcPct val="0"/>
              </a:spcBef>
              <a:spcAft>
                <a:spcPct val="0"/>
              </a:spcAft>
            </a:pPr>
            <a:r>
              <a:rPr lang="ru-RU" dirty="0" smtClean="0">
                <a:solidFill>
                  <a:srgbClr val="003366"/>
                </a:solidFill>
                <a:latin typeface="Times New Roman" pitchFamily="18" charset="0"/>
              </a:rPr>
              <a:t>рублей</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solidFill>
                  <a:srgbClr val="CC0000"/>
                </a:solidFill>
              </a:rPr>
              <a:t>ДОХОДЫ БЮДЖЕТА</a:t>
            </a:r>
            <a:r>
              <a:rPr lang="ru-RU" dirty="0" smtClean="0"/>
              <a:t/>
            </a:r>
            <a:br>
              <a:rPr lang="ru-RU" dirty="0" smtClean="0"/>
            </a:br>
            <a:endParaRPr lang="ru-RU" dirty="0"/>
          </a:p>
        </p:txBody>
      </p:sp>
      <p:pic>
        <p:nvPicPr>
          <p:cNvPr id="4" name="Picture 1" descr="C:\Documents and Settings\Bezuglova_I\Рабочий стол\Картинка\160822_17_Ma.jpg"/>
          <p:cNvPicPr>
            <a:picLocks noGrp="1" noChangeAspect="1" noChangeArrowheads="1"/>
          </p:cNvPicPr>
          <p:nvPr>
            <p:ph idx="1"/>
          </p:nvPr>
        </p:nvPicPr>
        <p:blipFill>
          <a:blip r:embed="rId2" cstate="print"/>
          <a:srcRect/>
          <a:stretch>
            <a:fillRect/>
          </a:stretch>
        </p:blipFill>
        <p:spPr bwMode="auto">
          <a:xfrm>
            <a:off x="214282" y="214290"/>
            <a:ext cx="2621100" cy="1428760"/>
          </a:xfrm>
          <a:prstGeom prst="rect">
            <a:avLst/>
          </a:prstGeom>
          <a:noFill/>
        </p:spPr>
      </p:pic>
      <p:pic>
        <p:nvPicPr>
          <p:cNvPr id="5" name="Рисунок 10" descr="91123380_pensii.jpg"/>
          <p:cNvPicPr>
            <a:picLocks noChangeAspect="1"/>
          </p:cNvPicPr>
          <p:nvPr/>
        </p:nvPicPr>
        <p:blipFill>
          <a:blip r:embed="rId3" cstate="print"/>
          <a:srcRect/>
          <a:stretch>
            <a:fillRect/>
          </a:stretch>
        </p:blipFill>
        <p:spPr bwMode="auto">
          <a:xfrm>
            <a:off x="6572264" y="214290"/>
            <a:ext cx="2428860" cy="1406182"/>
          </a:xfrm>
          <a:prstGeom prst="rect">
            <a:avLst/>
          </a:prstGeom>
          <a:noFill/>
          <a:ln w="9525">
            <a:noFill/>
            <a:miter lim="800000"/>
            <a:headEnd/>
            <a:tailEnd/>
          </a:ln>
        </p:spPr>
      </p:pic>
      <p:graphicFrame>
        <p:nvGraphicFramePr>
          <p:cNvPr id="6" name="Схема 5"/>
          <p:cNvGraphicFramePr/>
          <p:nvPr/>
        </p:nvGraphicFramePr>
        <p:xfrm>
          <a:off x="1785918" y="1285860"/>
          <a:ext cx="5701612" cy="53063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852"/>
            <a:ext cx="8686800" cy="838200"/>
          </a:xfrm>
        </p:spPr>
        <p:txBody>
          <a:bodyPr>
            <a:noAutofit/>
          </a:bodyPr>
          <a:lstStyle/>
          <a:p>
            <a:pPr algn="ctr"/>
            <a:r>
              <a:rPr lang="ru-RU" sz="2000" b="1" dirty="0" smtClean="0">
                <a:solidFill>
                  <a:srgbClr val="CC0000"/>
                </a:solidFill>
                <a:effectLst>
                  <a:outerShdw blurRad="38100" dist="38100" dir="2700000" algn="tl">
                    <a:srgbClr val="C0C0C0"/>
                  </a:outerShdw>
                </a:effectLst>
                <a:latin typeface="Times New Roman" pitchFamily="18" charset="0"/>
              </a:rPr>
              <a:t>Структура доходов бюджета МУНИЦИПАЛЬНОГО РАЙОНА «ЛЬГОВСКИЙ РАЙОН» Курской области за 2019 год</a:t>
            </a:r>
            <a:endParaRPr lang="ru-RU" sz="2000" dirty="0"/>
          </a:p>
        </p:txBody>
      </p:sp>
      <p:graphicFrame>
        <p:nvGraphicFramePr>
          <p:cNvPr id="4" name="Содержимое 3"/>
          <p:cNvGraphicFramePr>
            <a:graphicFrameLocks noGrp="1"/>
          </p:cNvGraphicFramePr>
          <p:nvPr>
            <p:ph idx="1"/>
          </p:nvPr>
        </p:nvGraphicFramePr>
        <p:xfrm>
          <a:off x="285720" y="1142984"/>
          <a:ext cx="8624918" cy="5550271"/>
        </p:xfrm>
        <a:graphic>
          <a:graphicData uri="http://schemas.openxmlformats.org/drawingml/2006/table">
            <a:tbl>
              <a:tblPr firstRow="1" bandRow="1">
                <a:tableStyleId>{5C22544A-7EE6-4342-B048-85BDC9FD1C3A}</a:tableStyleId>
              </a:tblPr>
              <a:tblGrid>
                <a:gridCol w="5695960"/>
                <a:gridCol w="1500198"/>
                <a:gridCol w="1428760"/>
              </a:tblGrid>
              <a:tr h="370840">
                <a:tc>
                  <a:txBody>
                    <a:bodyPr/>
                    <a:lstStyle/>
                    <a:p>
                      <a:pPr algn="ctr" rtl="0" fontAlgn="ctr"/>
                      <a:r>
                        <a:rPr lang="ru-RU" sz="1000" b="1" i="0" u="none" strike="noStrike">
                          <a:solidFill>
                            <a:srgbClr val="000000"/>
                          </a:solidFill>
                          <a:latin typeface="Times New Roman"/>
                        </a:rPr>
                        <a:t>Наименование </a:t>
                      </a:r>
                    </a:p>
                  </a:txBody>
                  <a:tcPr marL="7620" marR="7620" marT="7620" marB="0" anchor="ctr"/>
                </a:tc>
                <a:tc>
                  <a:txBody>
                    <a:bodyPr/>
                    <a:lstStyle/>
                    <a:p>
                      <a:pPr algn="ctr" rtl="0" fontAlgn="ctr"/>
                      <a:r>
                        <a:rPr lang="ru-RU" sz="1000" b="1" i="0" u="none" strike="noStrike">
                          <a:solidFill>
                            <a:srgbClr val="000000"/>
                          </a:solidFill>
                          <a:latin typeface="Times New Roman"/>
                        </a:rPr>
                        <a:t>Предусмотрено на 2019 год</a:t>
                      </a:r>
                    </a:p>
                  </a:txBody>
                  <a:tcPr marL="7620" marR="7620" marT="7620" marB="0" anchor="ctr"/>
                </a:tc>
                <a:tc>
                  <a:txBody>
                    <a:bodyPr/>
                    <a:lstStyle/>
                    <a:p>
                      <a:pPr algn="ctr" rtl="0" fontAlgn="ctr"/>
                      <a:r>
                        <a:rPr lang="ru-RU" sz="1000" b="1" i="0" u="none" strike="noStrike">
                          <a:solidFill>
                            <a:srgbClr val="000000"/>
                          </a:solidFill>
                          <a:latin typeface="Times New Roman"/>
                        </a:rPr>
                        <a:t>Исполнено за 2019 год</a:t>
                      </a:r>
                    </a:p>
                  </a:txBody>
                  <a:tcPr marL="7620" marR="7620" marT="7620" marB="0" anchor="ctr"/>
                </a:tc>
              </a:tr>
              <a:tr h="218113">
                <a:tc>
                  <a:txBody>
                    <a:bodyPr/>
                    <a:lstStyle/>
                    <a:p>
                      <a:pPr algn="l" rtl="0" fontAlgn="t"/>
                      <a:r>
                        <a:rPr lang="ru-RU" sz="1100" b="1" i="0" u="none" strike="noStrike">
                          <a:solidFill>
                            <a:srgbClr val="000000"/>
                          </a:solidFill>
                          <a:latin typeface="Times New Roman"/>
                        </a:rPr>
                        <a:t>Всего</a:t>
                      </a:r>
                    </a:p>
                  </a:txBody>
                  <a:tcPr marL="7620" marR="7620" marT="7620" marB="0"/>
                </a:tc>
                <a:tc>
                  <a:txBody>
                    <a:bodyPr/>
                    <a:lstStyle/>
                    <a:p>
                      <a:pPr algn="ctr" fontAlgn="ctr"/>
                      <a:r>
                        <a:rPr lang="ru-RU" sz="1100" b="1" i="0" u="none" strike="noStrike">
                          <a:solidFill>
                            <a:srgbClr val="000000"/>
                          </a:solidFill>
                          <a:latin typeface="Calibri"/>
                        </a:rPr>
                        <a:t>  392 786 847,34</a:t>
                      </a:r>
                    </a:p>
                  </a:txBody>
                  <a:tcPr marL="7620" marR="7620" marT="7620" marB="0" anchor="ctr"/>
                </a:tc>
                <a:tc>
                  <a:txBody>
                    <a:bodyPr/>
                    <a:lstStyle/>
                    <a:p>
                      <a:pPr algn="ctr" fontAlgn="ctr"/>
                      <a:r>
                        <a:rPr lang="ru-RU" sz="1100" b="1" i="0" u="none" strike="noStrike">
                          <a:solidFill>
                            <a:srgbClr val="000000"/>
                          </a:solidFill>
                          <a:latin typeface="Calibri"/>
                        </a:rPr>
                        <a:t>  382 775 154,50</a:t>
                      </a:r>
                    </a:p>
                  </a:txBody>
                  <a:tcPr marL="7620" marR="7620" marT="7620" marB="0" anchor="ctr"/>
                </a:tc>
              </a:tr>
              <a:tr h="214314">
                <a:tc>
                  <a:txBody>
                    <a:bodyPr/>
                    <a:lstStyle/>
                    <a:p>
                      <a:pPr algn="l" rtl="0" fontAlgn="t"/>
                      <a:r>
                        <a:rPr lang="ru-RU" sz="1000" b="0" i="1" u="none" strike="noStrike">
                          <a:solidFill>
                            <a:srgbClr val="000000"/>
                          </a:solidFill>
                          <a:latin typeface="Times New Roman"/>
                        </a:rPr>
                        <a:t>в том числе:</a:t>
                      </a:r>
                    </a:p>
                  </a:txBody>
                  <a:tcPr marL="7620" marR="7620" marT="7620" marB="0"/>
                </a:tc>
                <a:tc>
                  <a:txBody>
                    <a:bodyPr/>
                    <a:lstStyle/>
                    <a:p>
                      <a:pPr algn="ctr" fontAlgn="ctr"/>
                      <a:r>
                        <a:rPr lang="ru-RU" sz="1100" b="0" i="0" u="none" strike="noStrike">
                          <a:solidFill>
                            <a:srgbClr val="000000"/>
                          </a:solidFill>
                          <a:latin typeface="Calibri"/>
                        </a:rPr>
                        <a:t> </a:t>
                      </a:r>
                    </a:p>
                  </a:txBody>
                  <a:tcPr marL="7620" marR="7620" marT="7620" marB="0" anchor="ctr"/>
                </a:tc>
                <a:tc>
                  <a:txBody>
                    <a:bodyPr/>
                    <a:lstStyle/>
                    <a:p>
                      <a:pPr algn="ctr" fontAlgn="ctr"/>
                      <a:r>
                        <a:rPr lang="ru-RU" sz="1100" b="0" i="0" u="none" strike="noStrike">
                          <a:solidFill>
                            <a:srgbClr val="000000"/>
                          </a:solidFill>
                          <a:latin typeface="Calibri"/>
                        </a:rPr>
                        <a:t> </a:t>
                      </a:r>
                    </a:p>
                  </a:txBody>
                  <a:tcPr marL="7620" marR="7620" marT="7620" marB="0" anchor="ctr"/>
                </a:tc>
              </a:tr>
              <a:tr h="214314">
                <a:tc>
                  <a:txBody>
                    <a:bodyPr/>
                    <a:lstStyle/>
                    <a:p>
                      <a:pPr algn="l" rtl="0" fontAlgn="b"/>
                      <a:r>
                        <a:rPr lang="ru-RU" sz="1100" b="1" i="1" u="none" strike="noStrike">
                          <a:solidFill>
                            <a:srgbClr val="000000"/>
                          </a:solidFill>
                          <a:latin typeface="Times New Roman"/>
                        </a:rPr>
                        <a:t>Налоговые и неналоговые доходы</a:t>
                      </a:r>
                    </a:p>
                  </a:txBody>
                  <a:tcPr marL="7620" marR="7620" marT="7620" marB="0" anchor="b"/>
                </a:tc>
                <a:tc>
                  <a:txBody>
                    <a:bodyPr/>
                    <a:lstStyle/>
                    <a:p>
                      <a:pPr algn="ctr" fontAlgn="ctr"/>
                      <a:r>
                        <a:rPr lang="ru-RU" sz="1100" b="1" i="1" u="none" strike="noStrike">
                          <a:solidFill>
                            <a:srgbClr val="000000"/>
                          </a:solidFill>
                          <a:latin typeface="Calibri"/>
                        </a:rPr>
                        <a:t>  51 862 001,44</a:t>
                      </a:r>
                    </a:p>
                  </a:txBody>
                  <a:tcPr marL="7620" marR="7620" marT="7620" marB="0" anchor="ctr"/>
                </a:tc>
                <a:tc>
                  <a:txBody>
                    <a:bodyPr/>
                    <a:lstStyle/>
                    <a:p>
                      <a:pPr algn="ctr" fontAlgn="ctr"/>
                      <a:r>
                        <a:rPr lang="ru-RU" sz="1100" b="1" i="1" u="none" strike="noStrike">
                          <a:solidFill>
                            <a:srgbClr val="000000"/>
                          </a:solidFill>
                          <a:latin typeface="Calibri"/>
                        </a:rPr>
                        <a:t>  62 906 174,86</a:t>
                      </a:r>
                    </a:p>
                  </a:txBody>
                  <a:tcPr marL="7620" marR="7620" marT="7620" marB="0" anchor="ctr"/>
                </a:tc>
              </a:tr>
              <a:tr h="214314">
                <a:tc>
                  <a:txBody>
                    <a:bodyPr/>
                    <a:lstStyle/>
                    <a:p>
                      <a:pPr algn="l" fontAlgn="b"/>
                      <a:r>
                        <a:rPr lang="ru-RU" sz="1100" b="0" i="0" u="none" strike="noStrike">
                          <a:solidFill>
                            <a:srgbClr val="000000"/>
                          </a:solidFill>
                          <a:latin typeface="Calibri"/>
                        </a:rPr>
                        <a:t>Налоги на прибыль, доходы</a:t>
                      </a:r>
                    </a:p>
                  </a:txBody>
                  <a:tcPr marL="7620" marR="7620" marT="7620" marB="0" anchor="b"/>
                </a:tc>
                <a:tc>
                  <a:txBody>
                    <a:bodyPr/>
                    <a:lstStyle/>
                    <a:p>
                      <a:pPr algn="ctr" fontAlgn="ctr"/>
                      <a:r>
                        <a:rPr lang="ru-RU" sz="1100" b="0" i="0" u="none" strike="noStrike">
                          <a:solidFill>
                            <a:srgbClr val="000000"/>
                          </a:solidFill>
                          <a:latin typeface="Calibri"/>
                        </a:rPr>
                        <a:t>  41 000 658,00</a:t>
                      </a:r>
                    </a:p>
                  </a:txBody>
                  <a:tcPr marL="7620" marR="7620" marT="7620" marB="0" anchor="ctr"/>
                </a:tc>
                <a:tc>
                  <a:txBody>
                    <a:bodyPr/>
                    <a:lstStyle/>
                    <a:p>
                      <a:pPr algn="ctr" fontAlgn="ctr"/>
                      <a:r>
                        <a:rPr lang="ru-RU" sz="1100" b="0" i="0" u="none" strike="noStrike">
                          <a:solidFill>
                            <a:srgbClr val="000000"/>
                          </a:solidFill>
                          <a:latin typeface="Calibri"/>
                        </a:rPr>
                        <a:t>  49 759 769,71</a:t>
                      </a:r>
                    </a:p>
                  </a:txBody>
                  <a:tcPr marL="7620" marR="7620" marT="7620" marB="0" anchor="ctr"/>
                </a:tc>
              </a:tr>
              <a:tr h="214314">
                <a:tc>
                  <a:txBody>
                    <a:bodyPr/>
                    <a:lstStyle/>
                    <a:p>
                      <a:pPr algn="l" fontAlgn="t"/>
                      <a:r>
                        <a:rPr lang="ru-RU" sz="1100" b="0" i="0" u="none" strike="noStrike">
                          <a:solidFill>
                            <a:srgbClr val="000000"/>
                          </a:solidFill>
                          <a:latin typeface="Calibri"/>
                        </a:rPr>
                        <a:t>Налоги на товары (работы, услуги), реализуемые на территории российской федерации</a:t>
                      </a:r>
                    </a:p>
                  </a:txBody>
                  <a:tcPr marL="7620" marR="7620" marT="7620" marB="0"/>
                </a:tc>
                <a:tc>
                  <a:txBody>
                    <a:bodyPr/>
                    <a:lstStyle/>
                    <a:p>
                      <a:pPr algn="ctr" fontAlgn="ctr"/>
                      <a:r>
                        <a:rPr lang="ru-RU" sz="1100" b="0" i="0" u="none" strike="noStrike" dirty="0">
                          <a:solidFill>
                            <a:srgbClr val="000000"/>
                          </a:solidFill>
                          <a:latin typeface="Calibri"/>
                        </a:rPr>
                        <a:t>  6 201 382,20</a:t>
                      </a:r>
                    </a:p>
                  </a:txBody>
                  <a:tcPr marL="7620" marR="7620" marT="7620" marB="0" anchor="ctr"/>
                </a:tc>
                <a:tc>
                  <a:txBody>
                    <a:bodyPr/>
                    <a:lstStyle/>
                    <a:p>
                      <a:pPr algn="ctr" fontAlgn="ctr"/>
                      <a:r>
                        <a:rPr lang="ru-RU" sz="1100" b="0" i="0" u="none" strike="noStrike">
                          <a:solidFill>
                            <a:srgbClr val="000000"/>
                          </a:solidFill>
                          <a:latin typeface="Calibri"/>
                        </a:rPr>
                        <a:t>  6 175 515,12</a:t>
                      </a:r>
                    </a:p>
                  </a:txBody>
                  <a:tcPr marL="7620" marR="7620" marT="7620" marB="0" anchor="ctr"/>
                </a:tc>
              </a:tr>
              <a:tr h="142876">
                <a:tc>
                  <a:txBody>
                    <a:bodyPr/>
                    <a:lstStyle/>
                    <a:p>
                      <a:pPr algn="l" fontAlgn="b"/>
                      <a:r>
                        <a:rPr lang="ru-RU" sz="1100" b="0" i="0" u="none" strike="noStrike">
                          <a:solidFill>
                            <a:srgbClr val="000000"/>
                          </a:solidFill>
                          <a:latin typeface="Calibri"/>
                        </a:rPr>
                        <a:t>Налоги на совокупный доход</a:t>
                      </a:r>
                    </a:p>
                  </a:txBody>
                  <a:tcPr marL="7620" marR="7620" marT="7620" marB="0" anchor="b"/>
                </a:tc>
                <a:tc>
                  <a:txBody>
                    <a:bodyPr/>
                    <a:lstStyle/>
                    <a:p>
                      <a:pPr algn="ctr" fontAlgn="ctr"/>
                      <a:r>
                        <a:rPr lang="ru-RU" sz="1100" b="0" i="0" u="none" strike="noStrike">
                          <a:solidFill>
                            <a:srgbClr val="000000"/>
                          </a:solidFill>
                          <a:latin typeface="Calibri"/>
                        </a:rPr>
                        <a:t>  2 305 323,00</a:t>
                      </a:r>
                    </a:p>
                  </a:txBody>
                  <a:tcPr marL="7620" marR="7620" marT="7620" marB="0" anchor="ctr"/>
                </a:tc>
                <a:tc>
                  <a:txBody>
                    <a:bodyPr/>
                    <a:lstStyle/>
                    <a:p>
                      <a:pPr algn="ctr" fontAlgn="ctr"/>
                      <a:r>
                        <a:rPr lang="ru-RU" sz="1100" b="0" i="0" u="none" strike="noStrike">
                          <a:solidFill>
                            <a:srgbClr val="000000"/>
                          </a:solidFill>
                          <a:latin typeface="Calibri"/>
                        </a:rPr>
                        <a:t>  2 965 671,58</a:t>
                      </a:r>
                    </a:p>
                  </a:txBody>
                  <a:tcPr marL="7620" marR="7620" marT="7620" marB="0" anchor="ctr"/>
                </a:tc>
              </a:tr>
              <a:tr h="180025">
                <a:tc>
                  <a:txBody>
                    <a:bodyPr/>
                    <a:lstStyle/>
                    <a:p>
                      <a:pPr algn="l" fontAlgn="t"/>
                      <a:r>
                        <a:rPr lang="ru-RU" sz="1100" b="0" i="0" u="none" strike="noStrike">
                          <a:solidFill>
                            <a:srgbClr val="000000"/>
                          </a:solidFill>
                          <a:latin typeface="Calibri"/>
                        </a:rPr>
                        <a:t>Доходы от использования имущества, находящегося в государственной и муниципальной собственности</a:t>
                      </a:r>
                    </a:p>
                  </a:txBody>
                  <a:tcPr marL="7620" marR="7620" marT="7620" marB="0"/>
                </a:tc>
                <a:tc>
                  <a:txBody>
                    <a:bodyPr/>
                    <a:lstStyle/>
                    <a:p>
                      <a:pPr algn="ctr" fontAlgn="ctr"/>
                      <a:r>
                        <a:rPr lang="ru-RU" sz="1100" b="0" i="0" u="none" strike="noStrike">
                          <a:solidFill>
                            <a:srgbClr val="000000"/>
                          </a:solidFill>
                          <a:latin typeface="Calibri"/>
                        </a:rPr>
                        <a:t>  2 025 129,00</a:t>
                      </a:r>
                    </a:p>
                  </a:txBody>
                  <a:tcPr marL="7620" marR="7620" marT="7620" marB="0" anchor="ctr"/>
                </a:tc>
                <a:tc>
                  <a:txBody>
                    <a:bodyPr/>
                    <a:lstStyle/>
                    <a:p>
                      <a:pPr algn="ctr" fontAlgn="ctr"/>
                      <a:r>
                        <a:rPr lang="ru-RU" sz="1100" b="0" i="0" u="none" strike="noStrike">
                          <a:solidFill>
                            <a:srgbClr val="000000"/>
                          </a:solidFill>
                          <a:latin typeface="Calibri"/>
                        </a:rPr>
                        <a:t>  3 295 210,33</a:t>
                      </a:r>
                    </a:p>
                  </a:txBody>
                  <a:tcPr marL="7620" marR="7620" marT="7620" marB="0" anchor="ctr"/>
                </a:tc>
              </a:tr>
              <a:tr h="214314">
                <a:tc>
                  <a:txBody>
                    <a:bodyPr/>
                    <a:lstStyle/>
                    <a:p>
                      <a:pPr algn="l" fontAlgn="b"/>
                      <a:r>
                        <a:rPr lang="ru-RU" sz="1100" b="0" i="0" u="none" strike="noStrike">
                          <a:solidFill>
                            <a:srgbClr val="000000"/>
                          </a:solidFill>
                          <a:latin typeface="Calibri"/>
                        </a:rPr>
                        <a:t>Платежи при пользовании природными ресурсами</a:t>
                      </a:r>
                    </a:p>
                  </a:txBody>
                  <a:tcPr marL="7620" marR="7620" marT="7620" marB="0" anchor="b"/>
                </a:tc>
                <a:tc>
                  <a:txBody>
                    <a:bodyPr/>
                    <a:lstStyle/>
                    <a:p>
                      <a:pPr algn="ctr" fontAlgn="ctr"/>
                      <a:r>
                        <a:rPr lang="ru-RU" sz="1100" b="0" i="0" u="none" strike="noStrike">
                          <a:solidFill>
                            <a:srgbClr val="000000"/>
                          </a:solidFill>
                          <a:latin typeface="Calibri"/>
                        </a:rPr>
                        <a:t>   16 335,00</a:t>
                      </a:r>
                    </a:p>
                  </a:txBody>
                  <a:tcPr marL="7620" marR="7620" marT="7620" marB="0" anchor="ctr"/>
                </a:tc>
                <a:tc>
                  <a:txBody>
                    <a:bodyPr/>
                    <a:lstStyle/>
                    <a:p>
                      <a:pPr algn="ctr" fontAlgn="ctr"/>
                      <a:r>
                        <a:rPr lang="ru-RU" sz="1100" b="0" i="0" u="none" strike="noStrike">
                          <a:solidFill>
                            <a:srgbClr val="000000"/>
                          </a:solidFill>
                          <a:latin typeface="Calibri"/>
                        </a:rPr>
                        <a:t>   13 557,59</a:t>
                      </a:r>
                    </a:p>
                  </a:txBody>
                  <a:tcPr marL="7620" marR="7620" marT="7620" marB="0" anchor="ctr"/>
                </a:tc>
              </a:tr>
              <a:tr h="214314">
                <a:tc>
                  <a:txBody>
                    <a:bodyPr/>
                    <a:lstStyle/>
                    <a:p>
                      <a:pPr algn="l" fontAlgn="b"/>
                      <a:r>
                        <a:rPr lang="ru-RU" sz="1100" b="0" i="0" u="none" strike="noStrike">
                          <a:solidFill>
                            <a:srgbClr val="000000"/>
                          </a:solidFill>
                          <a:latin typeface="Calibri"/>
                        </a:rPr>
                        <a:t>Доходы от оказания платных услуг (работ) и компенсации затрат государства</a:t>
                      </a:r>
                    </a:p>
                  </a:txBody>
                  <a:tcPr marL="7620" marR="7620" marT="7620" marB="0" anchor="b"/>
                </a:tc>
                <a:tc>
                  <a:txBody>
                    <a:bodyPr/>
                    <a:lstStyle/>
                    <a:p>
                      <a:pPr algn="ctr" fontAlgn="ctr"/>
                      <a:r>
                        <a:rPr lang="ru-RU" sz="1100" b="0" i="0" u="none" strike="noStrike">
                          <a:solidFill>
                            <a:srgbClr val="000000"/>
                          </a:solidFill>
                          <a:latin typeface="Calibri"/>
                        </a:rPr>
                        <a:t>   36 860,24</a:t>
                      </a:r>
                    </a:p>
                  </a:txBody>
                  <a:tcPr marL="7620" marR="7620" marT="7620" marB="0" anchor="ctr"/>
                </a:tc>
                <a:tc>
                  <a:txBody>
                    <a:bodyPr/>
                    <a:lstStyle/>
                    <a:p>
                      <a:pPr algn="ctr" fontAlgn="ctr"/>
                      <a:r>
                        <a:rPr lang="ru-RU" sz="1100" b="0" i="0" u="none" strike="noStrike">
                          <a:solidFill>
                            <a:srgbClr val="000000"/>
                          </a:solidFill>
                          <a:latin typeface="Calibri"/>
                        </a:rPr>
                        <a:t>   29 472,32</a:t>
                      </a:r>
                    </a:p>
                  </a:txBody>
                  <a:tcPr marL="7620" marR="7620" marT="7620" marB="0" anchor="ctr"/>
                </a:tc>
              </a:tr>
              <a:tr h="214314">
                <a:tc>
                  <a:txBody>
                    <a:bodyPr/>
                    <a:lstStyle/>
                    <a:p>
                      <a:pPr algn="l" fontAlgn="b"/>
                      <a:r>
                        <a:rPr lang="ru-RU" sz="1100" b="0" i="0" u="none" strike="noStrike">
                          <a:solidFill>
                            <a:srgbClr val="000000"/>
                          </a:solidFill>
                          <a:latin typeface="Calibri"/>
                        </a:rPr>
                        <a:t>Доходы от продажи материальных и нематериальных активов</a:t>
                      </a:r>
                    </a:p>
                  </a:txBody>
                  <a:tcPr marL="7620" marR="7620" marT="7620" marB="0" anchor="b"/>
                </a:tc>
                <a:tc>
                  <a:txBody>
                    <a:bodyPr/>
                    <a:lstStyle/>
                    <a:p>
                      <a:pPr algn="ctr" fontAlgn="ctr"/>
                      <a:r>
                        <a:rPr lang="ru-RU" sz="1100" b="0" i="0" u="none" strike="noStrike">
                          <a:solidFill>
                            <a:srgbClr val="000000"/>
                          </a:solidFill>
                          <a:latin typeface="Calibri"/>
                        </a:rPr>
                        <a:t>   120 000,00</a:t>
                      </a:r>
                    </a:p>
                  </a:txBody>
                  <a:tcPr marL="7620" marR="7620" marT="7620" marB="0" anchor="ctr"/>
                </a:tc>
                <a:tc>
                  <a:txBody>
                    <a:bodyPr/>
                    <a:lstStyle/>
                    <a:p>
                      <a:pPr algn="ctr" fontAlgn="ctr"/>
                      <a:r>
                        <a:rPr lang="ru-RU" sz="1100" b="0" i="0" u="none" strike="noStrike">
                          <a:solidFill>
                            <a:srgbClr val="000000"/>
                          </a:solidFill>
                          <a:latin typeface="Calibri"/>
                        </a:rPr>
                        <a:t>   180 481,46</a:t>
                      </a:r>
                    </a:p>
                  </a:txBody>
                  <a:tcPr marL="7620" marR="7620" marT="7620" marB="0" anchor="ctr"/>
                </a:tc>
              </a:tr>
              <a:tr h="214314">
                <a:tc>
                  <a:txBody>
                    <a:bodyPr/>
                    <a:lstStyle/>
                    <a:p>
                      <a:pPr algn="l" fontAlgn="b"/>
                      <a:r>
                        <a:rPr lang="ru-RU" sz="1100" b="0" i="0" u="none" strike="noStrike">
                          <a:solidFill>
                            <a:srgbClr val="000000"/>
                          </a:solidFill>
                          <a:latin typeface="Calibri"/>
                        </a:rPr>
                        <a:t>Штрафы, санкции, возмещение ущерба</a:t>
                      </a:r>
                    </a:p>
                  </a:txBody>
                  <a:tcPr marL="7620" marR="7620" marT="7620" marB="0" anchor="b"/>
                </a:tc>
                <a:tc>
                  <a:txBody>
                    <a:bodyPr/>
                    <a:lstStyle/>
                    <a:p>
                      <a:pPr algn="ctr" fontAlgn="ctr"/>
                      <a:r>
                        <a:rPr lang="ru-RU" sz="1100" b="0" i="0" u="none" strike="noStrike">
                          <a:solidFill>
                            <a:srgbClr val="000000"/>
                          </a:solidFill>
                          <a:latin typeface="Calibri"/>
                        </a:rPr>
                        <a:t>   155 327,00</a:t>
                      </a:r>
                    </a:p>
                  </a:txBody>
                  <a:tcPr marL="7620" marR="7620" marT="7620" marB="0" anchor="ctr"/>
                </a:tc>
                <a:tc>
                  <a:txBody>
                    <a:bodyPr/>
                    <a:lstStyle/>
                    <a:p>
                      <a:pPr algn="ctr" fontAlgn="ctr"/>
                      <a:r>
                        <a:rPr lang="ru-RU" sz="1100" b="0" i="0" u="none" strike="noStrike">
                          <a:solidFill>
                            <a:srgbClr val="000000"/>
                          </a:solidFill>
                          <a:latin typeface="Calibri"/>
                        </a:rPr>
                        <a:t>   444 875,63</a:t>
                      </a:r>
                    </a:p>
                  </a:txBody>
                  <a:tcPr marL="7620" marR="7620" marT="7620" marB="0" anchor="ctr"/>
                </a:tc>
              </a:tr>
              <a:tr h="214314">
                <a:tc>
                  <a:txBody>
                    <a:bodyPr/>
                    <a:lstStyle/>
                    <a:p>
                      <a:pPr algn="l" fontAlgn="b"/>
                      <a:r>
                        <a:rPr lang="ru-RU" sz="1100" b="0" i="0" u="none" strike="noStrike">
                          <a:solidFill>
                            <a:srgbClr val="000000"/>
                          </a:solidFill>
                          <a:latin typeface="Calibri"/>
                        </a:rPr>
                        <a:t>Прочие неналоговые доходы</a:t>
                      </a:r>
                    </a:p>
                  </a:txBody>
                  <a:tcPr marL="7620" marR="7620" marT="7620" marB="0" anchor="b"/>
                </a:tc>
                <a:tc>
                  <a:txBody>
                    <a:bodyPr/>
                    <a:lstStyle/>
                    <a:p>
                      <a:pPr algn="ctr" fontAlgn="ctr"/>
                      <a:r>
                        <a:rPr lang="ru-RU" sz="1100" b="0" i="0" u="none" strike="noStrike">
                          <a:solidFill>
                            <a:srgbClr val="000000"/>
                          </a:solidFill>
                          <a:latin typeface="Calibri"/>
                        </a:rPr>
                        <a:t>    987,00</a:t>
                      </a:r>
                    </a:p>
                  </a:txBody>
                  <a:tcPr marL="7620" marR="7620" marT="7620" marB="0" anchor="ctr"/>
                </a:tc>
                <a:tc>
                  <a:txBody>
                    <a:bodyPr/>
                    <a:lstStyle/>
                    <a:p>
                      <a:pPr algn="ctr" fontAlgn="ctr"/>
                      <a:r>
                        <a:rPr lang="ru-RU" sz="1100" b="0" i="0" u="none" strike="noStrike">
                          <a:solidFill>
                            <a:srgbClr val="000000"/>
                          </a:solidFill>
                          <a:latin typeface="Calibri"/>
                        </a:rPr>
                        <a:t>   41 621,12</a:t>
                      </a:r>
                    </a:p>
                  </a:txBody>
                  <a:tcPr marL="7620" marR="7620" marT="7620" marB="0" anchor="ctr"/>
                </a:tc>
              </a:tr>
              <a:tr h="214314">
                <a:tc>
                  <a:txBody>
                    <a:bodyPr/>
                    <a:lstStyle/>
                    <a:p>
                      <a:pPr algn="l" fontAlgn="b"/>
                      <a:r>
                        <a:rPr lang="ru-RU" sz="1100" b="1" i="1" u="none" strike="noStrike">
                          <a:solidFill>
                            <a:srgbClr val="000000"/>
                          </a:solidFill>
                          <a:latin typeface="Calibri"/>
                        </a:rPr>
                        <a:t>Безвозмездные поступления</a:t>
                      </a:r>
                    </a:p>
                  </a:txBody>
                  <a:tcPr marL="7620" marR="7620" marT="7620" marB="0" anchor="b"/>
                </a:tc>
                <a:tc>
                  <a:txBody>
                    <a:bodyPr/>
                    <a:lstStyle/>
                    <a:p>
                      <a:pPr algn="ctr" fontAlgn="ctr"/>
                      <a:r>
                        <a:rPr lang="ru-RU" sz="1100" b="1" i="1" u="none" strike="noStrike">
                          <a:solidFill>
                            <a:srgbClr val="000000"/>
                          </a:solidFill>
                          <a:latin typeface="Calibri"/>
                        </a:rPr>
                        <a:t>  340 924 845,90</a:t>
                      </a:r>
                    </a:p>
                  </a:txBody>
                  <a:tcPr marL="7620" marR="7620" marT="7620" marB="0" anchor="ctr"/>
                </a:tc>
                <a:tc>
                  <a:txBody>
                    <a:bodyPr/>
                    <a:lstStyle/>
                    <a:p>
                      <a:pPr algn="ctr" fontAlgn="ctr"/>
                      <a:r>
                        <a:rPr lang="ru-RU" sz="1100" b="1" i="1" u="none" strike="noStrike">
                          <a:solidFill>
                            <a:srgbClr val="000000"/>
                          </a:solidFill>
                          <a:latin typeface="Calibri"/>
                        </a:rPr>
                        <a:t>  319 868 979,64</a:t>
                      </a:r>
                    </a:p>
                  </a:txBody>
                  <a:tcPr marL="7620" marR="7620" marT="7620" marB="0" anchor="ctr"/>
                </a:tc>
              </a:tr>
              <a:tr h="214314">
                <a:tc>
                  <a:txBody>
                    <a:bodyPr/>
                    <a:lstStyle/>
                    <a:p>
                      <a:pPr algn="l" fontAlgn="t"/>
                      <a:r>
                        <a:rPr lang="ru-RU" sz="1100" b="0" i="0" u="none" strike="noStrike">
                          <a:solidFill>
                            <a:srgbClr val="000000"/>
                          </a:solidFill>
                          <a:latin typeface="Calibri"/>
                        </a:rPr>
                        <a:t>Безвозмездные поступления от других бюджетов бюджетной системы российской федерации</a:t>
                      </a:r>
                    </a:p>
                  </a:txBody>
                  <a:tcPr marL="7620" marR="7620" marT="7620" marB="0"/>
                </a:tc>
                <a:tc>
                  <a:txBody>
                    <a:bodyPr/>
                    <a:lstStyle/>
                    <a:p>
                      <a:pPr algn="ctr" fontAlgn="ctr"/>
                      <a:r>
                        <a:rPr lang="ru-RU" sz="1100" b="0" i="0" u="none" strike="noStrike">
                          <a:solidFill>
                            <a:srgbClr val="000000"/>
                          </a:solidFill>
                          <a:latin typeface="Calibri"/>
                        </a:rPr>
                        <a:t>  340 479 322,00</a:t>
                      </a:r>
                    </a:p>
                  </a:txBody>
                  <a:tcPr marL="7620" marR="7620" marT="7620" marB="0" anchor="ctr"/>
                </a:tc>
                <a:tc>
                  <a:txBody>
                    <a:bodyPr/>
                    <a:lstStyle/>
                    <a:p>
                      <a:pPr algn="ctr" fontAlgn="ctr"/>
                      <a:r>
                        <a:rPr lang="ru-RU" sz="1100" b="0" i="0" u="none" strike="noStrike">
                          <a:solidFill>
                            <a:srgbClr val="000000"/>
                          </a:solidFill>
                          <a:latin typeface="Calibri"/>
                        </a:rPr>
                        <a:t>  319 420 277,24</a:t>
                      </a:r>
                    </a:p>
                  </a:txBody>
                  <a:tcPr marL="7620" marR="7620" marT="7620" marB="0" anchor="ctr"/>
                </a:tc>
              </a:tr>
              <a:tr h="214314">
                <a:tc>
                  <a:txBody>
                    <a:bodyPr/>
                    <a:lstStyle/>
                    <a:p>
                      <a:pPr algn="l" fontAlgn="b"/>
                      <a:r>
                        <a:rPr lang="ru-RU" sz="1100" b="0" i="0" u="none" strike="noStrike">
                          <a:solidFill>
                            <a:srgbClr val="000000"/>
                          </a:solidFill>
                          <a:latin typeface="Calibri"/>
                        </a:rPr>
                        <a:t>Дотации бюджетам бюджетной системы российской федерации</a:t>
                      </a:r>
                    </a:p>
                  </a:txBody>
                  <a:tcPr marL="7620" marR="7620" marT="7620" marB="0" anchor="b"/>
                </a:tc>
                <a:tc>
                  <a:txBody>
                    <a:bodyPr/>
                    <a:lstStyle/>
                    <a:p>
                      <a:pPr algn="ctr" fontAlgn="ctr"/>
                      <a:r>
                        <a:rPr lang="ru-RU" sz="1100" b="0" i="0" u="none" strike="noStrike">
                          <a:solidFill>
                            <a:srgbClr val="000000"/>
                          </a:solidFill>
                          <a:latin typeface="Calibri"/>
                        </a:rPr>
                        <a:t>  74 679 597,00</a:t>
                      </a:r>
                    </a:p>
                  </a:txBody>
                  <a:tcPr marL="7620" marR="7620" marT="7620" marB="0" anchor="ctr"/>
                </a:tc>
                <a:tc>
                  <a:txBody>
                    <a:bodyPr/>
                    <a:lstStyle/>
                    <a:p>
                      <a:pPr algn="ctr" fontAlgn="ctr"/>
                      <a:r>
                        <a:rPr lang="ru-RU" sz="1100" b="0" i="0" u="none" strike="noStrike">
                          <a:solidFill>
                            <a:srgbClr val="000000"/>
                          </a:solidFill>
                          <a:latin typeface="Calibri"/>
                        </a:rPr>
                        <a:t>  74 679 597,00</a:t>
                      </a:r>
                    </a:p>
                  </a:txBody>
                  <a:tcPr marL="7620" marR="7620" marT="7620" marB="0" anchor="ctr"/>
                </a:tc>
              </a:tr>
              <a:tr h="214314">
                <a:tc>
                  <a:txBody>
                    <a:bodyPr/>
                    <a:lstStyle/>
                    <a:p>
                      <a:pPr algn="l" fontAlgn="t"/>
                      <a:r>
                        <a:rPr lang="ru-RU" sz="1100" b="0" i="0" u="none" strike="noStrike">
                          <a:solidFill>
                            <a:srgbClr val="000000"/>
                          </a:solidFill>
                          <a:latin typeface="Calibri"/>
                        </a:rPr>
                        <a:t>Субсидии бюджетам бюджетной системы  российской федерации (межбюджетные субсидии)</a:t>
                      </a:r>
                    </a:p>
                  </a:txBody>
                  <a:tcPr marL="7620" marR="7620" marT="7620" marB="0"/>
                </a:tc>
                <a:tc>
                  <a:txBody>
                    <a:bodyPr/>
                    <a:lstStyle/>
                    <a:p>
                      <a:pPr algn="ctr" fontAlgn="ctr"/>
                      <a:r>
                        <a:rPr lang="ru-RU" sz="1100" b="0" i="0" u="none" strike="noStrike">
                          <a:solidFill>
                            <a:srgbClr val="000000"/>
                          </a:solidFill>
                          <a:latin typeface="Calibri"/>
                        </a:rPr>
                        <a:t>  23 029 352,00</a:t>
                      </a:r>
                    </a:p>
                  </a:txBody>
                  <a:tcPr marL="7620" marR="7620" marT="7620" marB="0" anchor="ctr"/>
                </a:tc>
                <a:tc>
                  <a:txBody>
                    <a:bodyPr/>
                    <a:lstStyle/>
                    <a:p>
                      <a:pPr algn="ctr" fontAlgn="ctr"/>
                      <a:r>
                        <a:rPr lang="ru-RU" sz="1100" b="0" i="0" u="none" strike="noStrike">
                          <a:solidFill>
                            <a:srgbClr val="000000"/>
                          </a:solidFill>
                          <a:latin typeface="Calibri"/>
                        </a:rPr>
                        <a:t>  23 010 163,00</a:t>
                      </a:r>
                    </a:p>
                  </a:txBody>
                  <a:tcPr marL="7620" marR="7620" marT="7620" marB="0" anchor="ctr"/>
                </a:tc>
              </a:tr>
              <a:tr h="214314">
                <a:tc>
                  <a:txBody>
                    <a:bodyPr/>
                    <a:lstStyle/>
                    <a:p>
                      <a:pPr algn="l" fontAlgn="b"/>
                      <a:r>
                        <a:rPr lang="ru-RU" sz="1100" b="0" i="0" u="none" strike="noStrike">
                          <a:solidFill>
                            <a:srgbClr val="000000"/>
                          </a:solidFill>
                          <a:latin typeface="Calibri"/>
                        </a:rPr>
                        <a:t>Субвенции бюджетам бюджетной системы российской федерации</a:t>
                      </a:r>
                    </a:p>
                  </a:txBody>
                  <a:tcPr marL="7620" marR="7620" marT="7620" marB="0" anchor="b"/>
                </a:tc>
                <a:tc>
                  <a:txBody>
                    <a:bodyPr/>
                    <a:lstStyle/>
                    <a:p>
                      <a:pPr algn="ctr" fontAlgn="ctr"/>
                      <a:r>
                        <a:rPr lang="ru-RU" sz="1100" b="0" i="0" u="none" strike="noStrike">
                          <a:solidFill>
                            <a:srgbClr val="000000"/>
                          </a:solidFill>
                          <a:latin typeface="Calibri"/>
                        </a:rPr>
                        <a:t>  242 740 373,00</a:t>
                      </a:r>
                    </a:p>
                  </a:txBody>
                  <a:tcPr marL="7620" marR="7620" marT="7620" marB="0" anchor="ctr"/>
                </a:tc>
                <a:tc>
                  <a:txBody>
                    <a:bodyPr/>
                    <a:lstStyle/>
                    <a:p>
                      <a:pPr algn="ctr" fontAlgn="ctr"/>
                      <a:r>
                        <a:rPr lang="ru-RU" sz="1100" b="0" i="0" u="none" strike="noStrike">
                          <a:solidFill>
                            <a:srgbClr val="000000"/>
                          </a:solidFill>
                          <a:latin typeface="Calibri"/>
                        </a:rPr>
                        <a:t>  221 700 517,24</a:t>
                      </a:r>
                    </a:p>
                  </a:txBody>
                  <a:tcPr marL="7620" marR="7620" marT="7620" marB="0" anchor="ctr"/>
                </a:tc>
              </a:tr>
              <a:tr h="214314">
                <a:tc>
                  <a:txBody>
                    <a:bodyPr/>
                    <a:lstStyle/>
                    <a:p>
                      <a:pPr algn="l" fontAlgn="b"/>
                      <a:r>
                        <a:rPr lang="ru-RU" sz="1100" b="0" i="0" u="none" strike="noStrike">
                          <a:solidFill>
                            <a:srgbClr val="000000"/>
                          </a:solidFill>
                          <a:latin typeface="Calibri"/>
                        </a:rPr>
                        <a:t>Иные межбюджетные трансферты</a:t>
                      </a:r>
                    </a:p>
                  </a:txBody>
                  <a:tcPr marL="7620" marR="7620" marT="7620" marB="0" anchor="b"/>
                </a:tc>
                <a:tc>
                  <a:txBody>
                    <a:bodyPr/>
                    <a:lstStyle/>
                    <a:p>
                      <a:pPr algn="ctr" fontAlgn="ctr"/>
                      <a:r>
                        <a:rPr lang="ru-RU" sz="1100" b="0" i="0" u="none" strike="noStrike">
                          <a:solidFill>
                            <a:srgbClr val="000000"/>
                          </a:solidFill>
                          <a:latin typeface="Calibri"/>
                        </a:rPr>
                        <a:t>   30 000,00</a:t>
                      </a:r>
                    </a:p>
                  </a:txBody>
                  <a:tcPr marL="7620" marR="7620" marT="7620" marB="0" anchor="ctr"/>
                </a:tc>
                <a:tc>
                  <a:txBody>
                    <a:bodyPr/>
                    <a:lstStyle/>
                    <a:p>
                      <a:pPr algn="ctr" fontAlgn="ctr"/>
                      <a:r>
                        <a:rPr lang="ru-RU" sz="1100" b="0" i="0" u="none" strike="noStrike">
                          <a:solidFill>
                            <a:srgbClr val="000000"/>
                          </a:solidFill>
                          <a:latin typeface="Calibri"/>
                        </a:rPr>
                        <a:t>   30 000,00</a:t>
                      </a:r>
                    </a:p>
                  </a:txBody>
                  <a:tcPr marL="7620" marR="7620" marT="7620" marB="0" anchor="ctr"/>
                </a:tc>
              </a:tr>
              <a:tr h="250209">
                <a:tc>
                  <a:txBody>
                    <a:bodyPr/>
                    <a:lstStyle/>
                    <a:p>
                      <a:pPr algn="l" fontAlgn="b"/>
                      <a:r>
                        <a:rPr lang="ru-RU" sz="1100" b="0" i="0" u="none" strike="noStrike">
                          <a:solidFill>
                            <a:srgbClr val="000000"/>
                          </a:solidFill>
                          <a:latin typeface="Calibri"/>
                        </a:rPr>
                        <a:t>Прочие безвозмездные поступления</a:t>
                      </a:r>
                    </a:p>
                  </a:txBody>
                  <a:tcPr marL="7620" marR="7620" marT="7620" marB="0" anchor="b"/>
                </a:tc>
                <a:tc>
                  <a:txBody>
                    <a:bodyPr/>
                    <a:lstStyle/>
                    <a:p>
                      <a:pPr algn="ctr" fontAlgn="ctr"/>
                      <a:r>
                        <a:rPr lang="ru-RU" sz="1100" b="0" i="0" u="none" strike="noStrike">
                          <a:solidFill>
                            <a:srgbClr val="000000"/>
                          </a:solidFill>
                          <a:latin typeface="Calibri"/>
                        </a:rPr>
                        <a:t>  2 190 000,00</a:t>
                      </a:r>
                    </a:p>
                  </a:txBody>
                  <a:tcPr marL="7620" marR="7620" marT="7620" marB="0" anchor="ctr"/>
                </a:tc>
                <a:tc>
                  <a:txBody>
                    <a:bodyPr/>
                    <a:lstStyle/>
                    <a:p>
                      <a:pPr algn="ctr" fontAlgn="ctr"/>
                      <a:r>
                        <a:rPr lang="ru-RU" sz="1100" b="0" i="0" u="none" strike="noStrike">
                          <a:solidFill>
                            <a:srgbClr val="000000"/>
                          </a:solidFill>
                          <a:latin typeface="Calibri"/>
                        </a:rPr>
                        <a:t>  2 205 000,00</a:t>
                      </a:r>
                    </a:p>
                  </a:txBody>
                  <a:tcPr marL="7620" marR="7620" marT="7620" marB="0" anchor="ctr"/>
                </a:tc>
              </a:tr>
              <a:tr h="607399">
                <a:tc>
                  <a:txBody>
                    <a:bodyPr/>
                    <a:lstStyle/>
                    <a:p>
                      <a:pPr algn="l" fontAlgn="b"/>
                      <a:r>
                        <a:rPr lang="ru-RU" sz="1100" b="0" i="0" u="none" strike="noStrike">
                          <a:solidFill>
                            <a:srgbClr val="000000"/>
                          </a:solidFill>
                          <a:latin typeface="Calibri"/>
                        </a:rPr>
                        <a:t>Доходы бюджетов бюджетной системы Российской Федерации от возврата бюджетами бюджетной системы Российской Федерации и организациями остатков субсидий, субвенций и иных межбюджетных трансфертов, имеющих целевое назначение, прошлых лет</a:t>
                      </a:r>
                    </a:p>
                  </a:txBody>
                  <a:tcPr marL="7620" marR="7620" marT="7620" marB="0" anchor="b"/>
                </a:tc>
                <a:tc>
                  <a:txBody>
                    <a:bodyPr/>
                    <a:lstStyle/>
                    <a:p>
                      <a:pPr algn="ctr" fontAlgn="ctr"/>
                      <a:r>
                        <a:rPr lang="ru-RU" sz="1100" b="0" i="0" u="none" strike="noStrike">
                          <a:solidFill>
                            <a:srgbClr val="000000"/>
                          </a:solidFill>
                          <a:latin typeface="Calibri"/>
                        </a:rPr>
                        <a:t>   155 100,04</a:t>
                      </a:r>
                    </a:p>
                  </a:txBody>
                  <a:tcPr marL="7620" marR="7620" marT="7620" marB="0" anchor="ctr"/>
                </a:tc>
                <a:tc>
                  <a:txBody>
                    <a:bodyPr/>
                    <a:lstStyle/>
                    <a:p>
                      <a:pPr algn="ctr" fontAlgn="ctr"/>
                      <a:r>
                        <a:rPr lang="ru-RU" sz="1100" b="0" i="0" u="none" strike="noStrike">
                          <a:solidFill>
                            <a:srgbClr val="000000"/>
                          </a:solidFill>
                          <a:latin typeface="Calibri"/>
                        </a:rPr>
                        <a:t>   155 100,04</a:t>
                      </a:r>
                    </a:p>
                  </a:txBody>
                  <a:tcPr marL="7620" marR="7620" marT="7620" marB="0" anchor="ctr"/>
                </a:tc>
              </a:tr>
              <a:tr h="370840">
                <a:tc>
                  <a:txBody>
                    <a:bodyPr/>
                    <a:lstStyle/>
                    <a:p>
                      <a:pPr algn="l" fontAlgn="t"/>
                      <a:r>
                        <a:rPr lang="ru-RU" sz="1100" b="0" i="0" u="none" strike="noStrike">
                          <a:solidFill>
                            <a:srgbClr val="000000"/>
                          </a:solidFill>
                          <a:latin typeface="Calibri"/>
                        </a:rPr>
                        <a:t>Возврат остатков субсидий, субвенций и иных межбюджетных трансфертов, имеющих целевое назначение, прошлых лет</a:t>
                      </a:r>
                    </a:p>
                  </a:txBody>
                  <a:tcPr marL="7620" marR="7620" marT="7620" marB="0"/>
                </a:tc>
                <a:tc>
                  <a:txBody>
                    <a:bodyPr/>
                    <a:lstStyle/>
                    <a:p>
                      <a:pPr algn="ctr" fontAlgn="ctr"/>
                      <a:r>
                        <a:rPr lang="ru-RU" sz="1100" b="0" i="0" u="none" strike="noStrike">
                          <a:solidFill>
                            <a:srgbClr val="000000"/>
                          </a:solidFill>
                          <a:latin typeface="Calibri"/>
                        </a:rPr>
                        <a:t>-  1 899 576,14</a:t>
                      </a:r>
                    </a:p>
                  </a:txBody>
                  <a:tcPr marL="7620" marR="7620" marT="7620" marB="0" anchor="ctr"/>
                </a:tc>
                <a:tc>
                  <a:txBody>
                    <a:bodyPr/>
                    <a:lstStyle/>
                    <a:p>
                      <a:pPr algn="ctr" fontAlgn="ctr"/>
                      <a:r>
                        <a:rPr lang="ru-RU" sz="1100" b="0" i="0" u="none" strike="noStrike" dirty="0">
                          <a:solidFill>
                            <a:srgbClr val="000000"/>
                          </a:solidFill>
                          <a:latin typeface="Calibri"/>
                        </a:rPr>
                        <a:t>-  1 911 397,64</a:t>
                      </a:r>
                    </a:p>
                  </a:txBody>
                  <a:tcPr marL="7620" marR="7620" marT="7620" marB="0" anchor="ctr"/>
                </a:tc>
              </a:tr>
            </a:tbl>
          </a:graphicData>
        </a:graphic>
      </p:graphicFrame>
      <p:sp>
        <p:nvSpPr>
          <p:cNvPr id="5" name="Прямоугольник 4"/>
          <p:cNvSpPr/>
          <p:nvPr/>
        </p:nvSpPr>
        <p:spPr>
          <a:xfrm>
            <a:off x="8361004" y="857232"/>
            <a:ext cx="606255" cy="261610"/>
          </a:xfrm>
          <a:prstGeom prst="rect">
            <a:avLst/>
          </a:prstGeom>
        </p:spPr>
        <p:txBody>
          <a:bodyPr wrap="none">
            <a:spAutoFit/>
          </a:bodyPr>
          <a:lstStyle/>
          <a:p>
            <a:pPr lvl="0" algn="r" defTabSz="1082675" fontAlgn="base">
              <a:spcBef>
                <a:spcPct val="0"/>
              </a:spcBef>
              <a:spcAft>
                <a:spcPct val="0"/>
              </a:spcAft>
            </a:pPr>
            <a:r>
              <a:rPr lang="ru-RU" sz="1100" dirty="0" smtClean="0">
                <a:solidFill>
                  <a:srgbClr val="003366"/>
                </a:solidFill>
                <a:latin typeface="Times New Roman" pitchFamily="18" charset="0"/>
              </a:rPr>
              <a:t>рублей</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142852"/>
            <a:ext cx="8643998" cy="954107"/>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ru-RU" sz="2800" dirty="0" smtClean="0">
                <a:solidFill>
                  <a:srgbClr val="7030A0"/>
                </a:solidFill>
              </a:rPr>
              <a:t>Структура доходов муниципального района</a:t>
            </a:r>
          </a:p>
          <a:p>
            <a:pPr algn="ctr">
              <a:defRPr sz="2160" b="1" i="0" u="none" strike="noStrike" kern="1200" baseline="0">
                <a:solidFill>
                  <a:prstClr val="black"/>
                </a:solidFill>
                <a:latin typeface="+mn-lt"/>
                <a:ea typeface="+mn-ea"/>
                <a:cs typeface="+mn-cs"/>
              </a:defRPr>
            </a:pPr>
            <a:r>
              <a:rPr lang="ru-RU" sz="2800" dirty="0" smtClean="0">
                <a:solidFill>
                  <a:srgbClr val="7030A0"/>
                </a:solidFill>
              </a:rPr>
              <a:t>за 2019 год</a:t>
            </a:r>
            <a:endParaRPr lang="ru-RU" sz="2800" dirty="0">
              <a:solidFill>
                <a:srgbClr val="7030A0"/>
              </a:solidFill>
            </a:endParaRPr>
          </a:p>
        </p:txBody>
      </p:sp>
      <p:pic>
        <p:nvPicPr>
          <p:cNvPr id="1026" name="Picture 2"/>
          <p:cNvPicPr>
            <a:picLocks noChangeAspect="1" noChangeArrowheads="1"/>
          </p:cNvPicPr>
          <p:nvPr/>
        </p:nvPicPr>
        <p:blipFill>
          <a:blip r:embed="rId2"/>
          <a:srcRect/>
          <a:stretch>
            <a:fillRect/>
          </a:stretch>
        </p:blipFill>
        <p:spPr bwMode="auto">
          <a:xfrm>
            <a:off x="571472" y="1071546"/>
            <a:ext cx="8001056" cy="5352171"/>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Безымянный_.jpg"/>
          <p:cNvPicPr>
            <a:picLocks noChangeAspect="1"/>
          </p:cNvPicPr>
          <p:nvPr/>
        </p:nvPicPr>
        <p:blipFill>
          <a:blip r:embed="rId2"/>
          <a:stretch>
            <a:fillRect/>
          </a:stretch>
        </p:blipFill>
        <p:spPr>
          <a:xfrm>
            <a:off x="1000100" y="785794"/>
            <a:ext cx="7372380" cy="5579344"/>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2261</TotalTime>
  <Words>4445</Words>
  <PresentationFormat>Экран (4:3)</PresentationFormat>
  <Paragraphs>888</Paragraphs>
  <Slides>44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Трек</vt:lpstr>
      <vt:lpstr>К РЕШЕНИЮ ПРЕДСТАВИТЕЛЬНОГО СОБРНИЯ ЛЬГОВСКОГО РАЙОНА КУРСКОЙ ОБЛАСТИ ОТ 28.07.2020 Г. №122 «ОБ ИСПОЛНЕНИИ БЮДЖЕТА МУНИЦИПАЛЬНОГО РАЙОНА «ЛЬГОВСКИЙ РАЙОН» КУРСКОЙ ОБЛАСТИ ЗА 2019 ГОД </vt:lpstr>
      <vt:lpstr>Слайд 2</vt:lpstr>
      <vt:lpstr>ЧТО ТАКОЕ БЮДЖЕТ?</vt:lpstr>
      <vt:lpstr>ОСНОВНЫЕ ХАРАКТЕРИСТИКИ БЮДЖЕТА</vt:lpstr>
      <vt:lpstr>ОСНОВНЫЕ ХАРАКТЕРИСТИКИ  КОНСОЛИДИРОВАННОГО БЮДЖЕТА ЛЬГОВСКОГО РАЙОНА КУРСКОЙ ОБЛАСТИ ЗА 2019 ГОД</vt:lpstr>
      <vt:lpstr>ДОХОДЫ БЮДЖЕТА </vt:lpstr>
      <vt:lpstr>Структура доходов бюджета МУНИЦИПАЛЬНОГО РАЙОНА «ЛЬГОВСКИЙ РАЙОН» Курской области за 2019 год</vt:lpstr>
      <vt:lpstr>Слайд 8</vt:lpstr>
      <vt:lpstr>Слайд 9</vt:lpstr>
      <vt:lpstr>Слайд 10</vt:lpstr>
      <vt:lpstr>ОБЪЕМ И ДИНАМИКА БЕЗВОЗМЕЗДНЫХ ПОСТУПЛЕНИЙ ИЗ ОБЛАСТНОГО БЮДЖЕТА В БЮДЖЕТ МУНИЦИПАЛЬНОГО РАЙОНА</vt:lpstr>
      <vt:lpstr>ОБЪЕМ БЕЗВОЗМЕЗДНЫХ ПОСТУПЛЕНИЙ ИЗ ОБЛАСТНОГО БЮДЖЕТА В БЮДЖЕТ МУНИЦИПАЛЬНОГО РАЙОНА ЗА 2019 ГОД [1]</vt:lpstr>
      <vt:lpstr>ОБЪЕМ БЕЗВОЗМЕЗДНЫХ ПОСТУПЛЕНИЙ ИЗ ОБЛАСТНОГО БЮДЖЕТА В БЮДЖЕТ МУНИЦИПАЛЬНОГО РАЙОНА ЗА 2019 ГОД [2]</vt:lpstr>
      <vt:lpstr>ОБЪЕМ БЕЗВОЗМЕЗДНЫХ ПОСТУПЛЕНИЙ ИЗ ОБЛАСТНОГО БЮДЖЕТА В БЮДЖЕТ МУНИЦИПАЛЬНОГО РАЙОНА ЗА 2019 ГОД [3]</vt:lpstr>
      <vt:lpstr>ОБЪЕМ БЕЗВОЗМЕЗДНЫХ ПОСТУПЛЕНИЙ ИЗ ОБЛАСТНОГО БЮДЖЕТА В БЮДЖЕТ МУНИЦИПАЛЬНОГО РАЙОНА ЗА 2019 ГОД [4]</vt:lpstr>
      <vt:lpstr>ОБЪЕМ БЕЗВОЗМЕЗДНЫХ ПОСТУПЛЕНИЙ ИЗ ОБЛАСТНОГО БЮДЖЕТА В БЮДЖЕТ МУНИЦИПАЛЬНОГО РАЙОНА ЗА 2019 ГОД [5]</vt:lpstr>
      <vt:lpstr>ОБЪЕМ БЕЗВОЗМЕЗДНЫХ ПОСТУПЛЕНИЙ ИЗ ОБЛАСТНОГО БЮДЖЕТА В БЮДЖЕТ МУНИЦИПАЛЬНОГО РАЙОНА ЗА 2019 ГОД [6]</vt:lpstr>
      <vt:lpstr>ОБЪЕМ БЕЗВОЗМЕЗДНЫХ ПОСТУПЛЕНИЙ ИЗ ОБЛАСТНОГО БЮДЖЕТА В БЮДЖЕТ МУНИЦИПАЛЬНОГО РАЙОНА ЗА 2019 ГОД [7]</vt:lpstr>
      <vt:lpstr>Слайд 19</vt:lpstr>
      <vt:lpstr>РАСХОДЫ БЮДЖЕТА ПО ОСНОВНЫМ ФУНКЦИЯМ</vt:lpstr>
      <vt:lpstr>Структура расходов бюджета района за 2019 год  по разделам и подразделам функциональной классификации [1]</vt:lpstr>
      <vt:lpstr>Структура расходов бюджета района за 2019 год  по разделам и подразделам функциональной классификации [2]</vt:lpstr>
      <vt:lpstr>Структура расходов бюджета района за 2019 год  по разделам и подразделам функциональной классификации [3]</vt:lpstr>
      <vt:lpstr>Слайд 24</vt:lpstr>
      <vt:lpstr>РАСХОДЫ БЮДЖЕТА ЛЬГОВСКОГО РАЙОНА КУРСКОЙ ОБЛАСТИ по видам расходов за 2019 год</vt:lpstr>
      <vt:lpstr>СТРУКТУРА РАСХОДОВ БЮДЖЕТА ЛЬГОВСКОГО РАЙОНА КУРСКОЙ ОБЛАСТИ по видам расходов за 2019 год</vt:lpstr>
      <vt:lpstr>ДИНАМИКА РАСХОДОВ</vt:lpstr>
      <vt:lpstr>ЧТО ТАКОЕ МУНИЦИПАЛЬНАЯ ПРОГРАММА?</vt:lpstr>
      <vt:lpstr>«ПРОГРАММНАЯ»  структура расходов бюджета</vt:lpstr>
      <vt:lpstr>Бюджет муниципального района за 2019 год  в разрезе государственных программ Курской области [1]</vt:lpstr>
      <vt:lpstr>Бюджет муниципального района за 2019 год  в разрезе государственных программ Курской области [2]</vt:lpstr>
      <vt:lpstr>Расходы  бюджета на реализацию муниципальной программы 01 «Развитие культуры в Льговском районе Курской области»</vt:lpstr>
      <vt:lpstr>Расходы  бюджета на реализацию муниципальной программы 02 «Социальная поддержка граждан в Льговском районе Курской области»</vt:lpstr>
      <vt:lpstr>Расходы  бюджета на реализацию муниципальной программы 03 «Развитие образования в Льговском районе Курской области»</vt:lpstr>
      <vt:lpstr>Расходы  бюджета на реализацию муниципальной программы 07 "Обеспечение доступным и комфортным жильем и коммунальными услугами граждан Льговского района Курской области"</vt:lpstr>
      <vt:lpstr>Расходы  бюджета на реализацию муниципальной программы 08 «Повышение эффективности работы с  молодежью,  организация отдыха и оздоровления детей, молодежи, развитие физической культуры и спорта в Льговском районе Курской области»</vt:lpstr>
      <vt:lpstr>Расходы  бюджета на реализацию муниципальной программы 11 «Развитие транспортной системы, обеспечение перевозки пассажиров в Льговском районе Курской области и безопасности дорожного движения»</vt:lpstr>
      <vt:lpstr>Расходы  бюджета на реализацию муниципальной программы 13 «Защита населения и территории от чрезвычайных ситуаций, обеспечение пожарной безопасности и безопасности людей на водных объектах в Льговском районе Курской области»</vt:lpstr>
      <vt:lpstr>Расходы  бюджета на реализацию муниципальной программы 14 «Повышение эффективности управления муниципальными финансами в Льговском районе Курской области»</vt:lpstr>
      <vt:lpstr>Расходы  бюджета на реализацию муниципальной программы 16 "Социальное развитие села в Льговском районе Курской области"</vt:lpstr>
      <vt:lpstr>Межбюджетные трансферты – это денежные средства, передаваемые из одного бюджета бюджетной системы Российской Федерации другому </vt:lpstr>
      <vt:lpstr>Оказание финансовой помощи в виде  межбюджетных трансфертов в 2019 году</vt:lpstr>
      <vt:lpstr>Муниципальный долг муниципального района «Льговский район» Курской области</vt:lpstr>
      <vt:lpstr>Слайд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 РЕШЕНИЮ ПРЕДСТАВИТЕЛЬНОГО СОБРНИЯ ЛЬГОВСКОГО РАЙОНА КУРСКОЙ ОБЛАСТИ ОТ 21.12.2016 Г. №177 «О БЮДЖЕТЕ МУНИЦИПАЛЬНОГО РАЙОНА «ЛЬГОВСКИЙ РАЙОН» КУРСКОЙ ОБЛАСТИ НА 2017 ГОД И НА ПАЛНОВЫЙ ПЕРИОД 2018 И 2019ГОДОВ </dc:title>
  <cp:lastModifiedBy>User</cp:lastModifiedBy>
  <cp:revision>260</cp:revision>
  <dcterms:modified xsi:type="dcterms:W3CDTF">2020-07-29T06:12:29Z</dcterms:modified>
</cp:coreProperties>
</file>