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0" r:id="rId36"/>
    <p:sldId id="291" r:id="rId37"/>
    <p:sldId id="292" r:id="rId38"/>
    <p:sldId id="293" r:id="rId39"/>
    <p:sldId id="294" r:id="rId40"/>
    <p:sldId id="295" r:id="rId41"/>
    <p:sldId id="296" r:id="rId42"/>
    <p:sldId id="297" r:id="rId43"/>
    <p:sldId id="302" r:id="rId44"/>
    <p:sldId id="301"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CCFF"/>
    <a:srgbClr val="CC00CC"/>
    <a:srgbClr val="ADDC44"/>
    <a:srgbClr val="CCFFCC"/>
    <a:srgbClr val="FF0066"/>
    <a:srgbClr val="7878A6"/>
    <a:srgbClr val="CCECFF"/>
    <a:srgbClr val="FFFF66"/>
    <a:srgbClr val="817F9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D:\&#1073;&#1102;&#1076;&#1078;&#1077;&#1090;%202018\&#1048;&#1089;&#1087;&#1086;&#1083;&#1085;&#1077;&#1085;&#1080;&#1077;%20&#1073;&#1102;&#1076;&#1078;&#1077;&#1090;&#1072;\&#1075;&#1086;&#1076;\&#1041;&#1102;&#1076;&#1078;&#1077;&#1090;%20&#1076;&#1083;&#1103;%20&#1075;&#1088;&#1072;&#1078;&#1076;&#1072;&#1085;\&#1051;&#1080;&#1089;&#1090;%20Microsoft%20Office%20Exce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1073;&#1102;&#1076;&#1078;&#1077;&#1090;%202018\&#1048;&#1089;&#1087;&#1086;&#1083;&#1085;&#1077;&#1085;&#1080;&#1077;%20&#1073;&#1102;&#1076;&#1078;&#1077;&#1090;&#1072;\&#1075;&#1086;&#1076;\&#1041;&#1102;&#1076;&#1078;&#1077;&#1090;%20&#1076;&#1083;&#1103;%20&#1075;&#1088;&#1072;&#1078;&#1076;&#1072;&#1085;\&#1051;&#1080;&#1089;&#1090;%20Microsoft%20Office%20Exce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1073;&#1102;&#1076;&#1078;&#1077;&#1090;%202018\&#1048;&#1089;&#1087;&#1086;&#1083;&#1085;&#1077;&#1085;&#1080;&#1077;%20&#1073;&#1102;&#1076;&#1078;&#1077;&#1090;&#1072;\&#1075;&#1086;&#1076;\&#1041;&#1102;&#1076;&#1078;&#1077;&#1090;%20&#1076;&#1083;&#1103;%20&#1075;&#1088;&#1072;&#1078;&#1076;&#1072;&#1085;\&#1051;&#1080;&#1089;&#1090;%20Microsoft%20Office%20Excel.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1073;&#1102;&#1076;&#1078;&#1077;&#1090;%202018\&#1048;&#1089;&#1087;&#1086;&#1083;&#1085;&#1077;&#1085;&#1080;&#1077;%20&#1073;&#1102;&#1076;&#1078;&#1077;&#1090;&#1072;\&#1075;&#1086;&#1076;\&#1041;&#1102;&#1076;&#1078;&#1077;&#1090;%20&#1076;&#1083;&#1103;%20&#1075;&#1088;&#1072;&#1078;&#1076;&#1072;&#1085;\&#1051;&#1080;&#1089;&#1090;%20Microsoft%20Office%20Exce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1073;&#1102;&#1076;&#1078;&#1077;&#1090;%202017\&#1048;&#1089;&#1087;&#1086;&#1083;&#1085;&#1077;&#1085;&#1080;&#1077;%20&#1073;&#1102;&#1076;&#1078;&#1077;&#1090;&#1072;\&#1075;&#1086;&#1076;\&#1041;&#1102;&#1076;&#1078;&#1077;&#1090;%20&#1076;&#1083;&#1103;%20&#1075;&#1088;&#1072;&#1078;&#1076;&#1072;&#1085;\&#1051;&#1080;&#1089;&#1090;%20Microsoft%20Office%20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clustered"/>
        <c:ser>
          <c:idx val="0"/>
          <c:order val="0"/>
          <c:tx>
            <c:strRef>
              <c:f>'СЛАЙД 10'!$A$3</c:f>
              <c:strCache>
                <c:ptCount val="1"/>
                <c:pt idx="0">
                  <c:v>Дотация</c:v>
                </c:pt>
              </c:strCache>
            </c:strRef>
          </c:tx>
          <c:spPr>
            <a:solidFill>
              <a:srgbClr val="002060"/>
            </a:solidFill>
          </c:spPr>
          <c:dLbls>
            <c:dLbl>
              <c:idx val="0"/>
              <c:layout>
                <c:manualLayout>
                  <c:x val="-4.9523809523809526E-2"/>
                  <c:y val="-4.2525351651946389E-2"/>
                </c:manualLayout>
              </c:layout>
              <c:showVal val="1"/>
            </c:dLbl>
            <c:dLbl>
              <c:idx val="1"/>
              <c:layout>
                <c:manualLayout>
                  <c:x val="-2.2857142857142881E-2"/>
                  <c:y val="-2.6169447170428545E-2"/>
                </c:manualLayout>
              </c:layout>
              <c:showVal val="1"/>
            </c:dLbl>
            <c:dLbl>
              <c:idx val="2"/>
              <c:layout>
                <c:manualLayout>
                  <c:x val="-1.1428571428571442E-2"/>
                  <c:y val="-1.3084723585214265E-2"/>
                </c:manualLayout>
              </c:layout>
              <c:showVal val="1"/>
            </c:dLbl>
            <c:txPr>
              <a:bodyPr/>
              <a:lstStyle/>
              <a:p>
                <a:pPr>
                  <a:defRPr b="1"/>
                </a:pPr>
                <a:endParaRPr lang="ru-RU"/>
              </a:p>
            </c:txPr>
            <c:showVal val="1"/>
          </c:dLbls>
          <c:cat>
            <c:strRef>
              <c:f>'СЛАЙД 10'!$B$2:$D$2</c:f>
              <c:strCache>
                <c:ptCount val="3"/>
                <c:pt idx="0">
                  <c:v>2016 год</c:v>
                </c:pt>
                <c:pt idx="1">
                  <c:v>2017 год</c:v>
                </c:pt>
                <c:pt idx="2">
                  <c:v>2018 год</c:v>
                </c:pt>
              </c:strCache>
            </c:strRef>
          </c:cat>
          <c:val>
            <c:numRef>
              <c:f>'СЛАЙД 10'!$B$3:$D$3</c:f>
              <c:numCache>
                <c:formatCode>General</c:formatCode>
                <c:ptCount val="3"/>
                <c:pt idx="0">
                  <c:v>51759167</c:v>
                </c:pt>
                <c:pt idx="1">
                  <c:v>56663457</c:v>
                </c:pt>
                <c:pt idx="2">
                  <c:v>56821957</c:v>
                </c:pt>
              </c:numCache>
            </c:numRef>
          </c:val>
        </c:ser>
        <c:ser>
          <c:idx val="1"/>
          <c:order val="1"/>
          <c:tx>
            <c:strRef>
              <c:f>'СЛАЙД 10'!$A$4</c:f>
              <c:strCache>
                <c:ptCount val="1"/>
                <c:pt idx="0">
                  <c:v>Субсидии</c:v>
                </c:pt>
              </c:strCache>
            </c:strRef>
          </c:tx>
          <c:spPr>
            <a:solidFill>
              <a:srgbClr val="00B050"/>
            </a:solidFill>
          </c:spPr>
          <c:dLbls>
            <c:dLbl>
              <c:idx val="0"/>
              <c:layout>
                <c:manualLayout>
                  <c:x val="-9.5238095238095247E-3"/>
                  <c:y val="-9.813542688910705E-2"/>
                </c:manualLayout>
              </c:layout>
              <c:showVal val="1"/>
            </c:dLbl>
            <c:dLbl>
              <c:idx val="1"/>
              <c:layout>
                <c:manualLayout>
                  <c:x val="-1.1428571428571442E-2"/>
                  <c:y val="-0.16683022571148184"/>
                </c:manualLayout>
              </c:layout>
              <c:showVal val="1"/>
            </c:dLbl>
            <c:dLbl>
              <c:idx val="2"/>
              <c:layout>
                <c:manualLayout>
                  <c:x val="-1.3333333333333341E-2"/>
                  <c:y val="-0.16683022571148184"/>
                </c:manualLayout>
              </c:layout>
              <c:showVal val="1"/>
            </c:dLbl>
            <c:txPr>
              <a:bodyPr/>
              <a:lstStyle/>
              <a:p>
                <a:pPr>
                  <a:defRPr b="1"/>
                </a:pPr>
                <a:endParaRPr lang="ru-RU"/>
              </a:p>
            </c:txPr>
            <c:showVal val="1"/>
          </c:dLbls>
          <c:cat>
            <c:strRef>
              <c:f>'СЛАЙД 10'!$B$2:$D$2</c:f>
              <c:strCache>
                <c:ptCount val="3"/>
                <c:pt idx="0">
                  <c:v>2016 год</c:v>
                </c:pt>
                <c:pt idx="1">
                  <c:v>2017 год</c:v>
                </c:pt>
                <c:pt idx="2">
                  <c:v>2018 год</c:v>
                </c:pt>
              </c:strCache>
            </c:strRef>
          </c:cat>
          <c:val>
            <c:numRef>
              <c:f>'СЛАЙД 10'!$B$4:$D$4</c:f>
              <c:numCache>
                <c:formatCode>0</c:formatCode>
                <c:ptCount val="3"/>
                <c:pt idx="0">
                  <c:v>56086080.490000002</c:v>
                </c:pt>
                <c:pt idx="1">
                  <c:v>30644099.979999997</c:v>
                </c:pt>
                <c:pt idx="2">
                  <c:v>21347459.75</c:v>
                </c:pt>
              </c:numCache>
            </c:numRef>
          </c:val>
        </c:ser>
        <c:ser>
          <c:idx val="2"/>
          <c:order val="2"/>
          <c:tx>
            <c:strRef>
              <c:f>'СЛАЙД 10'!$A$5</c:f>
              <c:strCache>
                <c:ptCount val="1"/>
                <c:pt idx="0">
                  <c:v>Субвенции</c:v>
                </c:pt>
              </c:strCache>
            </c:strRef>
          </c:tx>
          <c:spPr>
            <a:solidFill>
              <a:srgbClr val="C00000"/>
            </a:solidFill>
          </c:spPr>
          <c:dLbls>
            <c:dLbl>
              <c:idx val="0"/>
              <c:layout>
                <c:manualLayout>
                  <c:x val="0"/>
                  <c:y val="-1.9627085377821363E-2"/>
                </c:manualLayout>
              </c:layout>
              <c:showVal val="1"/>
            </c:dLbl>
            <c:dLbl>
              <c:idx val="1"/>
              <c:layout>
                <c:manualLayout>
                  <c:x val="0"/>
                  <c:y val="-1.9627085377821409E-2"/>
                </c:manualLayout>
              </c:layout>
              <c:showVal val="1"/>
            </c:dLbl>
            <c:dLbl>
              <c:idx val="2"/>
              <c:layout>
                <c:manualLayout>
                  <c:x val="5.7142857142857143E-3"/>
                  <c:y val="-1.9627085377821409E-2"/>
                </c:manualLayout>
              </c:layout>
              <c:showVal val="1"/>
            </c:dLbl>
            <c:txPr>
              <a:bodyPr/>
              <a:lstStyle/>
              <a:p>
                <a:pPr>
                  <a:defRPr b="1"/>
                </a:pPr>
                <a:endParaRPr lang="ru-RU"/>
              </a:p>
            </c:txPr>
            <c:showVal val="1"/>
          </c:dLbls>
          <c:cat>
            <c:strRef>
              <c:f>'СЛАЙД 10'!$B$2:$D$2</c:f>
              <c:strCache>
                <c:ptCount val="3"/>
                <c:pt idx="0">
                  <c:v>2016 год</c:v>
                </c:pt>
                <c:pt idx="1">
                  <c:v>2017 год</c:v>
                </c:pt>
                <c:pt idx="2">
                  <c:v>2018 год</c:v>
                </c:pt>
              </c:strCache>
            </c:strRef>
          </c:cat>
          <c:val>
            <c:numRef>
              <c:f>'СЛАЙД 10'!$B$5:$D$5</c:f>
              <c:numCache>
                <c:formatCode>0</c:formatCode>
                <c:ptCount val="3"/>
                <c:pt idx="0">
                  <c:v>193550549.83000001</c:v>
                </c:pt>
                <c:pt idx="1">
                  <c:v>197112178</c:v>
                </c:pt>
                <c:pt idx="2">
                  <c:v>214430215.81</c:v>
                </c:pt>
              </c:numCache>
            </c:numRef>
          </c:val>
        </c:ser>
        <c:ser>
          <c:idx val="3"/>
          <c:order val="3"/>
          <c:tx>
            <c:strRef>
              <c:f>'СЛАЙД 10'!$A$6</c:f>
              <c:strCache>
                <c:ptCount val="1"/>
                <c:pt idx="0">
                  <c:v>Иные межбюджетные трансферты</c:v>
                </c:pt>
              </c:strCache>
            </c:strRef>
          </c:tx>
          <c:spPr>
            <a:solidFill>
              <a:srgbClr val="7030A0"/>
            </a:solidFill>
          </c:spPr>
          <c:dLbls>
            <c:dLbl>
              <c:idx val="0"/>
              <c:layout>
                <c:manualLayout>
                  <c:x val="2.6666666666666641E-2"/>
                  <c:y val="-5.2338894340857089E-2"/>
                </c:manualLayout>
              </c:layout>
              <c:showVal val="1"/>
            </c:dLbl>
            <c:dLbl>
              <c:idx val="1"/>
              <c:layout>
                <c:manualLayout>
                  <c:x val="1.7142857142857161E-2"/>
                  <c:y val="-4.2525351651946389E-2"/>
                </c:manualLayout>
              </c:layout>
              <c:showVal val="1"/>
            </c:dLbl>
            <c:dLbl>
              <c:idx val="2"/>
              <c:layout>
                <c:manualLayout>
                  <c:x val="2.2857142857142881E-2"/>
                  <c:y val="-6.8694798822374878E-2"/>
                </c:manualLayout>
              </c:layout>
              <c:showVal val="1"/>
            </c:dLbl>
            <c:txPr>
              <a:bodyPr/>
              <a:lstStyle/>
              <a:p>
                <a:pPr>
                  <a:defRPr b="1"/>
                </a:pPr>
                <a:endParaRPr lang="ru-RU"/>
              </a:p>
            </c:txPr>
            <c:showVal val="1"/>
          </c:dLbls>
          <c:val>
            <c:numRef>
              <c:f>'СЛАЙД 10'!$B$6:$D$6</c:f>
              <c:numCache>
                <c:formatCode>0</c:formatCode>
                <c:ptCount val="3"/>
                <c:pt idx="0">
                  <c:v>80000</c:v>
                </c:pt>
                <c:pt idx="1">
                  <c:v>50000</c:v>
                </c:pt>
                <c:pt idx="2">
                  <c:v>100000</c:v>
                </c:pt>
              </c:numCache>
            </c:numRef>
          </c:val>
        </c:ser>
        <c:dLbls>
          <c:showVal val="1"/>
        </c:dLbls>
        <c:shape val="cylinder"/>
        <c:axId val="89242624"/>
        <c:axId val="89250048"/>
        <c:axId val="0"/>
      </c:bar3DChart>
      <c:catAx>
        <c:axId val="89242624"/>
        <c:scaling>
          <c:orientation val="minMax"/>
        </c:scaling>
        <c:axPos val="b"/>
        <c:majorTickMark val="none"/>
        <c:tickLblPos val="nextTo"/>
        <c:txPr>
          <a:bodyPr/>
          <a:lstStyle/>
          <a:p>
            <a:pPr>
              <a:defRPr sz="1400" b="1"/>
            </a:pPr>
            <a:endParaRPr lang="ru-RU"/>
          </a:p>
        </c:txPr>
        <c:crossAx val="89250048"/>
        <c:crosses val="autoZero"/>
        <c:auto val="1"/>
        <c:lblAlgn val="ctr"/>
        <c:lblOffset val="100"/>
      </c:catAx>
      <c:valAx>
        <c:axId val="89250048"/>
        <c:scaling>
          <c:orientation val="minMax"/>
        </c:scaling>
        <c:delete val="1"/>
        <c:axPos val="l"/>
        <c:numFmt formatCode="General" sourceLinked="1"/>
        <c:tickLblPos val="nextTo"/>
        <c:crossAx val="89242624"/>
        <c:crosses val="autoZero"/>
        <c:crossBetween val="between"/>
      </c:valAx>
    </c:plotArea>
    <c:legend>
      <c:legendPos val="t"/>
      <c:layout>
        <c:manualLayout>
          <c:xMode val="edge"/>
          <c:yMode val="edge"/>
          <c:x val="0.14512628355666074"/>
          <c:y val="1.6836199685282386E-2"/>
          <c:w val="0.68196965510890084"/>
          <c:h val="8.2010852057529435E-2"/>
        </c:manualLayout>
      </c:layout>
      <c:txPr>
        <a:bodyPr/>
        <a:lstStyle/>
        <a:p>
          <a:pPr>
            <a:defRPr b="1"/>
          </a:pPr>
          <a:endParaRPr lang="ru-RU"/>
        </a:p>
      </c:txPr>
    </c:legend>
    <c:plotVisOnly val="1"/>
  </c:chart>
  <c:spPr>
    <a:solidFill>
      <a:schemeClr val="accent6">
        <a:lumMod val="20000"/>
        <a:lumOff val="80000"/>
      </a:schemeClr>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a:t>Структура расходов бюджета района за 2018 год  по разделам и подразделам функциональной классификации </a:t>
            </a:r>
          </a:p>
        </c:rich>
      </c:tx>
    </c:title>
    <c:view3D>
      <c:rotX val="30"/>
      <c:perspective val="30"/>
    </c:view3D>
    <c:plotArea>
      <c:layout/>
      <c:pie3DChart>
        <c:varyColors val="1"/>
        <c:ser>
          <c:idx val="0"/>
          <c:order val="0"/>
          <c:explosion val="25"/>
          <c:dPt>
            <c:idx val="0"/>
            <c:spPr>
              <a:solidFill>
                <a:schemeClr val="accent1">
                  <a:lumMod val="75000"/>
                </a:schemeClr>
              </a:solidFill>
            </c:spPr>
          </c:dPt>
          <c:dPt>
            <c:idx val="2"/>
            <c:spPr>
              <a:solidFill>
                <a:srgbClr val="CCECFF"/>
              </a:solidFill>
            </c:spPr>
          </c:dPt>
          <c:dPt>
            <c:idx val="3"/>
            <c:spPr>
              <a:solidFill>
                <a:srgbClr val="002060"/>
              </a:solidFill>
            </c:spPr>
          </c:dPt>
          <c:dPt>
            <c:idx val="4"/>
            <c:spPr>
              <a:solidFill>
                <a:srgbClr val="7878A6"/>
              </a:solidFill>
            </c:spPr>
          </c:dPt>
          <c:dPt>
            <c:idx val="5"/>
            <c:spPr>
              <a:solidFill>
                <a:srgbClr val="FFFF66"/>
              </a:solidFill>
            </c:spPr>
          </c:dPt>
          <c:dPt>
            <c:idx val="6"/>
            <c:explosion val="0"/>
            <c:spPr>
              <a:solidFill>
                <a:srgbClr val="7030A0"/>
              </a:solidFill>
            </c:spPr>
          </c:dPt>
          <c:dPt>
            <c:idx val="7"/>
            <c:spPr>
              <a:solidFill>
                <a:srgbClr val="92D050"/>
              </a:solidFill>
            </c:spPr>
          </c:dPt>
          <c:dPt>
            <c:idx val="8"/>
            <c:spPr>
              <a:solidFill>
                <a:srgbClr val="FF0000"/>
              </a:solidFill>
            </c:spPr>
          </c:dPt>
          <c:dPt>
            <c:idx val="9"/>
            <c:spPr>
              <a:solidFill>
                <a:srgbClr val="00B0F0"/>
              </a:solidFill>
            </c:spPr>
          </c:dPt>
          <c:dLbls>
            <c:dLbl>
              <c:idx val="0"/>
              <c:layout>
                <c:manualLayout>
                  <c:x val="-2.1894671886782024E-2"/>
                  <c:y val="-2.1231579453983994E-3"/>
                </c:manualLayout>
              </c:layout>
              <c:showVal val="1"/>
            </c:dLbl>
            <c:dLbl>
              <c:idx val="3"/>
              <c:layout>
                <c:manualLayout>
                  <c:x val="1.9742947649918484E-2"/>
                  <c:y val="1.723581476009212E-2"/>
                </c:manualLayout>
              </c:layout>
              <c:showVal val="1"/>
            </c:dLbl>
            <c:dLbl>
              <c:idx val="5"/>
              <c:layout>
                <c:manualLayout>
                  <c:x val="1.4709628576961724E-4"/>
                  <c:y val="-1.0582445813781797E-2"/>
                </c:manualLayout>
              </c:layout>
              <c:showVal val="1"/>
            </c:dLbl>
            <c:dLbl>
              <c:idx val="7"/>
              <c:layout>
                <c:manualLayout>
                  <c:x val="1.4678332239378599E-2"/>
                  <c:y val="-8.8352926472426326E-3"/>
                </c:manualLayout>
              </c:layout>
              <c:showVal val="1"/>
            </c:dLbl>
            <c:numFmt formatCode="#,##0.00" sourceLinked="0"/>
            <c:showVal val="1"/>
          </c:dLbls>
          <c:cat>
            <c:strRef>
              <c:f>'СЛАЙД 21-24'!$F$7:$F$16</c:f>
              <c:strCache>
                <c:ptCount val="10"/>
                <c:pt idx="0">
                  <c:v>Общегосударственные вопросы</c:v>
                </c:pt>
                <c:pt idx="1">
                  <c:v>Национальная безопасность</c:v>
                </c:pt>
                <c:pt idx="2">
                  <c:v>Национальная экономика</c:v>
                </c:pt>
                <c:pt idx="3">
                  <c:v>Жилищно-коммунальное хозяйство</c:v>
                </c:pt>
                <c:pt idx="4">
                  <c:v>Образование</c:v>
                </c:pt>
                <c:pt idx="5">
                  <c:v>Культура, кинематография</c:v>
                </c:pt>
                <c:pt idx="6">
                  <c:v>Здравоохранение</c:v>
                </c:pt>
                <c:pt idx="7">
                  <c:v>Социальная политика</c:v>
                </c:pt>
                <c:pt idx="8">
                  <c:v>Физическая культура и спорт</c:v>
                </c:pt>
                <c:pt idx="9">
                  <c:v>Межбюджетные трансферты общего характера бюджетам субъектов Российской Федерации и муниципальных образований</c:v>
                </c:pt>
              </c:strCache>
            </c:strRef>
          </c:cat>
          <c:val>
            <c:numRef>
              <c:f>'СЛАЙД 21-24'!$G$7:$G$16</c:f>
              <c:numCache>
                <c:formatCode>0.00</c:formatCode>
                <c:ptCount val="10"/>
                <c:pt idx="0">
                  <c:v>9.3098436456701634</c:v>
                </c:pt>
                <c:pt idx="1">
                  <c:v>3.9592762589569175E-2</c:v>
                </c:pt>
                <c:pt idx="2">
                  <c:v>0.63902901931005196</c:v>
                </c:pt>
                <c:pt idx="3">
                  <c:v>6.3061927122482775</c:v>
                </c:pt>
                <c:pt idx="4">
                  <c:v>66.882280239678678</c:v>
                </c:pt>
                <c:pt idx="5">
                  <c:v>7.9028512757538296</c:v>
                </c:pt>
                <c:pt idx="6">
                  <c:v>9.5915516477446984E-3</c:v>
                </c:pt>
                <c:pt idx="7">
                  <c:v>7.0434314832462386</c:v>
                </c:pt>
                <c:pt idx="8">
                  <c:v>5.7229591498210018E-2</c:v>
                </c:pt>
                <c:pt idx="9">
                  <c:v>1.809957718357226</c:v>
                </c:pt>
              </c:numCache>
            </c:numRef>
          </c:val>
        </c:ser>
        <c:dLbls>
          <c:showPercent val="1"/>
        </c:dLbls>
      </c:pie3DChart>
    </c:plotArea>
    <c:legend>
      <c:legendPos val="t"/>
      <c:spPr>
        <a:ln w="15875" cmpd="sng"/>
      </c:spPr>
    </c:legend>
    <c:plotVisOnly val="1"/>
  </c:chart>
  <c:spPr>
    <a:solidFill>
      <a:srgbClr val="CCFFCC"/>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2.9711401206428144E-2"/>
          <c:y val="5.1275728784289369E-2"/>
          <c:w val="0.57531691762213932"/>
          <c:h val="0.85535804321821529"/>
        </c:manualLayout>
      </c:layout>
      <c:pie3DChart>
        <c:varyColors val="1"/>
        <c:ser>
          <c:idx val="0"/>
          <c:order val="0"/>
          <c:explosion val="25"/>
          <c:dPt>
            <c:idx val="0"/>
            <c:spPr>
              <a:solidFill>
                <a:srgbClr val="FFFF00"/>
              </a:solidFill>
            </c:spPr>
          </c:dPt>
          <c:dPt>
            <c:idx val="1"/>
            <c:spPr>
              <a:solidFill>
                <a:srgbClr val="00B050"/>
              </a:solidFill>
            </c:spPr>
          </c:dPt>
          <c:dPt>
            <c:idx val="2"/>
            <c:spPr>
              <a:solidFill>
                <a:srgbClr val="7030A0"/>
              </a:solidFill>
            </c:spPr>
          </c:dPt>
          <c:dPt>
            <c:idx val="3"/>
            <c:spPr>
              <a:solidFill>
                <a:srgbClr val="FFC000"/>
              </a:solidFill>
            </c:spPr>
          </c:dPt>
          <c:dPt>
            <c:idx val="4"/>
            <c:spPr>
              <a:solidFill>
                <a:srgbClr val="00B0F0"/>
              </a:solidFill>
            </c:spPr>
          </c:dPt>
          <c:dPt>
            <c:idx val="5"/>
            <c:spPr>
              <a:solidFill>
                <a:srgbClr val="FF0000"/>
              </a:solidFill>
            </c:spPr>
          </c:dPt>
          <c:dLbls>
            <c:dLbl>
              <c:idx val="2"/>
              <c:layout>
                <c:manualLayout>
                  <c:x val="-7.4560827922825462E-3"/>
                  <c:y val="-1.3936039004817586E-2"/>
                </c:manualLayout>
              </c:layout>
              <c:showPercent val="1"/>
            </c:dLbl>
            <c:dLbl>
              <c:idx val="3"/>
              <c:layout>
                <c:manualLayout>
                  <c:x val="1.0120009669843905E-2"/>
                  <c:y val="-8.4262527263284731E-2"/>
                </c:manualLayout>
              </c:layout>
              <c:showPercent val="1"/>
            </c:dLbl>
            <c:dLbl>
              <c:idx val="4"/>
              <c:layout>
                <c:manualLayout>
                  <c:x val="4.0413443385366309E-2"/>
                  <c:y val="0.10802335550514681"/>
                </c:manualLayout>
              </c:layout>
              <c:showPercent val="1"/>
            </c:dLbl>
            <c:numFmt formatCode="0.0%" sourceLinked="0"/>
            <c:showPercent val="1"/>
          </c:dLbls>
          <c:cat>
            <c:strRef>
              <c:f>'СЛАЙД 25-26'!$E$4:$E$9</c:f>
              <c:strCache>
                <c:ptCount val="6"/>
                <c:pt idx="0">
                  <c:v>Расходы на выплаты персоналу в целях обеспечения выполнения функций государственными (муниципальными) органами, казенными учреждениями, органами управления государственными внебюджетными фондами</c:v>
                </c:pt>
                <c:pt idx="1">
                  <c:v>Закупка товаров, работ и услуг для обеспечения государственных (муниципальных) нужд</c:v>
                </c:pt>
                <c:pt idx="2">
                  <c:v>Социальное обеспечение и иные выплаты населению</c:v>
                </c:pt>
                <c:pt idx="3">
                  <c:v>Межбюджетные трансферты</c:v>
                </c:pt>
                <c:pt idx="4">
                  <c:v>Предоставление субсидий бюджетным, автономным учреждениям и иным некоммерческим организациям</c:v>
                </c:pt>
                <c:pt idx="5">
                  <c:v>Иные бюджетные ассигнования</c:v>
                </c:pt>
              </c:strCache>
            </c:strRef>
          </c:cat>
          <c:val>
            <c:numRef>
              <c:f>'СЛАЙД 25-26'!$F$4:$F$9</c:f>
              <c:numCache>
                <c:formatCode>0.0</c:formatCode>
                <c:ptCount val="6"/>
                <c:pt idx="0">
                  <c:v>14.897261669719551</c:v>
                </c:pt>
                <c:pt idx="1">
                  <c:v>2.7561065966773448</c:v>
                </c:pt>
                <c:pt idx="2">
                  <c:v>6.7050267381524282</c:v>
                </c:pt>
                <c:pt idx="3">
                  <c:v>8.5293561991631091</c:v>
                </c:pt>
                <c:pt idx="4">
                  <c:v>66.941648369345373</c:v>
                </c:pt>
                <c:pt idx="5">
                  <c:v>0.17060042694222208</c:v>
                </c:pt>
              </c:numCache>
            </c:numRef>
          </c:val>
        </c:ser>
        <c:ser>
          <c:idx val="1"/>
          <c:order val="1"/>
          <c:dLbls>
            <c:showPercent val="1"/>
          </c:dLbls>
          <c:cat>
            <c:strRef>
              <c:f>'СЛАЙД 25-26'!$E$4:$E$9</c:f>
              <c:strCache>
                <c:ptCount val="6"/>
                <c:pt idx="0">
                  <c:v>Расходы на выплаты персоналу в целях обеспечения выполнения функций государственными (муниципальными) органами, казенными учреждениями, органами управления государственными внебюджетными фондами</c:v>
                </c:pt>
                <c:pt idx="1">
                  <c:v>Закупка товаров, работ и услуг для обеспечения государственных (муниципальных) нужд</c:v>
                </c:pt>
                <c:pt idx="2">
                  <c:v>Социальное обеспечение и иные выплаты населению</c:v>
                </c:pt>
                <c:pt idx="3">
                  <c:v>Межбюджетные трансферты</c:v>
                </c:pt>
                <c:pt idx="4">
                  <c:v>Предоставление субсидий бюджетным, автономным учреждениям и иным некоммерческим организациям</c:v>
                </c:pt>
                <c:pt idx="5">
                  <c:v>Иные бюджетные ассигнования</c:v>
                </c:pt>
              </c:strCache>
            </c:strRef>
          </c:cat>
          <c:val>
            <c:numRef>
              <c:f>'СЛАЙД 25-26'!$F$4:$F$9</c:f>
              <c:numCache>
                <c:formatCode>0.0</c:formatCode>
                <c:ptCount val="6"/>
                <c:pt idx="0">
                  <c:v>14.897261669719551</c:v>
                </c:pt>
                <c:pt idx="1">
                  <c:v>2.7561065966773448</c:v>
                </c:pt>
                <c:pt idx="2">
                  <c:v>6.7050267381524282</c:v>
                </c:pt>
                <c:pt idx="3">
                  <c:v>8.5293561991631091</c:v>
                </c:pt>
                <c:pt idx="4">
                  <c:v>66.941648369345373</c:v>
                </c:pt>
                <c:pt idx="5">
                  <c:v>0.17060042694222208</c:v>
                </c:pt>
              </c:numCache>
            </c:numRef>
          </c:val>
        </c:ser>
        <c:dLbls>
          <c:showPercent val="1"/>
        </c:dLbls>
      </c:pie3DChart>
    </c:plotArea>
    <c:legend>
      <c:legendPos val="r"/>
      <c:layout>
        <c:manualLayout>
          <c:xMode val="edge"/>
          <c:yMode val="edge"/>
          <c:x val="0.66251749781277347"/>
          <c:y val="5.1731985376810508E-2"/>
          <c:w val="0.32871057236266538"/>
          <c:h val="0.91617826221254173"/>
        </c:manualLayout>
      </c:layout>
      <c:txPr>
        <a:bodyPr/>
        <a:lstStyle/>
        <a:p>
          <a:pPr>
            <a:defRPr sz="900"/>
          </a:pPr>
          <a:endParaRPr lang="ru-RU"/>
        </a:p>
      </c:txPr>
    </c:legend>
    <c:plotVisOnly val="1"/>
  </c:chart>
  <c:spPr>
    <a:solidFill>
      <a:srgbClr val="FFFFCC"/>
    </a:solidFill>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clustered"/>
        <c:ser>
          <c:idx val="0"/>
          <c:order val="0"/>
          <c:tx>
            <c:strRef>
              <c:f>'СЛАЙД 27'!$B$1</c:f>
              <c:strCache>
                <c:ptCount val="1"/>
                <c:pt idx="0">
                  <c:v>рублей</c:v>
                </c:pt>
              </c:strCache>
            </c:strRef>
          </c:tx>
          <c:dPt>
            <c:idx val="0"/>
            <c:spPr>
              <a:solidFill>
                <a:srgbClr val="7030A0"/>
              </a:solidFill>
            </c:spPr>
          </c:dPt>
          <c:dPt>
            <c:idx val="1"/>
            <c:spPr>
              <a:solidFill>
                <a:srgbClr val="FFFF00"/>
              </a:solidFill>
            </c:spPr>
          </c:dPt>
          <c:dPt>
            <c:idx val="2"/>
            <c:spPr>
              <a:solidFill>
                <a:srgbClr val="FF0066"/>
              </a:solidFill>
            </c:spPr>
          </c:dPt>
          <c:dPt>
            <c:idx val="3"/>
            <c:spPr>
              <a:solidFill>
                <a:srgbClr val="CCFFCC"/>
              </a:solidFill>
            </c:spPr>
          </c:dPt>
          <c:dLbls>
            <c:txPr>
              <a:bodyPr/>
              <a:lstStyle/>
              <a:p>
                <a:pPr>
                  <a:defRPr b="1"/>
                </a:pPr>
                <a:endParaRPr lang="ru-RU"/>
              </a:p>
            </c:txPr>
            <c:showVal val="1"/>
          </c:dLbls>
          <c:cat>
            <c:strRef>
              <c:f>'СЛАЙД 27'!$A$2:$A$5</c:f>
              <c:strCache>
                <c:ptCount val="4"/>
                <c:pt idx="0">
                  <c:v>2015год</c:v>
                </c:pt>
                <c:pt idx="1">
                  <c:v>2016 год</c:v>
                </c:pt>
                <c:pt idx="2">
                  <c:v>2017 год</c:v>
                </c:pt>
                <c:pt idx="3">
                  <c:v>2018 год</c:v>
                </c:pt>
              </c:strCache>
            </c:strRef>
          </c:cat>
          <c:val>
            <c:numRef>
              <c:f>'СЛАЙД 27'!$B$2:$B$5</c:f>
              <c:numCache>
                <c:formatCode>0</c:formatCode>
                <c:ptCount val="4"/>
                <c:pt idx="0">
                  <c:v>313887338.17000002</c:v>
                </c:pt>
                <c:pt idx="1">
                  <c:v>349575114.38999993</c:v>
                </c:pt>
                <c:pt idx="2">
                  <c:v>345003734.57000005</c:v>
                </c:pt>
                <c:pt idx="3">
                  <c:v>344052779.06999999</c:v>
                </c:pt>
              </c:numCache>
            </c:numRef>
          </c:val>
        </c:ser>
        <c:dLbls>
          <c:showVal val="1"/>
        </c:dLbls>
        <c:shape val="pyramid"/>
        <c:axId val="73913088"/>
        <c:axId val="73914624"/>
        <c:axId val="0"/>
      </c:bar3DChart>
      <c:catAx>
        <c:axId val="73913088"/>
        <c:scaling>
          <c:orientation val="minMax"/>
        </c:scaling>
        <c:axPos val="b"/>
        <c:majorTickMark val="none"/>
        <c:tickLblPos val="nextTo"/>
        <c:txPr>
          <a:bodyPr/>
          <a:lstStyle/>
          <a:p>
            <a:pPr>
              <a:defRPr sz="1200" b="1"/>
            </a:pPr>
            <a:endParaRPr lang="ru-RU"/>
          </a:p>
        </c:txPr>
        <c:crossAx val="73914624"/>
        <c:crosses val="autoZero"/>
        <c:auto val="1"/>
        <c:lblAlgn val="ctr"/>
        <c:lblOffset val="100"/>
      </c:catAx>
      <c:valAx>
        <c:axId val="73914624"/>
        <c:scaling>
          <c:orientation val="minMax"/>
        </c:scaling>
        <c:delete val="1"/>
        <c:axPos val="l"/>
        <c:numFmt formatCode="0" sourceLinked="1"/>
        <c:tickLblPos val="nextTo"/>
        <c:crossAx val="73913088"/>
        <c:crosses val="autoZero"/>
        <c:crossBetween val="between"/>
      </c:valAx>
    </c:plotArea>
    <c:plotVisOnly val="1"/>
  </c:chart>
  <c:spPr>
    <a:solidFill>
      <a:srgbClr val="ADDC44"/>
    </a:solidFill>
  </c:sp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pie3DChart>
        <c:varyColors val="1"/>
        <c:ser>
          <c:idx val="0"/>
          <c:order val="0"/>
          <c:explosion val="25"/>
          <c:dPt>
            <c:idx val="0"/>
            <c:spPr>
              <a:solidFill>
                <a:srgbClr val="CC00CC"/>
              </a:solidFill>
            </c:spPr>
          </c:dPt>
          <c:dPt>
            <c:idx val="1"/>
            <c:spPr>
              <a:solidFill>
                <a:srgbClr val="00B050"/>
              </a:solidFill>
            </c:spPr>
          </c:dPt>
          <c:dLbls>
            <c:dLbl>
              <c:idx val="0"/>
              <c:layout>
                <c:manualLayout>
                  <c:x val="0.23700027628125431"/>
                  <c:y val="-0.44011681936348601"/>
                </c:manualLayout>
              </c:layout>
              <c:showPercent val="1"/>
            </c:dLbl>
            <c:dLbl>
              <c:idx val="1"/>
              <c:layout>
                <c:manualLayout>
                  <c:x val="3.1631383248146641E-2"/>
                  <c:y val="-1.5927221660279083E-2"/>
                </c:manualLayout>
              </c:layout>
              <c:showPercent val="1"/>
            </c:dLbl>
            <c:txPr>
              <a:bodyPr/>
              <a:lstStyle/>
              <a:p>
                <a:pPr>
                  <a:defRPr sz="1600"/>
                </a:pPr>
                <a:endParaRPr lang="ru-RU"/>
              </a:p>
            </c:txPr>
            <c:showPercent val="1"/>
          </c:dLbls>
          <c:cat>
            <c:strRef>
              <c:f>'СЛАЙД 28'!$A$3:$A$4</c:f>
              <c:strCache>
                <c:ptCount val="2"/>
                <c:pt idx="0">
                  <c:v>Программные расходы</c:v>
                </c:pt>
                <c:pt idx="1">
                  <c:v>Непрограммные расходы</c:v>
                </c:pt>
              </c:strCache>
            </c:strRef>
          </c:cat>
          <c:val>
            <c:numRef>
              <c:f>'СЛАЙД 28'!$B$3:$B$4</c:f>
              <c:numCache>
                <c:formatCode>0.00</c:formatCode>
                <c:ptCount val="2"/>
                <c:pt idx="0">
                  <c:v>91.777885280650608</c:v>
                </c:pt>
                <c:pt idx="1">
                  <c:v>8.2221147193493866</c:v>
                </c:pt>
              </c:numCache>
            </c:numRef>
          </c:val>
        </c:ser>
        <c:dLbls>
          <c:showPercent val="1"/>
        </c:dLbls>
      </c:pie3DChart>
    </c:plotArea>
    <c:legend>
      <c:legendPos val="t"/>
      <c:txPr>
        <a:bodyPr/>
        <a:lstStyle/>
        <a:p>
          <a:pPr>
            <a:defRPr sz="1800"/>
          </a:pPr>
          <a:endParaRPr lang="ru-RU"/>
        </a:p>
      </c:txPr>
    </c:legend>
    <c:plotVisOnly val="1"/>
  </c:chart>
  <c:spPr>
    <a:solidFill>
      <a:srgbClr val="CCCCFF"/>
    </a:solidFill>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C22158-F58E-496F-BE6F-75F2A11B6B02}" type="doc">
      <dgm:prSet loTypeId="urn:microsoft.com/office/officeart/2005/8/layout/pyramid2" loCatId="list" qsTypeId="urn:microsoft.com/office/officeart/2005/8/quickstyle/simple3" qsCatId="simple" csTypeId="urn:microsoft.com/office/officeart/2005/8/colors/accent1_2" csCatId="accent1" phldr="1"/>
      <dgm:spPr/>
      <dgm:t>
        <a:bodyPr/>
        <a:lstStyle/>
        <a:p>
          <a:endParaRPr lang="ru-RU"/>
        </a:p>
      </dgm:t>
    </dgm:pt>
    <dgm:pt modelId="{5B9133D9-8E3D-4B49-8188-4B1BA2782185}">
      <dgm:prSet custT="1"/>
      <dgm:spPr>
        <a:solidFill>
          <a:schemeClr val="bg2">
            <a:alpha val="90000"/>
          </a:schemeClr>
        </a:solidFill>
      </dgm:spPr>
      <dgm:t>
        <a:bodyPr/>
        <a:lstStyle/>
        <a:p>
          <a:pPr rtl="0"/>
          <a:r>
            <a:rPr lang="ru-RU" sz="1400" b="1" u="sng" dirty="0" smtClean="0">
              <a:solidFill>
                <a:srgbClr val="FF0000"/>
              </a:solidFill>
              <a:latin typeface="Times New Roman" pitchFamily="18" charset="0"/>
              <a:cs typeface="Times New Roman" pitchFamily="18" charset="0"/>
            </a:rPr>
            <a:t>НАЛОГОВЫЕ:</a:t>
          </a:r>
          <a:r>
            <a:rPr lang="ru-RU" sz="1200" b="1" dirty="0" smtClean="0">
              <a:latin typeface="Times New Roman" pitchFamily="18" charset="0"/>
              <a:cs typeface="Times New Roman" pitchFamily="18" charset="0"/>
            </a:rPr>
            <a:t> </a:t>
          </a:r>
          <a:r>
            <a:rPr lang="ru-RU" sz="1200" b="0" dirty="0" smtClean="0">
              <a:latin typeface="Times New Roman" pitchFamily="18" charset="0"/>
              <a:cs typeface="Times New Roman" pitchFamily="18" charset="0"/>
            </a:rPr>
            <a:t>доходы от предусмотренных законодательством Российской Федерации налогов и сборов</a:t>
          </a:r>
          <a:endParaRPr lang="ru-RU" sz="1200" b="0" dirty="0">
            <a:latin typeface="Times New Roman" pitchFamily="18" charset="0"/>
            <a:cs typeface="Times New Roman" pitchFamily="18" charset="0"/>
          </a:endParaRPr>
        </a:p>
      </dgm:t>
    </dgm:pt>
    <dgm:pt modelId="{4605D0E4-D07A-4E31-A361-8DA8F7C1C61C}" type="parTrans" cxnId="{9FBBFE38-4B74-47E3-A87C-2D34F03050C1}">
      <dgm:prSet/>
      <dgm:spPr/>
      <dgm:t>
        <a:bodyPr/>
        <a:lstStyle/>
        <a:p>
          <a:endParaRPr lang="ru-RU"/>
        </a:p>
      </dgm:t>
    </dgm:pt>
    <dgm:pt modelId="{5B4E11A3-3A31-4A62-BCA9-3876758FE117}" type="sibTrans" cxnId="{9FBBFE38-4B74-47E3-A87C-2D34F03050C1}">
      <dgm:prSet/>
      <dgm:spPr/>
      <dgm:t>
        <a:bodyPr/>
        <a:lstStyle/>
        <a:p>
          <a:endParaRPr lang="ru-RU"/>
        </a:p>
      </dgm:t>
    </dgm:pt>
    <dgm:pt modelId="{61859FE4-0494-4B55-B2D7-0D9A57D2E5FB}">
      <dgm:prSet custT="1"/>
      <dgm:spPr>
        <a:solidFill>
          <a:srgbClr val="CCCCFF">
            <a:alpha val="90000"/>
          </a:srgbClr>
        </a:solidFill>
      </dgm:spPr>
      <dgm:t>
        <a:bodyPr/>
        <a:lstStyle/>
        <a:p>
          <a:r>
            <a:rPr lang="ru-RU" sz="1400" b="1" u="sng" dirty="0" smtClean="0">
              <a:solidFill>
                <a:srgbClr val="FF0000"/>
              </a:solidFill>
              <a:effectLst/>
              <a:latin typeface="Times New Roman" pitchFamily="18" charset="0"/>
              <a:cs typeface="Times New Roman" pitchFamily="18" charset="0"/>
            </a:rPr>
            <a:t>НЕНАЛОГОВЫЕ:</a:t>
          </a:r>
          <a:r>
            <a:rPr lang="ru-RU" sz="1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200" b="0" dirty="0" smtClean="0">
              <a:solidFill>
                <a:schemeClr val="tx1"/>
              </a:solidFill>
              <a:latin typeface="Times New Roman" pitchFamily="18" charset="0"/>
              <a:cs typeface="Times New Roman" pitchFamily="18" charset="0"/>
            </a:rPr>
            <a:t>доходы от использования муниципального имущества и природных ресурсов, штрафы, санкции </a:t>
          </a:r>
          <a:endParaRPr lang="ru-RU" sz="1200" b="0" dirty="0">
            <a:solidFill>
              <a:schemeClr val="tx1"/>
            </a:solidFill>
            <a:latin typeface="Times New Roman" pitchFamily="18" charset="0"/>
            <a:cs typeface="Times New Roman" pitchFamily="18" charset="0"/>
          </a:endParaRPr>
        </a:p>
      </dgm:t>
    </dgm:pt>
    <dgm:pt modelId="{5FF8D773-7009-49AD-BB38-389555D4D4A7}" type="parTrans" cxnId="{2184C7FC-233D-46D1-8109-B41E48100365}">
      <dgm:prSet/>
      <dgm:spPr/>
      <dgm:t>
        <a:bodyPr/>
        <a:lstStyle/>
        <a:p>
          <a:endParaRPr lang="ru-RU"/>
        </a:p>
      </dgm:t>
    </dgm:pt>
    <dgm:pt modelId="{1A2CB1BD-2C64-410F-8263-C62EE1B299B1}" type="sibTrans" cxnId="{2184C7FC-233D-46D1-8109-B41E48100365}">
      <dgm:prSet/>
      <dgm:spPr/>
      <dgm:t>
        <a:bodyPr/>
        <a:lstStyle/>
        <a:p>
          <a:endParaRPr lang="ru-RU"/>
        </a:p>
      </dgm:t>
    </dgm:pt>
    <dgm:pt modelId="{9CB13310-1C5C-444F-96F7-BEF852344BCC}">
      <dgm:prSet custT="1"/>
      <dgm:spPr>
        <a:solidFill>
          <a:srgbClr val="CCFFCC">
            <a:alpha val="90000"/>
          </a:srgbClr>
        </a:solidFill>
      </dgm:spPr>
      <dgm:t>
        <a:bodyPr/>
        <a:lstStyle/>
        <a:p>
          <a:r>
            <a:rPr lang="ru-RU" sz="1400" b="1" u="sng" dirty="0" smtClean="0">
              <a:solidFill>
                <a:srgbClr val="FF0000"/>
              </a:solidFill>
              <a:effectLst/>
              <a:latin typeface="Times New Roman" pitchFamily="18" charset="0"/>
              <a:cs typeface="Times New Roman" pitchFamily="18" charset="0"/>
            </a:rPr>
            <a:t>БЕЗВОЗМЕЗДНЫЕ:</a:t>
          </a:r>
          <a:r>
            <a:rPr lang="ru-RU" sz="1200" b="0" dirty="0" smtClean="0">
              <a:solidFill>
                <a:srgbClr val="003366"/>
              </a:solidFill>
              <a:effectLst/>
              <a:latin typeface="Times New Roman" pitchFamily="18" charset="0"/>
              <a:cs typeface="Times New Roman" pitchFamily="18" charset="0"/>
            </a:rPr>
            <a:t> </a:t>
          </a:r>
          <a:r>
            <a:rPr lang="ru-RU" sz="1200" b="0" dirty="0" smtClean="0">
              <a:solidFill>
                <a:schemeClr val="tx1"/>
              </a:solidFill>
              <a:effectLst/>
              <a:latin typeface="Times New Roman" pitchFamily="18" charset="0"/>
              <a:cs typeface="Times New Roman" pitchFamily="18" charset="0"/>
            </a:rPr>
            <a:t>средства федерального и областного бюджетов, поступления от  муниципальных организаций, а также перечисления физических и юридических лиц</a:t>
          </a:r>
          <a:endParaRPr lang="ru-RU" sz="1200" b="0" dirty="0">
            <a:solidFill>
              <a:schemeClr val="tx1"/>
            </a:solidFill>
            <a:effectLst/>
            <a:latin typeface="Times New Roman" pitchFamily="18" charset="0"/>
            <a:cs typeface="Times New Roman" pitchFamily="18" charset="0"/>
          </a:endParaRPr>
        </a:p>
      </dgm:t>
    </dgm:pt>
    <dgm:pt modelId="{D0E0D964-F347-4E02-A423-94FD30532F63}" type="parTrans" cxnId="{7523C30B-4FCE-412F-9C76-92681FE7EA3B}">
      <dgm:prSet/>
      <dgm:spPr/>
      <dgm:t>
        <a:bodyPr/>
        <a:lstStyle/>
        <a:p>
          <a:endParaRPr lang="ru-RU"/>
        </a:p>
      </dgm:t>
    </dgm:pt>
    <dgm:pt modelId="{D008778B-712B-4C13-936D-C63B3F7A865B}" type="sibTrans" cxnId="{7523C30B-4FCE-412F-9C76-92681FE7EA3B}">
      <dgm:prSet/>
      <dgm:spPr/>
      <dgm:t>
        <a:bodyPr/>
        <a:lstStyle/>
        <a:p>
          <a:endParaRPr lang="ru-RU"/>
        </a:p>
      </dgm:t>
    </dgm:pt>
    <dgm:pt modelId="{09DAAD2C-1E2B-424A-844F-71514807DCDB}" type="pres">
      <dgm:prSet presAssocID="{75C22158-F58E-496F-BE6F-75F2A11B6B02}" presName="compositeShape" presStyleCnt="0">
        <dgm:presLayoutVars>
          <dgm:dir/>
          <dgm:resizeHandles/>
        </dgm:presLayoutVars>
      </dgm:prSet>
      <dgm:spPr/>
      <dgm:t>
        <a:bodyPr/>
        <a:lstStyle/>
        <a:p>
          <a:endParaRPr lang="ru-RU"/>
        </a:p>
      </dgm:t>
    </dgm:pt>
    <dgm:pt modelId="{867C26C6-7482-49D1-92D9-8F02ED22DCD8}" type="pres">
      <dgm:prSet presAssocID="{75C22158-F58E-496F-BE6F-75F2A11B6B02}" presName="pyramid" presStyleLbl="node1" presStyleIdx="0" presStyleCnt="1" custScaleX="158796" custLinFactNeighborX="1796" custLinFactNeighborY="-1299"/>
      <dgm:spPr>
        <a:gradFill rotWithShape="0">
          <a:gsLst>
            <a:gs pos="0">
              <a:schemeClr val="bg2"/>
            </a:gs>
            <a:gs pos="35000">
              <a:schemeClr val="accent2">
                <a:lumMod val="20000"/>
                <a:lumOff val="80000"/>
              </a:schemeClr>
            </a:gs>
            <a:gs pos="100000">
              <a:schemeClr val="accent6">
                <a:lumMod val="40000"/>
                <a:lumOff val="60000"/>
              </a:schemeClr>
            </a:gs>
          </a:gsLst>
        </a:gradFill>
      </dgm:spPr>
    </dgm:pt>
    <dgm:pt modelId="{15799382-0828-4796-A63A-E08303B94AF0}" type="pres">
      <dgm:prSet presAssocID="{75C22158-F58E-496F-BE6F-75F2A11B6B02}" presName="theList" presStyleCnt="0"/>
      <dgm:spPr/>
    </dgm:pt>
    <dgm:pt modelId="{A2302658-DB9C-43B6-BE20-960A448A8A6D}" type="pres">
      <dgm:prSet presAssocID="{5B9133D9-8E3D-4B49-8188-4B1BA2782185}" presName="aNode" presStyleLbl="fgAcc1" presStyleIdx="0" presStyleCnt="3" custScaleX="154070" custScaleY="73033" custLinFactNeighborX="-48753" custLinFactNeighborY="50280">
        <dgm:presLayoutVars>
          <dgm:bulletEnabled val="1"/>
        </dgm:presLayoutVars>
      </dgm:prSet>
      <dgm:spPr/>
      <dgm:t>
        <a:bodyPr/>
        <a:lstStyle/>
        <a:p>
          <a:endParaRPr lang="ru-RU"/>
        </a:p>
      </dgm:t>
    </dgm:pt>
    <dgm:pt modelId="{D2A0F403-BE26-40CA-8053-C2D4E4D75C22}" type="pres">
      <dgm:prSet presAssocID="{5B9133D9-8E3D-4B49-8188-4B1BA2782185}" presName="aSpace" presStyleCnt="0"/>
      <dgm:spPr/>
    </dgm:pt>
    <dgm:pt modelId="{70150AD9-9590-40ED-B967-40C085FAB28E}" type="pres">
      <dgm:prSet presAssocID="{61859FE4-0494-4B55-B2D7-0D9A57D2E5FB}" presName="aNode" presStyleLbl="fgAcc1" presStyleIdx="1" presStyleCnt="3" custScaleX="161467" custScaleY="63452" custLinFactNeighborX="-527" custLinFactNeighborY="84708">
        <dgm:presLayoutVars>
          <dgm:bulletEnabled val="1"/>
        </dgm:presLayoutVars>
      </dgm:prSet>
      <dgm:spPr/>
      <dgm:t>
        <a:bodyPr/>
        <a:lstStyle/>
        <a:p>
          <a:endParaRPr lang="ru-RU"/>
        </a:p>
      </dgm:t>
    </dgm:pt>
    <dgm:pt modelId="{3193A84B-AC69-4727-AF68-E0A9635417D5}" type="pres">
      <dgm:prSet presAssocID="{61859FE4-0494-4B55-B2D7-0D9A57D2E5FB}" presName="aSpace" presStyleCnt="0"/>
      <dgm:spPr/>
    </dgm:pt>
    <dgm:pt modelId="{6A9A1275-A4E3-4CF6-952F-DB4A3C0A6E84}" type="pres">
      <dgm:prSet presAssocID="{9CB13310-1C5C-444F-96F7-BEF852344BCC}" presName="aNode" presStyleLbl="fgAcc1" presStyleIdx="2" presStyleCnt="3" custScaleX="170730" custScaleY="68400" custLinFactNeighborX="-84951" custLinFactNeighborY="97780">
        <dgm:presLayoutVars>
          <dgm:bulletEnabled val="1"/>
        </dgm:presLayoutVars>
      </dgm:prSet>
      <dgm:spPr/>
      <dgm:t>
        <a:bodyPr/>
        <a:lstStyle/>
        <a:p>
          <a:endParaRPr lang="ru-RU"/>
        </a:p>
      </dgm:t>
    </dgm:pt>
    <dgm:pt modelId="{B9FF3B03-6BF0-4119-B866-2C60C1C9D8BD}" type="pres">
      <dgm:prSet presAssocID="{9CB13310-1C5C-444F-96F7-BEF852344BCC}" presName="aSpace" presStyleCnt="0"/>
      <dgm:spPr/>
    </dgm:pt>
  </dgm:ptLst>
  <dgm:cxnLst>
    <dgm:cxn modelId="{BF18E890-E06B-4D98-B3E4-E86EE727F95D}" type="presOf" srcId="{75C22158-F58E-496F-BE6F-75F2A11B6B02}" destId="{09DAAD2C-1E2B-424A-844F-71514807DCDB}" srcOrd="0" destOrd="0" presId="urn:microsoft.com/office/officeart/2005/8/layout/pyramid2"/>
    <dgm:cxn modelId="{57EA197A-1C1D-4DD8-8124-BC2EC447AFAA}" type="presOf" srcId="{61859FE4-0494-4B55-B2D7-0D9A57D2E5FB}" destId="{70150AD9-9590-40ED-B967-40C085FAB28E}" srcOrd="0" destOrd="0" presId="urn:microsoft.com/office/officeart/2005/8/layout/pyramid2"/>
    <dgm:cxn modelId="{2184C7FC-233D-46D1-8109-B41E48100365}" srcId="{75C22158-F58E-496F-BE6F-75F2A11B6B02}" destId="{61859FE4-0494-4B55-B2D7-0D9A57D2E5FB}" srcOrd="1" destOrd="0" parTransId="{5FF8D773-7009-49AD-BB38-389555D4D4A7}" sibTransId="{1A2CB1BD-2C64-410F-8263-C62EE1B299B1}"/>
    <dgm:cxn modelId="{D6C4C204-EB34-484B-9C6D-FDC4C7DE5E4F}" type="presOf" srcId="{5B9133D9-8E3D-4B49-8188-4B1BA2782185}" destId="{A2302658-DB9C-43B6-BE20-960A448A8A6D}" srcOrd="0" destOrd="0" presId="urn:microsoft.com/office/officeart/2005/8/layout/pyramid2"/>
    <dgm:cxn modelId="{9FBBFE38-4B74-47E3-A87C-2D34F03050C1}" srcId="{75C22158-F58E-496F-BE6F-75F2A11B6B02}" destId="{5B9133D9-8E3D-4B49-8188-4B1BA2782185}" srcOrd="0" destOrd="0" parTransId="{4605D0E4-D07A-4E31-A361-8DA8F7C1C61C}" sibTransId="{5B4E11A3-3A31-4A62-BCA9-3876758FE117}"/>
    <dgm:cxn modelId="{1B05CD95-58E9-40E5-A714-4398ABBC4763}" type="presOf" srcId="{9CB13310-1C5C-444F-96F7-BEF852344BCC}" destId="{6A9A1275-A4E3-4CF6-952F-DB4A3C0A6E84}" srcOrd="0" destOrd="0" presId="urn:microsoft.com/office/officeart/2005/8/layout/pyramid2"/>
    <dgm:cxn modelId="{7523C30B-4FCE-412F-9C76-92681FE7EA3B}" srcId="{75C22158-F58E-496F-BE6F-75F2A11B6B02}" destId="{9CB13310-1C5C-444F-96F7-BEF852344BCC}" srcOrd="2" destOrd="0" parTransId="{D0E0D964-F347-4E02-A423-94FD30532F63}" sibTransId="{D008778B-712B-4C13-936D-C63B3F7A865B}"/>
    <dgm:cxn modelId="{EE2F73A5-BA0A-4B14-852F-A1533F114669}" type="presParOf" srcId="{09DAAD2C-1E2B-424A-844F-71514807DCDB}" destId="{867C26C6-7482-49D1-92D9-8F02ED22DCD8}" srcOrd="0" destOrd="0" presId="urn:microsoft.com/office/officeart/2005/8/layout/pyramid2"/>
    <dgm:cxn modelId="{FC45AAA2-5A51-4E5D-A5DE-47CF6A5C49B9}" type="presParOf" srcId="{09DAAD2C-1E2B-424A-844F-71514807DCDB}" destId="{15799382-0828-4796-A63A-E08303B94AF0}" srcOrd="1" destOrd="0" presId="urn:microsoft.com/office/officeart/2005/8/layout/pyramid2"/>
    <dgm:cxn modelId="{CC84A78C-5250-4460-AB50-D5EC330AA9C6}" type="presParOf" srcId="{15799382-0828-4796-A63A-E08303B94AF0}" destId="{A2302658-DB9C-43B6-BE20-960A448A8A6D}" srcOrd="0" destOrd="0" presId="urn:microsoft.com/office/officeart/2005/8/layout/pyramid2"/>
    <dgm:cxn modelId="{BC9E8BC7-C485-412C-921B-80693A166E9A}" type="presParOf" srcId="{15799382-0828-4796-A63A-E08303B94AF0}" destId="{D2A0F403-BE26-40CA-8053-C2D4E4D75C22}" srcOrd="1" destOrd="0" presId="urn:microsoft.com/office/officeart/2005/8/layout/pyramid2"/>
    <dgm:cxn modelId="{06E151B8-552C-45C5-A24E-A0EF2A03BF83}" type="presParOf" srcId="{15799382-0828-4796-A63A-E08303B94AF0}" destId="{70150AD9-9590-40ED-B967-40C085FAB28E}" srcOrd="2" destOrd="0" presId="urn:microsoft.com/office/officeart/2005/8/layout/pyramid2"/>
    <dgm:cxn modelId="{CAEA759E-B277-4150-9E59-C77B13ED5CCB}" type="presParOf" srcId="{15799382-0828-4796-A63A-E08303B94AF0}" destId="{3193A84B-AC69-4727-AF68-E0A9635417D5}" srcOrd="3" destOrd="0" presId="urn:microsoft.com/office/officeart/2005/8/layout/pyramid2"/>
    <dgm:cxn modelId="{8F932577-168F-4351-BA87-8B7151296015}" type="presParOf" srcId="{15799382-0828-4796-A63A-E08303B94AF0}" destId="{6A9A1275-A4E3-4CF6-952F-DB4A3C0A6E84}" srcOrd="4" destOrd="0" presId="urn:microsoft.com/office/officeart/2005/8/layout/pyramid2"/>
    <dgm:cxn modelId="{A795A85D-8A3D-4C09-AAAE-9614E8C67933}" type="presParOf" srcId="{15799382-0828-4796-A63A-E08303B94AF0}" destId="{B9FF3B03-6BF0-4119-B866-2C60C1C9D8BD}" srcOrd="5" destOrd="0" presId="urn:microsoft.com/office/officeart/2005/8/layout/pyramid2"/>
  </dgm:cxnLst>
  <dgm:bg/>
  <dgm:whole/>
</dgm:dataModel>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0.20859</cdr:x>
      <cdr:y>0.63132</cdr:y>
    </cdr:from>
    <cdr:to>
      <cdr:x>0.38554</cdr:x>
      <cdr:y>0.75088</cdr:y>
    </cdr:to>
    <cdr:grpSp>
      <cdr:nvGrpSpPr>
        <cdr:cNvPr id="2" name="Группа 1"/>
        <cdr:cNvGrpSpPr/>
      </cdr:nvGrpSpPr>
      <cdr:grpSpPr>
        <a:xfrm xmlns:a="http://schemas.openxmlformats.org/drawingml/2006/main">
          <a:off x="1788150" y="3292317"/>
          <a:ext cx="1516915" cy="623503"/>
          <a:chOff x="0" y="0"/>
          <a:chExt cx="1458309" cy="1578577"/>
        </a:xfrm>
      </cdr:grpSpPr>
      <cdr:sp macro="" textlink="">
        <cdr:nvSpPr>
          <cdr:cNvPr id="3" name="Нашивка 2"/>
          <cdr:cNvSpPr/>
        </cdr:nvSpPr>
        <cdr:spPr>
          <a:xfrm xmlns:a="http://schemas.openxmlformats.org/drawingml/2006/main">
            <a:off x="0" y="0"/>
            <a:ext cx="1458309" cy="1578577"/>
          </a:xfrm>
          <a:prstGeom xmlns:a="http://schemas.openxmlformats.org/drawingml/2006/main" prst="chevron">
            <a:avLst/>
          </a:prstGeom>
          <a:gradFill xmlns:a="http://schemas.openxmlformats.org/drawingml/2006/main" rotWithShape="0">
            <a:gsLst>
              <a:gs pos="0">
                <a:srgbClr val="92D050"/>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xmlns:a="http://schemas.openxmlformats.org/drawingml/2006/main">
            <a:solidFill>
              <a:srgbClr val="4F81BD">
                <a:shade val="50000"/>
              </a:srgbClr>
            </a:solidFill>
          </a:ln>
          <a:effectLst xmlns:a="http://schemas.openxmlformats.org/drawingml/2006/main">
            <a:outerShdw blurRad="40000" dist="23000" dir="5400000" sx="45000" sy="45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rgbClr r="0" g="0" b="0"/>
          </a:lnRef>
          <a:fillRef xmlns:a="http://schemas.openxmlformats.org/drawingml/2006/main" idx="3">
            <a:scrgbClr r="0" g="0" b="0"/>
          </a:fillRef>
          <a:effectRef xmlns:a="http://schemas.openxmlformats.org/drawingml/2006/main" idx="3">
            <a:scrgbClr r="0" g="0" b="0"/>
          </a:effectRef>
          <a:fontRef xmlns:a="http://schemas.openxmlformats.org/drawingml/2006/main" idx="minor">
            <a:schemeClr val="dk1">
              <a:hueOff val="0"/>
              <a:satOff val="0"/>
              <a:lumOff val="0"/>
              <a:alphaOff val="0"/>
            </a:schemeClr>
          </a:fontRef>
        </cdr:style>
      </cdr:sp>
      <cdr:sp macro="" textlink="">
        <cdr:nvSpPr>
          <cdr:cNvPr id="4" name="Нашивка 4"/>
          <cdr:cNvSpPr/>
        </cdr:nvSpPr>
        <cdr:spPr>
          <a:xfrm xmlns:a="http://schemas.openxmlformats.org/drawingml/2006/main">
            <a:off x="85858" y="5"/>
            <a:ext cx="1302157" cy="146581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hueOff val="0"/>
              <a:satOff val="0"/>
              <a:lumOff val="0"/>
              <a:alphaOff val="0"/>
            </a:schemeClr>
          </a:fontRef>
        </cdr:style>
        <cdr:txBody>
          <a:bodyPr xmlns:a="http://schemas.openxmlformats.org/drawingml/2006/main" spcFirstLastPara="0" vert="horz" wrap="square" lIns="0" tIns="36000" rIns="0" bIns="36000" numCol="1" spcCol="1270" anchor="ctr" anchorCtr="0">
            <a:noAutofit/>
          </a:bodyPr>
          <a:lstStyle xmlns:a="http://schemas.openxmlformats.org/drawingml/2006/main">
            <a:lvl1pPr marL="0" indent="0">
              <a:defRPr sz="1100">
                <a:solidFill>
                  <a:sysClr val="windowText" lastClr="000000">
                    <a:hueOff val="0"/>
                    <a:satOff val="0"/>
                    <a:lumOff val="0"/>
                    <a:alphaOff val="0"/>
                  </a:sysClr>
                </a:solidFill>
                <a:latin typeface="Calibri"/>
              </a:defRPr>
            </a:lvl1pPr>
            <a:lvl2pPr marL="457200" indent="0">
              <a:defRPr sz="1100">
                <a:solidFill>
                  <a:sysClr val="windowText" lastClr="000000">
                    <a:hueOff val="0"/>
                    <a:satOff val="0"/>
                    <a:lumOff val="0"/>
                    <a:alphaOff val="0"/>
                  </a:sysClr>
                </a:solidFill>
                <a:latin typeface="Calibri"/>
              </a:defRPr>
            </a:lvl2pPr>
            <a:lvl3pPr marL="914400" indent="0">
              <a:defRPr sz="1100">
                <a:solidFill>
                  <a:sysClr val="windowText" lastClr="000000">
                    <a:hueOff val="0"/>
                    <a:satOff val="0"/>
                    <a:lumOff val="0"/>
                    <a:alphaOff val="0"/>
                  </a:sysClr>
                </a:solidFill>
                <a:latin typeface="Calibri"/>
              </a:defRPr>
            </a:lvl3pPr>
            <a:lvl4pPr marL="1371600" indent="0">
              <a:defRPr sz="1100">
                <a:solidFill>
                  <a:sysClr val="windowText" lastClr="000000">
                    <a:hueOff val="0"/>
                    <a:satOff val="0"/>
                    <a:lumOff val="0"/>
                    <a:alphaOff val="0"/>
                  </a:sysClr>
                </a:solidFill>
                <a:latin typeface="Calibri"/>
              </a:defRPr>
            </a:lvl4pPr>
            <a:lvl5pPr marL="1828800" indent="0">
              <a:defRPr sz="1100">
                <a:solidFill>
                  <a:sysClr val="windowText" lastClr="000000">
                    <a:hueOff val="0"/>
                    <a:satOff val="0"/>
                    <a:lumOff val="0"/>
                    <a:alphaOff val="0"/>
                  </a:sysClr>
                </a:solidFill>
                <a:latin typeface="Calibri"/>
              </a:defRPr>
            </a:lvl5pPr>
            <a:lvl6pPr marL="2286000" indent="0">
              <a:defRPr sz="1100">
                <a:solidFill>
                  <a:sysClr val="windowText" lastClr="000000">
                    <a:hueOff val="0"/>
                    <a:satOff val="0"/>
                    <a:lumOff val="0"/>
                    <a:alphaOff val="0"/>
                  </a:sysClr>
                </a:solidFill>
                <a:latin typeface="Calibri"/>
              </a:defRPr>
            </a:lvl6pPr>
            <a:lvl7pPr marL="2743200" indent="0">
              <a:defRPr sz="1100">
                <a:solidFill>
                  <a:sysClr val="windowText" lastClr="000000">
                    <a:hueOff val="0"/>
                    <a:satOff val="0"/>
                    <a:lumOff val="0"/>
                    <a:alphaOff val="0"/>
                  </a:sysClr>
                </a:solidFill>
                <a:latin typeface="Calibri"/>
              </a:defRPr>
            </a:lvl7pPr>
            <a:lvl8pPr marL="3200400" indent="0">
              <a:defRPr sz="1100">
                <a:solidFill>
                  <a:sysClr val="windowText" lastClr="000000">
                    <a:hueOff val="0"/>
                    <a:satOff val="0"/>
                    <a:lumOff val="0"/>
                    <a:alphaOff val="0"/>
                  </a:sysClr>
                </a:solidFill>
                <a:latin typeface="Calibri"/>
              </a:defRPr>
            </a:lvl8pPr>
            <a:lvl9pPr marL="3657600" indent="0">
              <a:defRPr sz="1100">
                <a:solidFill>
                  <a:sysClr val="windowText" lastClr="000000">
                    <a:hueOff val="0"/>
                    <a:satOff val="0"/>
                    <a:lumOff val="0"/>
                    <a:alphaOff val="0"/>
                  </a:sysClr>
                </a:solidFill>
                <a:latin typeface="Calibri"/>
              </a:defRPr>
            </a:lvl9pPr>
          </a:lstStyle>
          <a:p xmlns:a="http://schemas.openxmlformats.org/drawingml/2006/main">
            <a:pPr lvl="0" algn="ctr" defTabSz="355600">
              <a:lnSpc>
                <a:spcPct val="90000"/>
              </a:lnSpc>
              <a:spcBef>
                <a:spcPct val="0"/>
              </a:spcBef>
              <a:spcAft>
                <a:spcPct val="35000"/>
              </a:spcAft>
            </a:pPr>
            <a:r>
              <a:rPr lang="ru-RU" sz="800" b="1" kern="1200">
                <a:latin typeface="Times New Roman" pitchFamily="18" charset="0"/>
                <a:cs typeface="Times New Roman" pitchFamily="18" charset="0"/>
              </a:rPr>
              <a:t>Темп роста</a:t>
            </a:r>
          </a:p>
          <a:p xmlns:a="http://schemas.openxmlformats.org/drawingml/2006/main">
            <a:pPr lvl="0" algn="ctr" defTabSz="355600">
              <a:lnSpc>
                <a:spcPct val="90000"/>
              </a:lnSpc>
              <a:spcBef>
                <a:spcPct val="0"/>
              </a:spcBef>
              <a:spcAft>
                <a:spcPct val="35000"/>
              </a:spcAft>
            </a:pPr>
            <a:r>
              <a:rPr lang="ru-RU" sz="800" b="1" kern="1200">
                <a:latin typeface="Times New Roman" pitchFamily="18" charset="0"/>
                <a:cs typeface="Times New Roman" pitchFamily="18" charset="0"/>
              </a:rPr>
              <a:t>111,4%</a:t>
            </a:r>
          </a:p>
        </cdr:txBody>
      </cdr:sp>
    </cdr:grpSp>
  </cdr:relSizeAnchor>
  <cdr:relSizeAnchor xmlns:cdr="http://schemas.openxmlformats.org/drawingml/2006/chartDrawing">
    <cdr:from>
      <cdr:x>0.42505</cdr:x>
      <cdr:y>0.43207</cdr:y>
    </cdr:from>
    <cdr:to>
      <cdr:x>0.60199</cdr:x>
      <cdr:y>0.55163</cdr:y>
    </cdr:to>
    <cdr:grpSp>
      <cdr:nvGrpSpPr>
        <cdr:cNvPr id="5" name="Группа 4"/>
        <cdr:cNvGrpSpPr/>
      </cdr:nvGrpSpPr>
      <cdr:grpSpPr>
        <a:xfrm xmlns:a="http://schemas.openxmlformats.org/drawingml/2006/main">
          <a:off x="3643767" y="2253234"/>
          <a:ext cx="1516828" cy="623502"/>
          <a:chOff x="0" y="0"/>
          <a:chExt cx="1458309" cy="1578577"/>
        </a:xfrm>
      </cdr:grpSpPr>
      <cdr:sp macro="" textlink="">
        <cdr:nvSpPr>
          <cdr:cNvPr id="6" name="Нашивка 5"/>
          <cdr:cNvSpPr/>
        </cdr:nvSpPr>
        <cdr:spPr>
          <a:xfrm xmlns:a="http://schemas.openxmlformats.org/drawingml/2006/main">
            <a:off x="0" y="0"/>
            <a:ext cx="1458309" cy="1578577"/>
          </a:xfrm>
          <a:prstGeom xmlns:a="http://schemas.openxmlformats.org/drawingml/2006/main" prst="chevron">
            <a:avLst/>
          </a:prstGeom>
          <a:gradFill xmlns:a="http://schemas.openxmlformats.org/drawingml/2006/main" rotWithShape="0">
            <a:gsLst>
              <a:gs pos="0">
                <a:srgbClr val="92D050"/>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xmlns:a="http://schemas.openxmlformats.org/drawingml/2006/main">
            <a:solidFill>
              <a:srgbClr val="4F81BD">
                <a:shade val="50000"/>
              </a:srgbClr>
            </a:solidFill>
          </a:ln>
          <a:effectLst xmlns:a="http://schemas.openxmlformats.org/drawingml/2006/main">
            <a:outerShdw blurRad="40000" dist="23000" dir="5400000" sx="45000" sy="45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rgbClr r="0" g="0" b="0"/>
          </a:lnRef>
          <a:fillRef xmlns:a="http://schemas.openxmlformats.org/drawingml/2006/main" idx="3">
            <a:scrgbClr r="0" g="0" b="0"/>
          </a:fillRef>
          <a:effectRef xmlns:a="http://schemas.openxmlformats.org/drawingml/2006/main" idx="3">
            <a:scrgbClr r="0" g="0" b="0"/>
          </a:effectRef>
          <a:fontRef xmlns:a="http://schemas.openxmlformats.org/drawingml/2006/main" idx="minor">
            <a:schemeClr val="dk1">
              <a:hueOff val="0"/>
              <a:satOff val="0"/>
              <a:lumOff val="0"/>
              <a:alphaOff val="0"/>
            </a:schemeClr>
          </a:fontRef>
        </cdr:style>
      </cdr:sp>
      <cdr:sp macro="" textlink="">
        <cdr:nvSpPr>
          <cdr:cNvPr id="7" name="Нашивка 4"/>
          <cdr:cNvSpPr/>
        </cdr:nvSpPr>
        <cdr:spPr>
          <a:xfrm xmlns:a="http://schemas.openxmlformats.org/drawingml/2006/main">
            <a:off x="85858" y="5"/>
            <a:ext cx="1302157" cy="146581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hueOff val="0"/>
              <a:satOff val="0"/>
              <a:lumOff val="0"/>
              <a:alphaOff val="0"/>
            </a:schemeClr>
          </a:fontRef>
        </cdr:style>
        <cdr:txBody>
          <a:bodyPr xmlns:a="http://schemas.openxmlformats.org/drawingml/2006/main" spcFirstLastPara="0" vert="horz" wrap="square" lIns="0" tIns="36000" rIns="0" bIns="36000" numCol="1" spcCol="1270" anchor="ctr" anchorCtr="0">
            <a:noAutofit/>
          </a:bodyPr>
          <a:lstStyle xmlns:a="http://schemas.openxmlformats.org/drawingml/2006/main">
            <a:lvl1pPr marL="0" indent="0">
              <a:defRPr sz="1100">
                <a:solidFill>
                  <a:sysClr val="windowText" lastClr="000000">
                    <a:hueOff val="0"/>
                    <a:satOff val="0"/>
                    <a:lumOff val="0"/>
                    <a:alphaOff val="0"/>
                  </a:sysClr>
                </a:solidFill>
                <a:latin typeface="Calibri"/>
              </a:defRPr>
            </a:lvl1pPr>
            <a:lvl2pPr marL="457200" indent="0">
              <a:defRPr sz="1100">
                <a:solidFill>
                  <a:sysClr val="windowText" lastClr="000000">
                    <a:hueOff val="0"/>
                    <a:satOff val="0"/>
                    <a:lumOff val="0"/>
                    <a:alphaOff val="0"/>
                  </a:sysClr>
                </a:solidFill>
                <a:latin typeface="Calibri"/>
              </a:defRPr>
            </a:lvl2pPr>
            <a:lvl3pPr marL="914400" indent="0">
              <a:defRPr sz="1100">
                <a:solidFill>
                  <a:sysClr val="windowText" lastClr="000000">
                    <a:hueOff val="0"/>
                    <a:satOff val="0"/>
                    <a:lumOff val="0"/>
                    <a:alphaOff val="0"/>
                  </a:sysClr>
                </a:solidFill>
                <a:latin typeface="Calibri"/>
              </a:defRPr>
            </a:lvl3pPr>
            <a:lvl4pPr marL="1371600" indent="0">
              <a:defRPr sz="1100">
                <a:solidFill>
                  <a:sysClr val="windowText" lastClr="000000">
                    <a:hueOff val="0"/>
                    <a:satOff val="0"/>
                    <a:lumOff val="0"/>
                    <a:alphaOff val="0"/>
                  </a:sysClr>
                </a:solidFill>
                <a:latin typeface="Calibri"/>
              </a:defRPr>
            </a:lvl4pPr>
            <a:lvl5pPr marL="1828800" indent="0">
              <a:defRPr sz="1100">
                <a:solidFill>
                  <a:sysClr val="windowText" lastClr="000000">
                    <a:hueOff val="0"/>
                    <a:satOff val="0"/>
                    <a:lumOff val="0"/>
                    <a:alphaOff val="0"/>
                  </a:sysClr>
                </a:solidFill>
                <a:latin typeface="Calibri"/>
              </a:defRPr>
            </a:lvl5pPr>
            <a:lvl6pPr marL="2286000" indent="0">
              <a:defRPr sz="1100">
                <a:solidFill>
                  <a:sysClr val="windowText" lastClr="000000">
                    <a:hueOff val="0"/>
                    <a:satOff val="0"/>
                    <a:lumOff val="0"/>
                    <a:alphaOff val="0"/>
                  </a:sysClr>
                </a:solidFill>
                <a:latin typeface="Calibri"/>
              </a:defRPr>
            </a:lvl6pPr>
            <a:lvl7pPr marL="2743200" indent="0">
              <a:defRPr sz="1100">
                <a:solidFill>
                  <a:sysClr val="windowText" lastClr="000000">
                    <a:hueOff val="0"/>
                    <a:satOff val="0"/>
                    <a:lumOff val="0"/>
                    <a:alphaOff val="0"/>
                  </a:sysClr>
                </a:solidFill>
                <a:latin typeface="Calibri"/>
              </a:defRPr>
            </a:lvl7pPr>
            <a:lvl8pPr marL="3200400" indent="0">
              <a:defRPr sz="1100">
                <a:solidFill>
                  <a:sysClr val="windowText" lastClr="000000">
                    <a:hueOff val="0"/>
                    <a:satOff val="0"/>
                    <a:lumOff val="0"/>
                    <a:alphaOff val="0"/>
                  </a:sysClr>
                </a:solidFill>
                <a:latin typeface="Calibri"/>
              </a:defRPr>
            </a:lvl8pPr>
            <a:lvl9pPr marL="3657600" indent="0">
              <a:defRPr sz="1100">
                <a:solidFill>
                  <a:sysClr val="windowText" lastClr="000000">
                    <a:hueOff val="0"/>
                    <a:satOff val="0"/>
                    <a:lumOff val="0"/>
                    <a:alphaOff val="0"/>
                  </a:sysClr>
                </a:solidFill>
                <a:latin typeface="Calibri"/>
              </a:defRPr>
            </a:lvl9pPr>
          </a:lstStyle>
          <a:p xmlns:a="http://schemas.openxmlformats.org/drawingml/2006/main">
            <a:pPr lvl="0" algn="ctr" defTabSz="355600">
              <a:lnSpc>
                <a:spcPct val="90000"/>
              </a:lnSpc>
              <a:spcBef>
                <a:spcPct val="0"/>
              </a:spcBef>
              <a:spcAft>
                <a:spcPct val="35000"/>
              </a:spcAft>
            </a:pPr>
            <a:r>
              <a:rPr lang="ru-RU" sz="800" b="1" kern="1200">
                <a:latin typeface="Times New Roman" pitchFamily="18" charset="0"/>
                <a:cs typeface="Times New Roman" pitchFamily="18" charset="0"/>
              </a:rPr>
              <a:t>Темп роста</a:t>
            </a:r>
          </a:p>
          <a:p xmlns:a="http://schemas.openxmlformats.org/drawingml/2006/main">
            <a:pPr lvl="0" algn="ctr" defTabSz="355600">
              <a:lnSpc>
                <a:spcPct val="90000"/>
              </a:lnSpc>
              <a:spcBef>
                <a:spcPct val="0"/>
              </a:spcBef>
              <a:spcAft>
                <a:spcPct val="35000"/>
              </a:spcAft>
            </a:pPr>
            <a:r>
              <a:rPr lang="ru-RU" sz="800" b="1" kern="1200">
                <a:latin typeface="Times New Roman" pitchFamily="18" charset="0"/>
                <a:cs typeface="Times New Roman" pitchFamily="18" charset="0"/>
              </a:rPr>
              <a:t>98,7%</a:t>
            </a:r>
          </a:p>
        </cdr:txBody>
      </cdr:sp>
    </cdr:grpSp>
  </cdr:relSizeAnchor>
  <cdr:relSizeAnchor xmlns:cdr="http://schemas.openxmlformats.org/drawingml/2006/chartDrawing">
    <cdr:from>
      <cdr:x>0.63971</cdr:x>
      <cdr:y>0.40632</cdr:y>
    </cdr:from>
    <cdr:to>
      <cdr:x>0.81665</cdr:x>
      <cdr:y>0.52588</cdr:y>
    </cdr:to>
    <cdr:grpSp>
      <cdr:nvGrpSpPr>
        <cdr:cNvPr id="8" name="Группа 7"/>
        <cdr:cNvGrpSpPr/>
      </cdr:nvGrpSpPr>
      <cdr:grpSpPr>
        <a:xfrm xmlns:a="http://schemas.openxmlformats.org/drawingml/2006/main">
          <a:off x="5483952" y="2118948"/>
          <a:ext cx="1516829" cy="623503"/>
          <a:chOff x="0" y="0"/>
          <a:chExt cx="1458309" cy="1578577"/>
        </a:xfrm>
      </cdr:grpSpPr>
      <cdr:sp macro="" textlink="">
        <cdr:nvSpPr>
          <cdr:cNvPr id="9" name="Нашивка 8"/>
          <cdr:cNvSpPr/>
        </cdr:nvSpPr>
        <cdr:spPr>
          <a:xfrm xmlns:a="http://schemas.openxmlformats.org/drawingml/2006/main">
            <a:off x="0" y="0"/>
            <a:ext cx="1458309" cy="1578577"/>
          </a:xfrm>
          <a:prstGeom xmlns:a="http://schemas.openxmlformats.org/drawingml/2006/main" prst="chevron">
            <a:avLst/>
          </a:prstGeom>
          <a:gradFill xmlns:a="http://schemas.openxmlformats.org/drawingml/2006/main" rotWithShape="0">
            <a:gsLst>
              <a:gs pos="0">
                <a:srgbClr val="92D050"/>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xmlns:a="http://schemas.openxmlformats.org/drawingml/2006/main">
            <a:solidFill>
              <a:srgbClr val="4F81BD">
                <a:shade val="50000"/>
              </a:srgbClr>
            </a:solidFill>
          </a:ln>
          <a:effectLst xmlns:a="http://schemas.openxmlformats.org/drawingml/2006/main">
            <a:outerShdw blurRad="40000" dist="23000" dir="5400000" sx="45000" sy="45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rgbClr r="0" g="0" b="0"/>
          </a:lnRef>
          <a:fillRef xmlns:a="http://schemas.openxmlformats.org/drawingml/2006/main" idx="3">
            <a:scrgbClr r="0" g="0" b="0"/>
          </a:fillRef>
          <a:effectRef xmlns:a="http://schemas.openxmlformats.org/drawingml/2006/main" idx="3">
            <a:scrgbClr r="0" g="0" b="0"/>
          </a:effectRef>
          <a:fontRef xmlns:a="http://schemas.openxmlformats.org/drawingml/2006/main" idx="minor">
            <a:schemeClr val="dk1">
              <a:hueOff val="0"/>
              <a:satOff val="0"/>
              <a:lumOff val="0"/>
              <a:alphaOff val="0"/>
            </a:schemeClr>
          </a:fontRef>
        </cdr:style>
      </cdr:sp>
      <cdr:sp macro="" textlink="">
        <cdr:nvSpPr>
          <cdr:cNvPr id="10" name="Нашивка 4"/>
          <cdr:cNvSpPr/>
        </cdr:nvSpPr>
        <cdr:spPr>
          <a:xfrm xmlns:a="http://schemas.openxmlformats.org/drawingml/2006/main">
            <a:off x="85858" y="5"/>
            <a:ext cx="1302157" cy="146581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hueOff val="0"/>
              <a:satOff val="0"/>
              <a:lumOff val="0"/>
              <a:alphaOff val="0"/>
            </a:schemeClr>
          </a:fontRef>
        </cdr:style>
        <cdr:txBody>
          <a:bodyPr xmlns:a="http://schemas.openxmlformats.org/drawingml/2006/main" spcFirstLastPara="0" vert="horz" wrap="square" lIns="0" tIns="36000" rIns="0" bIns="36000" numCol="1" spcCol="1270" anchor="ctr" anchorCtr="0">
            <a:noAutofit/>
          </a:bodyPr>
          <a:lstStyle xmlns:a="http://schemas.openxmlformats.org/drawingml/2006/main">
            <a:lvl1pPr marL="0" indent="0">
              <a:defRPr sz="1100">
                <a:solidFill>
                  <a:sysClr val="windowText" lastClr="000000">
                    <a:hueOff val="0"/>
                    <a:satOff val="0"/>
                    <a:lumOff val="0"/>
                    <a:alphaOff val="0"/>
                  </a:sysClr>
                </a:solidFill>
                <a:latin typeface="Calibri"/>
              </a:defRPr>
            </a:lvl1pPr>
            <a:lvl2pPr marL="457200" indent="0">
              <a:defRPr sz="1100">
                <a:solidFill>
                  <a:sysClr val="windowText" lastClr="000000">
                    <a:hueOff val="0"/>
                    <a:satOff val="0"/>
                    <a:lumOff val="0"/>
                    <a:alphaOff val="0"/>
                  </a:sysClr>
                </a:solidFill>
                <a:latin typeface="Calibri"/>
              </a:defRPr>
            </a:lvl2pPr>
            <a:lvl3pPr marL="914400" indent="0">
              <a:defRPr sz="1100">
                <a:solidFill>
                  <a:sysClr val="windowText" lastClr="000000">
                    <a:hueOff val="0"/>
                    <a:satOff val="0"/>
                    <a:lumOff val="0"/>
                    <a:alphaOff val="0"/>
                  </a:sysClr>
                </a:solidFill>
                <a:latin typeface="Calibri"/>
              </a:defRPr>
            </a:lvl3pPr>
            <a:lvl4pPr marL="1371600" indent="0">
              <a:defRPr sz="1100">
                <a:solidFill>
                  <a:sysClr val="windowText" lastClr="000000">
                    <a:hueOff val="0"/>
                    <a:satOff val="0"/>
                    <a:lumOff val="0"/>
                    <a:alphaOff val="0"/>
                  </a:sysClr>
                </a:solidFill>
                <a:latin typeface="Calibri"/>
              </a:defRPr>
            </a:lvl4pPr>
            <a:lvl5pPr marL="1828800" indent="0">
              <a:defRPr sz="1100">
                <a:solidFill>
                  <a:sysClr val="windowText" lastClr="000000">
                    <a:hueOff val="0"/>
                    <a:satOff val="0"/>
                    <a:lumOff val="0"/>
                    <a:alphaOff val="0"/>
                  </a:sysClr>
                </a:solidFill>
                <a:latin typeface="Calibri"/>
              </a:defRPr>
            </a:lvl5pPr>
            <a:lvl6pPr marL="2286000" indent="0">
              <a:defRPr sz="1100">
                <a:solidFill>
                  <a:sysClr val="windowText" lastClr="000000">
                    <a:hueOff val="0"/>
                    <a:satOff val="0"/>
                    <a:lumOff val="0"/>
                    <a:alphaOff val="0"/>
                  </a:sysClr>
                </a:solidFill>
                <a:latin typeface="Calibri"/>
              </a:defRPr>
            </a:lvl6pPr>
            <a:lvl7pPr marL="2743200" indent="0">
              <a:defRPr sz="1100">
                <a:solidFill>
                  <a:sysClr val="windowText" lastClr="000000">
                    <a:hueOff val="0"/>
                    <a:satOff val="0"/>
                    <a:lumOff val="0"/>
                    <a:alphaOff val="0"/>
                  </a:sysClr>
                </a:solidFill>
                <a:latin typeface="Calibri"/>
              </a:defRPr>
            </a:lvl7pPr>
            <a:lvl8pPr marL="3200400" indent="0">
              <a:defRPr sz="1100">
                <a:solidFill>
                  <a:sysClr val="windowText" lastClr="000000">
                    <a:hueOff val="0"/>
                    <a:satOff val="0"/>
                    <a:lumOff val="0"/>
                    <a:alphaOff val="0"/>
                  </a:sysClr>
                </a:solidFill>
                <a:latin typeface="Calibri"/>
              </a:defRPr>
            </a:lvl8pPr>
            <a:lvl9pPr marL="3657600" indent="0">
              <a:defRPr sz="1100">
                <a:solidFill>
                  <a:sysClr val="windowText" lastClr="000000">
                    <a:hueOff val="0"/>
                    <a:satOff val="0"/>
                    <a:lumOff val="0"/>
                    <a:alphaOff val="0"/>
                  </a:sysClr>
                </a:solidFill>
                <a:latin typeface="Calibri"/>
              </a:defRPr>
            </a:lvl9pPr>
          </a:lstStyle>
          <a:p xmlns:a="http://schemas.openxmlformats.org/drawingml/2006/main">
            <a:pPr lvl="0" algn="ctr" defTabSz="355600">
              <a:lnSpc>
                <a:spcPct val="90000"/>
              </a:lnSpc>
              <a:spcBef>
                <a:spcPct val="0"/>
              </a:spcBef>
              <a:spcAft>
                <a:spcPct val="35000"/>
              </a:spcAft>
            </a:pPr>
            <a:r>
              <a:rPr lang="ru-RU" sz="800" b="1" kern="1200">
                <a:latin typeface="Times New Roman" pitchFamily="18" charset="0"/>
                <a:cs typeface="Times New Roman" pitchFamily="18" charset="0"/>
              </a:rPr>
              <a:t>Темп роста</a:t>
            </a:r>
          </a:p>
          <a:p xmlns:a="http://schemas.openxmlformats.org/drawingml/2006/main">
            <a:pPr lvl="0" algn="ctr" defTabSz="355600">
              <a:lnSpc>
                <a:spcPct val="90000"/>
              </a:lnSpc>
              <a:spcBef>
                <a:spcPct val="0"/>
              </a:spcBef>
              <a:spcAft>
                <a:spcPct val="35000"/>
              </a:spcAft>
            </a:pPr>
            <a:r>
              <a:rPr lang="ru-RU" sz="800" b="1" kern="1200">
                <a:latin typeface="Times New Roman" pitchFamily="18" charset="0"/>
                <a:cs typeface="Times New Roman" pitchFamily="18" charset="0"/>
              </a:rPr>
              <a:t>99,7%</a:t>
            </a:r>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04F86F-0399-47BA-9EC0-78BD9A313D21}" type="datetimeFigureOut">
              <a:rPr lang="ru-RU" smtClean="0"/>
              <a:pPr/>
              <a:t>31.07.2019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6AF4E4-BC35-45EB-9BD6-F87AD4259F9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26AF4E4-BC35-45EB-9BD6-F87AD4259F9F}"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31.07.2019</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31.07.2019</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31.07.2019</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31.07.2019</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31.07.2019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31.07.2019</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31.07.2019</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31.07.2019</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31.07.2019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31.07.2019</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4357694"/>
            <a:ext cx="8458200" cy="1785950"/>
          </a:xfrm>
        </p:spPr>
        <p:txBody>
          <a:bodyPr anchor="ctr">
            <a:normAutofit fontScale="90000"/>
          </a:bodyPr>
          <a:lstStyle/>
          <a:p>
            <a:pPr algn="ctr"/>
            <a:r>
              <a:rPr lang="ru-RU" sz="2700" dirty="0" smtClean="0">
                <a:solidFill>
                  <a:srgbClr val="FF0000"/>
                </a:solidFill>
              </a:rPr>
              <a:t>К РЕШЕНИЮ ПРЕДСТАВИТЕЛЬНОГО СОБРНИЯ ЛЬГОВСКОГО РАЙОНА КУРСКОЙ ОБЛАСТИ ОТ 26.04.2019 Г. №70</a:t>
            </a:r>
            <a:br>
              <a:rPr lang="ru-RU" sz="2700" dirty="0" smtClean="0">
                <a:solidFill>
                  <a:srgbClr val="FF0000"/>
                </a:solidFill>
              </a:rPr>
            </a:br>
            <a:r>
              <a:rPr lang="ru-RU" sz="2700" dirty="0" smtClean="0">
                <a:solidFill>
                  <a:srgbClr val="FF0000"/>
                </a:solidFill>
              </a:rPr>
              <a:t>«ОБ ИСПОЛНЕНИИ БЮДЖЕТА МУНИЦИПАЛЬНОГО РАЙОНА</a:t>
            </a:r>
            <a:br>
              <a:rPr lang="ru-RU" sz="2700" dirty="0" smtClean="0">
                <a:solidFill>
                  <a:srgbClr val="FF0000"/>
                </a:solidFill>
              </a:rPr>
            </a:br>
            <a:r>
              <a:rPr lang="ru-RU" sz="2700" dirty="0" smtClean="0">
                <a:solidFill>
                  <a:srgbClr val="FF0000"/>
                </a:solidFill>
              </a:rPr>
              <a:t>«ЛЬГОВСКИЙ РАЙОН» КУРСКОЙ ОБЛАСТИ ЗА 2018 ГОД </a:t>
            </a:r>
            <a:endParaRPr lang="ru-RU" dirty="0"/>
          </a:p>
        </p:txBody>
      </p:sp>
      <p:sp>
        <p:nvSpPr>
          <p:cNvPr id="3" name="Подзаголовок 2"/>
          <p:cNvSpPr>
            <a:spLocks noGrp="1"/>
          </p:cNvSpPr>
          <p:nvPr>
            <p:ph type="subTitle" idx="1"/>
          </p:nvPr>
        </p:nvSpPr>
        <p:spPr>
          <a:xfrm>
            <a:off x="428596" y="714356"/>
            <a:ext cx="8458200" cy="914400"/>
          </a:xfrm>
        </p:spPr>
        <p:txBody>
          <a:bodyPr>
            <a:normAutofit/>
          </a:bodyPr>
          <a:lstStyle/>
          <a:p>
            <a:pPr algn="ctr"/>
            <a:r>
              <a:rPr lang="ru-RU" sz="5400" dirty="0" smtClean="0">
                <a:solidFill>
                  <a:srgbClr val="7030A0"/>
                </a:solidFill>
              </a:rPr>
              <a:t>БЮДЖЕТ ДЛЯ ГРАЖДАН</a:t>
            </a:r>
            <a:endParaRPr lang="ru-RU" sz="5400" dirty="0">
              <a:solidFill>
                <a:srgbClr val="7030A0"/>
              </a:solidFill>
            </a:endParaRPr>
          </a:p>
        </p:txBody>
      </p:sp>
      <p:pic>
        <p:nvPicPr>
          <p:cNvPr id="4" name="Picture 16" descr="1116660"/>
          <p:cNvPicPr>
            <a:picLocks noChangeAspect="1" noChangeArrowheads="1"/>
          </p:cNvPicPr>
          <p:nvPr/>
        </p:nvPicPr>
        <p:blipFill>
          <a:blip r:embed="rId2" cstate="print"/>
          <a:srcRect/>
          <a:stretch>
            <a:fillRect/>
          </a:stretch>
        </p:blipFill>
        <p:spPr bwMode="auto">
          <a:xfrm rot="21420000">
            <a:off x="464530" y="2207042"/>
            <a:ext cx="2480513" cy="1438187"/>
          </a:xfrm>
          <a:prstGeom prst="rect">
            <a:avLst/>
          </a:prstGeom>
          <a:noFill/>
          <a:ln w="9525">
            <a:noFill/>
            <a:miter lim="800000"/>
            <a:headEnd/>
            <a:tailEnd/>
          </a:ln>
          <a:scene3d>
            <a:camera prst="orthographicFront">
              <a:rot lat="0" lon="0" rev="0"/>
            </a:camera>
            <a:lightRig rig="threePt" dir="t">
              <a:rot lat="0" lon="0" rev="0"/>
            </a:lightRig>
          </a:scene3d>
          <a:sp3d>
            <a:bevelT w="0" h="0"/>
            <a:bevelB w="0" h="0"/>
          </a:sp3d>
        </p:spPr>
      </p:pic>
      <p:pic>
        <p:nvPicPr>
          <p:cNvPr id="5" name="Picture 4"/>
          <p:cNvPicPr>
            <a:picLocks noChangeAspect="1" noChangeArrowheads="1"/>
          </p:cNvPicPr>
          <p:nvPr/>
        </p:nvPicPr>
        <p:blipFill>
          <a:blip r:embed="rId3"/>
          <a:srcRect/>
          <a:stretch>
            <a:fillRect/>
          </a:stretch>
        </p:blipFill>
        <p:spPr bwMode="auto">
          <a:xfrm>
            <a:off x="3714744" y="2071678"/>
            <a:ext cx="1513427" cy="1571636"/>
          </a:xfrm>
          <a:prstGeom prst="rect">
            <a:avLst/>
          </a:prstGeom>
          <a:noFill/>
          <a:ln w="9525">
            <a:noFill/>
            <a:miter lim="800000"/>
            <a:headEnd/>
            <a:tailEnd/>
          </a:ln>
          <a:effectLst/>
        </p:spPr>
      </p:pic>
      <p:pic>
        <p:nvPicPr>
          <p:cNvPr id="6" name="Picture 5"/>
          <p:cNvPicPr>
            <a:picLocks noChangeAspect="1" noChangeArrowheads="1"/>
          </p:cNvPicPr>
          <p:nvPr/>
        </p:nvPicPr>
        <p:blipFill>
          <a:blip r:embed="rId4"/>
          <a:srcRect/>
          <a:stretch>
            <a:fillRect/>
          </a:stretch>
        </p:blipFill>
        <p:spPr bwMode="auto">
          <a:xfrm rot="300000">
            <a:off x="5997627" y="2330262"/>
            <a:ext cx="2718918" cy="14593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85720" y="214290"/>
            <a:ext cx="8501122" cy="6473359"/>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dirty="0" smtClean="0">
                <a:solidFill>
                  <a:srgbClr val="05790B"/>
                </a:solidFill>
              </a:rPr>
              <a:t>ОБЪЕМ И ДИНАМИКА БЕЗВОЗМЕЗДНЫХ ПОСТУПЛЕНИЙ ИЗ ОБЛАСТНОГО БЮДЖЕТА В БЮДЖЕТ МУНИЦИПАЛЬНОГО РАЙОНА</a:t>
            </a:r>
            <a:endParaRPr lang="ru-RU" sz="2400" dirty="0">
              <a:solidFill>
                <a:srgbClr val="05790B"/>
              </a:solidFill>
            </a:endParaRPr>
          </a:p>
        </p:txBody>
      </p:sp>
      <p:graphicFrame>
        <p:nvGraphicFramePr>
          <p:cNvPr id="8" name="Содержимое 7"/>
          <p:cNvGraphicFramePr>
            <a:graphicFrameLocks noGrp="1"/>
          </p:cNvGraphicFramePr>
          <p:nvPr>
            <p:ph idx="1"/>
          </p:nvPr>
        </p:nvGraphicFramePr>
        <p:xfrm>
          <a:off x="304800" y="1554162"/>
          <a:ext cx="8686800" cy="494667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686800" cy="838200"/>
          </a:xfrm>
        </p:spPr>
        <p:txBody>
          <a:bodyPr>
            <a:normAutofit fontScale="90000"/>
          </a:bodyPr>
          <a:lstStyle/>
          <a:p>
            <a:pPr algn="ctr"/>
            <a:r>
              <a:rPr lang="ru-RU" sz="2100" dirty="0" smtClean="0">
                <a:solidFill>
                  <a:srgbClr val="7030A0"/>
                </a:solidFill>
                <a:latin typeface="Times New Roman" pitchFamily="18" charset="0"/>
                <a:cs typeface="Times New Roman" pitchFamily="18" charset="0"/>
              </a:rPr>
              <a:t>ОБЪЕМ БЕЗВОЗМЕЗДНЫХ ПОСТУПЛЕНИЙ ИЗ ОБЛАСТНОГО БЮДЖЕТА В БЮДЖЕТ МУНИЦИПАЛЬНОГО РАЙОНА ЗА 2018 ГОД </a:t>
            </a:r>
            <a:r>
              <a:rPr lang="en-US" sz="2000" dirty="0" smtClean="0">
                <a:solidFill>
                  <a:srgbClr val="7030A0"/>
                </a:solidFill>
                <a:latin typeface="Times New Roman" pitchFamily="18" charset="0"/>
                <a:cs typeface="Times New Roman" pitchFamily="18" charset="0"/>
              </a:rPr>
              <a:t>[</a:t>
            </a:r>
            <a:r>
              <a:rPr lang="ru-RU" sz="2000" dirty="0" smtClean="0">
                <a:solidFill>
                  <a:srgbClr val="7030A0"/>
                </a:solidFill>
                <a:latin typeface="Times New Roman" pitchFamily="18" charset="0"/>
                <a:cs typeface="Times New Roman" pitchFamily="18" charset="0"/>
              </a:rPr>
              <a:t>1</a:t>
            </a:r>
            <a:r>
              <a:rPr lang="en-US" sz="2000" dirty="0" smtClean="0">
                <a:solidFill>
                  <a:srgbClr val="7030A0"/>
                </a:solidFill>
                <a:latin typeface="Times New Roman" pitchFamily="18" charset="0"/>
                <a:cs typeface="Times New Roman" pitchFamily="18" charset="0"/>
              </a:rPr>
              <a:t>]</a:t>
            </a:r>
            <a:endParaRPr lang="ru-RU" sz="2100" dirty="0">
              <a:solidFill>
                <a:srgbClr val="7030A0"/>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nvPr>
        </p:nvGraphicFramePr>
        <p:xfrm>
          <a:off x="304800" y="1554163"/>
          <a:ext cx="8686800" cy="5062540"/>
        </p:xfrm>
        <a:graphic>
          <a:graphicData uri="http://schemas.openxmlformats.org/drawingml/2006/table">
            <a:tbl>
              <a:tblPr firstRow="1" bandRow="1">
                <a:tableStyleId>{69CF1AB2-1976-4502-BF36-3FF5EA218861}</a:tableStyleId>
              </a:tblPr>
              <a:tblGrid>
                <a:gridCol w="1695432"/>
                <a:gridCol w="5643602"/>
                <a:gridCol w="1347766"/>
              </a:tblGrid>
              <a:tr h="370840">
                <a:tc>
                  <a:txBody>
                    <a:bodyPr/>
                    <a:lstStyle/>
                    <a:p>
                      <a:pPr algn="ctr" fontAlgn="ctr"/>
                      <a:r>
                        <a:rPr lang="ru-RU" sz="1150" u="none" strike="noStrike" dirty="0">
                          <a:latin typeface="Times New Roman" pitchFamily="18" charset="0"/>
                          <a:cs typeface="Times New Roman" pitchFamily="18" charset="0"/>
                        </a:rPr>
                        <a:t>Код бюджетной классификации</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150" u="none" strike="noStrike" dirty="0">
                          <a:latin typeface="Times New Roman" pitchFamily="18" charset="0"/>
                          <a:cs typeface="Times New Roman" pitchFamily="18" charset="0"/>
                        </a:rPr>
                        <a:t>Наименование</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150" u="none" strike="noStrike" dirty="0" smtClean="0">
                          <a:latin typeface="Times New Roman" pitchFamily="18" charset="0"/>
                          <a:cs typeface="Times New Roman" pitchFamily="18" charset="0"/>
                        </a:rPr>
                        <a:t>2018 </a:t>
                      </a:r>
                      <a:r>
                        <a:rPr lang="ru-RU" sz="1150" u="none" strike="noStrike" dirty="0">
                          <a:latin typeface="Times New Roman" pitchFamily="18" charset="0"/>
                          <a:cs typeface="Times New Roman" pitchFamily="18" charset="0"/>
                        </a:rPr>
                        <a:t>год</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r>
              <a:tr h="370840">
                <a:tc>
                  <a:txBody>
                    <a:bodyPr/>
                    <a:lstStyle/>
                    <a:p>
                      <a:pPr algn="ctr" fontAlgn="ctr"/>
                      <a:r>
                        <a:rPr lang="ru-RU" sz="1100" b="1" i="0" u="none" strike="noStrike" dirty="0">
                          <a:solidFill>
                            <a:srgbClr val="000000"/>
                          </a:solidFill>
                          <a:latin typeface="Arial Cyr"/>
                        </a:rPr>
                        <a:t>2 02 15001 05 0000 151</a:t>
                      </a:r>
                    </a:p>
                  </a:txBody>
                  <a:tcPr marL="7620" marR="7620" marT="7620" marB="0" anchor="ctr"/>
                </a:tc>
                <a:tc>
                  <a:txBody>
                    <a:bodyPr/>
                    <a:lstStyle/>
                    <a:p>
                      <a:pPr algn="l" fontAlgn="t"/>
                      <a:r>
                        <a:rPr lang="ru-RU" sz="1100" b="1" i="0" u="none" strike="noStrike" dirty="0">
                          <a:solidFill>
                            <a:srgbClr val="000000"/>
                          </a:solidFill>
                          <a:latin typeface="Arial Cyr"/>
                        </a:rPr>
                        <a:t>Дотации бюджетам муниципальных районов на выравнивание  бюджетной обеспеченности</a:t>
                      </a:r>
                    </a:p>
                  </a:txBody>
                  <a:tcPr marL="7620" marR="7620" marT="7620" marB="0" anchor="ctr"/>
                </a:tc>
                <a:tc>
                  <a:txBody>
                    <a:bodyPr/>
                    <a:lstStyle/>
                    <a:p>
                      <a:pPr algn="ctr" fontAlgn="ctr"/>
                      <a:r>
                        <a:rPr lang="ru-RU" sz="1100" b="1" i="0" u="none" strike="noStrike">
                          <a:solidFill>
                            <a:srgbClr val="000000"/>
                          </a:solidFill>
                          <a:latin typeface="Arial Cyr"/>
                        </a:rPr>
                        <a:t>56821957,00</a:t>
                      </a:r>
                    </a:p>
                  </a:txBody>
                  <a:tcPr marL="7620" marR="7620" marT="7620" marB="0" anchor="ctr"/>
                </a:tc>
              </a:tr>
              <a:tr h="370840">
                <a:tc>
                  <a:txBody>
                    <a:bodyPr/>
                    <a:lstStyle/>
                    <a:p>
                      <a:pPr algn="ctr" fontAlgn="ctr"/>
                      <a:r>
                        <a:rPr lang="ru-RU" sz="1100" b="1" i="0" u="none" strike="noStrike" dirty="0">
                          <a:solidFill>
                            <a:srgbClr val="000000"/>
                          </a:solidFill>
                          <a:latin typeface="Arial Cyr"/>
                        </a:rPr>
                        <a:t>2 02 20000 00 0000 151</a:t>
                      </a:r>
                    </a:p>
                  </a:txBody>
                  <a:tcPr marL="7620" marR="7620" marT="7620" marB="0" anchor="ctr"/>
                </a:tc>
                <a:tc>
                  <a:txBody>
                    <a:bodyPr/>
                    <a:lstStyle/>
                    <a:p>
                      <a:pPr algn="l" fontAlgn="t"/>
                      <a:r>
                        <a:rPr lang="ru-RU" sz="1100" b="1" i="0" u="none" strike="noStrike" dirty="0">
                          <a:solidFill>
                            <a:srgbClr val="000000"/>
                          </a:solidFill>
                          <a:latin typeface="Arial Cyr"/>
                        </a:rPr>
                        <a:t>Субсидии бюджетам бюджетной системы  Российской Федерации (межбюджетные субсидии)</a:t>
                      </a:r>
                    </a:p>
                  </a:txBody>
                  <a:tcPr marL="7620" marR="7620" marT="7620" marB="0" anchor="ctr"/>
                </a:tc>
                <a:tc>
                  <a:txBody>
                    <a:bodyPr/>
                    <a:lstStyle/>
                    <a:p>
                      <a:pPr algn="ctr" fontAlgn="ctr"/>
                      <a:r>
                        <a:rPr lang="ru-RU" sz="1100" b="1" i="0" u="none" strike="noStrike">
                          <a:solidFill>
                            <a:srgbClr val="000000"/>
                          </a:solidFill>
                          <a:latin typeface="Arial"/>
                        </a:rPr>
                        <a:t>21347459,75</a:t>
                      </a:r>
                    </a:p>
                  </a:txBody>
                  <a:tcPr marL="7620" marR="7620" marT="7620" marB="0" anchor="ctr"/>
                </a:tc>
              </a:tr>
              <a:tr h="370840">
                <a:tc>
                  <a:txBody>
                    <a:bodyPr/>
                    <a:lstStyle/>
                    <a:p>
                      <a:pPr algn="ctr" fontAlgn="ctr"/>
                      <a:r>
                        <a:rPr lang="ru-RU" sz="1100" b="0" i="0" u="none" strike="noStrike">
                          <a:solidFill>
                            <a:srgbClr val="000000"/>
                          </a:solidFill>
                          <a:latin typeface="Arial Cyr"/>
                        </a:rPr>
                        <a:t>2 02 20077 05 0000 151</a:t>
                      </a:r>
                    </a:p>
                  </a:txBody>
                  <a:tcPr marL="7620" marR="7620" marT="7620" marB="0" anchor="ctr"/>
                </a:tc>
                <a:tc>
                  <a:txBody>
                    <a:bodyPr/>
                    <a:lstStyle/>
                    <a:p>
                      <a:pPr algn="l" fontAlgn="t"/>
                      <a:r>
                        <a:rPr lang="ru-RU" sz="1100" b="0" i="0" u="none" strike="noStrike" dirty="0">
                          <a:solidFill>
                            <a:srgbClr val="000000"/>
                          </a:solidFill>
                          <a:latin typeface="Arial Cyr"/>
                        </a:rPr>
                        <a:t>Субсидии бюджетам муниципальных районов на софинансирование капитальных вложений в объекты муниципальной собственности</a:t>
                      </a:r>
                    </a:p>
                  </a:txBody>
                  <a:tcPr marL="7620" marR="7620" marT="7620" marB="0" anchor="ctr"/>
                </a:tc>
                <a:tc>
                  <a:txBody>
                    <a:bodyPr/>
                    <a:lstStyle/>
                    <a:p>
                      <a:pPr algn="ctr" fontAlgn="ctr"/>
                      <a:r>
                        <a:rPr lang="ru-RU" sz="1100" b="0" i="0" u="none" strike="noStrike">
                          <a:solidFill>
                            <a:srgbClr val="000000"/>
                          </a:solidFill>
                          <a:latin typeface="Arial"/>
                        </a:rPr>
                        <a:t>3256389,00</a:t>
                      </a:r>
                    </a:p>
                  </a:txBody>
                  <a:tcPr marL="7620" marR="7620" marT="7620" marB="0" anchor="ctr"/>
                </a:tc>
              </a:tr>
              <a:tr h="370840">
                <a:tc>
                  <a:txBody>
                    <a:bodyPr/>
                    <a:lstStyle/>
                    <a:p>
                      <a:pPr algn="ctr" fontAlgn="ctr"/>
                      <a:r>
                        <a:rPr lang="ru-RU" sz="1100" b="0" i="0" u="none" strike="noStrike">
                          <a:solidFill>
                            <a:srgbClr val="000000"/>
                          </a:solidFill>
                          <a:latin typeface="Arial Cyr"/>
                        </a:rPr>
                        <a:t>2 02 25467 05 0000 151</a:t>
                      </a:r>
                    </a:p>
                  </a:txBody>
                  <a:tcPr marL="7620" marR="7620" marT="7620" marB="0" anchor="ctr"/>
                </a:tc>
                <a:tc>
                  <a:txBody>
                    <a:bodyPr/>
                    <a:lstStyle/>
                    <a:p>
                      <a:pPr algn="l" fontAlgn="t"/>
                      <a:r>
                        <a:rPr lang="ru-RU" sz="1100" b="0" i="0" u="none" strike="noStrike" dirty="0">
                          <a:solidFill>
                            <a:srgbClr val="000000"/>
                          </a:solidFill>
                          <a:latin typeface="Arial Cyr"/>
                        </a:rPr>
                        <a:t>Субсидии бюджетам муниципальных районов на обеспечение развития и укрепления материально-технической базы домов культуры в населенных пунктах с числом </a:t>
                      </a:r>
                      <a:r>
                        <a:rPr lang="ru-RU" sz="1100" b="0" i="0" u="none" strike="noStrike" dirty="0" smtClean="0">
                          <a:solidFill>
                            <a:srgbClr val="000000"/>
                          </a:solidFill>
                          <a:latin typeface="Arial Cyr"/>
                        </a:rPr>
                        <a:t>жителей </a:t>
                      </a:r>
                      <a:r>
                        <a:rPr lang="ru-RU" sz="1100" b="0" i="0" u="none" strike="noStrike" dirty="0">
                          <a:solidFill>
                            <a:srgbClr val="000000"/>
                          </a:solidFill>
                          <a:latin typeface="Arial Cyr"/>
                        </a:rPr>
                        <a:t>до 50 тысяч человек</a:t>
                      </a:r>
                    </a:p>
                  </a:txBody>
                  <a:tcPr marL="7620" marR="7620" marT="7620" marB="0" anchor="ctr"/>
                </a:tc>
                <a:tc>
                  <a:txBody>
                    <a:bodyPr/>
                    <a:lstStyle/>
                    <a:p>
                      <a:pPr algn="ctr" fontAlgn="ctr"/>
                      <a:r>
                        <a:rPr lang="ru-RU" sz="1100" b="0" i="0" u="none" strike="noStrike">
                          <a:solidFill>
                            <a:srgbClr val="000000"/>
                          </a:solidFill>
                          <a:latin typeface="Arial"/>
                        </a:rPr>
                        <a:t>531612,00</a:t>
                      </a:r>
                    </a:p>
                  </a:txBody>
                  <a:tcPr marL="7620" marR="7620" marT="7620" marB="0" anchor="ctr"/>
                </a:tc>
              </a:tr>
              <a:tr h="284800">
                <a:tc>
                  <a:txBody>
                    <a:bodyPr/>
                    <a:lstStyle/>
                    <a:p>
                      <a:pPr algn="ctr" fontAlgn="ctr"/>
                      <a:r>
                        <a:rPr lang="ru-RU" sz="1100" b="1" i="0" u="none" strike="noStrike">
                          <a:solidFill>
                            <a:srgbClr val="000000"/>
                          </a:solidFill>
                          <a:latin typeface="Arial Cyr"/>
                        </a:rPr>
                        <a:t>2 02 29999 05 0000 151</a:t>
                      </a:r>
                    </a:p>
                  </a:txBody>
                  <a:tcPr marL="7620" marR="7620" marT="7620" marB="0" anchor="ctr"/>
                </a:tc>
                <a:tc>
                  <a:txBody>
                    <a:bodyPr/>
                    <a:lstStyle/>
                    <a:p>
                      <a:pPr algn="l" fontAlgn="t"/>
                      <a:r>
                        <a:rPr lang="ru-RU" sz="1100" b="1" i="0" u="none" strike="noStrike" dirty="0">
                          <a:solidFill>
                            <a:srgbClr val="000000"/>
                          </a:solidFill>
                          <a:latin typeface="Arial Cyr"/>
                        </a:rPr>
                        <a:t>Прочие субсидии</a:t>
                      </a:r>
                    </a:p>
                  </a:txBody>
                  <a:tcPr marL="7620" marR="7620" marT="7620" marB="0" anchor="ctr"/>
                </a:tc>
                <a:tc>
                  <a:txBody>
                    <a:bodyPr/>
                    <a:lstStyle/>
                    <a:p>
                      <a:pPr algn="ctr" fontAlgn="ctr"/>
                      <a:r>
                        <a:rPr lang="ru-RU" sz="1100" b="1" i="0" u="none" strike="noStrike">
                          <a:solidFill>
                            <a:srgbClr val="000000"/>
                          </a:solidFill>
                          <a:latin typeface="Arial"/>
                        </a:rPr>
                        <a:t>17559458,75</a:t>
                      </a:r>
                    </a:p>
                  </a:txBody>
                  <a:tcPr marL="7620" marR="7620" marT="7620" marB="0" anchor="ctr"/>
                </a:tc>
              </a:tr>
              <a:tr h="201617">
                <a:tc>
                  <a:txBody>
                    <a:bodyPr/>
                    <a:lstStyle/>
                    <a:p>
                      <a:pPr algn="ctr" fontAlgn="ctr"/>
                      <a:r>
                        <a:rPr lang="ru-RU" sz="1100" b="0" i="0" u="none" strike="noStrike">
                          <a:solidFill>
                            <a:srgbClr val="000000"/>
                          </a:solidFill>
                          <a:latin typeface="Arial Cyr"/>
                        </a:rPr>
                        <a:t>2 02 29999 05 0000 151</a:t>
                      </a:r>
                    </a:p>
                  </a:txBody>
                  <a:tcPr marL="7620" marR="7620" marT="7620" marB="0" anchor="ctr"/>
                </a:tc>
                <a:tc>
                  <a:txBody>
                    <a:bodyPr/>
                    <a:lstStyle/>
                    <a:p>
                      <a:pPr algn="l" fontAlgn="ctr"/>
                      <a:r>
                        <a:rPr lang="ru-RU" sz="1100" b="0" i="0" u="none" strike="noStrike" dirty="0">
                          <a:solidFill>
                            <a:srgbClr val="000000"/>
                          </a:solidFill>
                          <a:latin typeface="Arial Cyr"/>
                        </a:rPr>
                        <a:t>Субсидии местным бюджетам на развитие социальной и инженерной инфраструктуры</a:t>
                      </a:r>
                    </a:p>
                  </a:txBody>
                  <a:tcPr marL="7620" marR="7620" marT="7620" marB="0" anchor="ctr"/>
                </a:tc>
                <a:tc>
                  <a:txBody>
                    <a:bodyPr/>
                    <a:lstStyle/>
                    <a:p>
                      <a:pPr algn="ctr" fontAlgn="ctr"/>
                      <a:r>
                        <a:rPr lang="ru-RU" sz="1100" b="0" i="0" u="none" strike="noStrike">
                          <a:solidFill>
                            <a:srgbClr val="000000"/>
                          </a:solidFill>
                          <a:latin typeface="Arial Cyr"/>
                        </a:rPr>
                        <a:t>15723554,75</a:t>
                      </a:r>
                    </a:p>
                  </a:txBody>
                  <a:tcPr marL="7620" marR="7620" marT="7620" marB="0" anchor="ctr"/>
                </a:tc>
              </a:tr>
              <a:tr h="370840">
                <a:tc>
                  <a:txBody>
                    <a:bodyPr/>
                    <a:lstStyle/>
                    <a:p>
                      <a:pPr algn="ctr" fontAlgn="ctr"/>
                      <a:r>
                        <a:rPr lang="ru-RU" sz="1100" b="0" i="0" u="none" strike="noStrike">
                          <a:solidFill>
                            <a:srgbClr val="000000"/>
                          </a:solidFill>
                          <a:latin typeface="Arial Cyr"/>
                        </a:rPr>
                        <a:t>2 02 29999 05 0000 151</a:t>
                      </a:r>
                    </a:p>
                  </a:txBody>
                  <a:tcPr marL="7620" marR="7620" marT="7620" marB="0" anchor="ctr"/>
                </a:tc>
                <a:tc>
                  <a:txBody>
                    <a:bodyPr/>
                    <a:lstStyle/>
                    <a:p>
                      <a:pPr algn="l" fontAlgn="t"/>
                      <a:r>
                        <a:rPr lang="ru-RU" sz="1100" b="0" i="0" u="none" strike="noStrike" dirty="0">
                          <a:solidFill>
                            <a:srgbClr val="000000"/>
                          </a:solidFill>
                          <a:latin typeface="Arial Cyr"/>
                        </a:rPr>
                        <a:t>Субсидии местным бюджетам муниципальных районов на мероприятия по внесению в государственный кадастр недвижимости сведений о границах муниципальных образований и границах населенных пунктов</a:t>
                      </a:r>
                    </a:p>
                  </a:txBody>
                  <a:tcPr marL="7620" marR="7620" marT="7620" marB="0" anchor="ctr"/>
                </a:tc>
                <a:tc>
                  <a:txBody>
                    <a:bodyPr/>
                    <a:lstStyle/>
                    <a:p>
                      <a:pPr algn="ctr" fontAlgn="ctr"/>
                      <a:r>
                        <a:rPr lang="ru-RU" sz="1100" b="0" i="0" u="none" strike="noStrike">
                          <a:solidFill>
                            <a:srgbClr val="000000"/>
                          </a:solidFill>
                          <a:latin typeface="Arial Cyr"/>
                        </a:rPr>
                        <a:t>710652,00</a:t>
                      </a:r>
                    </a:p>
                  </a:txBody>
                  <a:tcPr marL="7620" marR="7620" marT="7620" marB="0" anchor="ctr"/>
                </a:tc>
              </a:tr>
              <a:tr h="370840">
                <a:tc>
                  <a:txBody>
                    <a:bodyPr/>
                    <a:lstStyle/>
                    <a:p>
                      <a:pPr algn="ctr" fontAlgn="ctr"/>
                      <a:r>
                        <a:rPr lang="ru-RU" sz="1100" b="0" i="0" u="none" strike="noStrike">
                          <a:solidFill>
                            <a:srgbClr val="000000"/>
                          </a:solidFill>
                          <a:latin typeface="Arial Cyr"/>
                        </a:rPr>
                        <a:t>2 02 29999 05 0000 151</a:t>
                      </a:r>
                    </a:p>
                  </a:txBody>
                  <a:tcPr marL="7620" marR="7620" marT="7620" marB="0" anchor="ctr"/>
                </a:tc>
                <a:tc>
                  <a:txBody>
                    <a:bodyPr/>
                    <a:lstStyle/>
                    <a:p>
                      <a:pPr algn="l" fontAlgn="t"/>
                      <a:r>
                        <a:rPr lang="ru-RU" sz="1100" b="0" i="0" u="none" strike="noStrike" dirty="0">
                          <a:solidFill>
                            <a:srgbClr val="000000"/>
                          </a:solidFill>
                          <a:latin typeface="Arial Cyr"/>
                        </a:rPr>
                        <a:t>Субсидии местным бюджетам муниципальных районов на предоставление мер социальной поддержки работникам муниципальных образовательных организаций</a:t>
                      </a:r>
                    </a:p>
                  </a:txBody>
                  <a:tcPr marL="7620" marR="7620" marT="7620" marB="0" anchor="ctr"/>
                </a:tc>
                <a:tc>
                  <a:txBody>
                    <a:bodyPr/>
                    <a:lstStyle/>
                    <a:p>
                      <a:pPr algn="ctr" fontAlgn="ctr"/>
                      <a:r>
                        <a:rPr lang="ru-RU" sz="1100" b="0" i="0" u="none" strike="noStrike">
                          <a:solidFill>
                            <a:srgbClr val="000000"/>
                          </a:solidFill>
                          <a:latin typeface="Arial Cyr"/>
                        </a:rPr>
                        <a:t>357211,00</a:t>
                      </a:r>
                    </a:p>
                  </a:txBody>
                  <a:tcPr marL="7620" marR="7620" marT="7620" marB="0" anchor="ctr"/>
                </a:tc>
              </a:tr>
              <a:tr h="370840">
                <a:tc>
                  <a:txBody>
                    <a:bodyPr/>
                    <a:lstStyle/>
                    <a:p>
                      <a:pPr algn="ctr" fontAlgn="ctr"/>
                      <a:r>
                        <a:rPr lang="ru-RU" sz="1100" b="0" i="0" u="none" strike="noStrike">
                          <a:solidFill>
                            <a:srgbClr val="000000"/>
                          </a:solidFill>
                          <a:latin typeface="Arial Cyr"/>
                        </a:rPr>
                        <a:t>2 02 29999 05 0000 151</a:t>
                      </a:r>
                    </a:p>
                  </a:txBody>
                  <a:tcPr marL="7620" marR="7620" marT="7620" marB="0" anchor="ctr"/>
                </a:tc>
                <a:tc>
                  <a:txBody>
                    <a:bodyPr/>
                    <a:lstStyle/>
                    <a:p>
                      <a:pPr algn="l" fontAlgn="t"/>
                      <a:r>
                        <a:rPr lang="ru-RU" sz="1100" b="0" i="0" u="none" strike="noStrike" dirty="0">
                          <a:solidFill>
                            <a:srgbClr val="000000"/>
                          </a:solidFill>
                          <a:latin typeface="Arial Cyr"/>
                        </a:rPr>
                        <a:t>Субсидии местным бюджетам муниципальных районов на мероприятия по организации питания обучающихся из малоимущих и (или) многодетных семей, а также обучающихся с ограниченными возможностями здоровья в муниципальных общеобразовательных организациях</a:t>
                      </a:r>
                    </a:p>
                  </a:txBody>
                  <a:tcPr marL="7620" marR="7620" marT="7620" marB="0" anchor="ctr"/>
                </a:tc>
                <a:tc>
                  <a:txBody>
                    <a:bodyPr/>
                    <a:lstStyle/>
                    <a:p>
                      <a:pPr algn="ctr" fontAlgn="ctr"/>
                      <a:r>
                        <a:rPr lang="ru-RU" sz="1100" b="0" i="0" u="none" strike="noStrike">
                          <a:solidFill>
                            <a:srgbClr val="000000"/>
                          </a:solidFill>
                          <a:latin typeface="Arial Cyr"/>
                        </a:rPr>
                        <a:t>241972,00</a:t>
                      </a:r>
                    </a:p>
                  </a:txBody>
                  <a:tcPr marL="7620" marR="7620" marT="7620" marB="0" anchor="ctr"/>
                </a:tc>
              </a:tr>
              <a:tr h="370840">
                <a:tc>
                  <a:txBody>
                    <a:bodyPr/>
                    <a:lstStyle/>
                    <a:p>
                      <a:pPr algn="ctr" fontAlgn="ctr"/>
                      <a:r>
                        <a:rPr lang="ru-RU" sz="1100" b="0" i="0" u="none" strike="noStrike">
                          <a:solidFill>
                            <a:srgbClr val="000000"/>
                          </a:solidFill>
                          <a:latin typeface="Arial Cyr"/>
                        </a:rPr>
                        <a:t>2 02 29999 05 0000 151</a:t>
                      </a:r>
                    </a:p>
                  </a:txBody>
                  <a:tcPr marL="7620" marR="7620" marT="7620" marB="0" anchor="ctr"/>
                </a:tc>
                <a:tc>
                  <a:txBody>
                    <a:bodyPr/>
                    <a:lstStyle/>
                    <a:p>
                      <a:pPr algn="l" fontAlgn="t"/>
                      <a:r>
                        <a:rPr lang="ru-RU" sz="1100" b="0" i="0" u="none" strike="noStrike" dirty="0">
                          <a:solidFill>
                            <a:srgbClr val="000000"/>
                          </a:solidFill>
                          <a:latin typeface="Arial Cyr"/>
                        </a:rPr>
                        <a:t>Субсидии из областного бюджета бюджетам муниципальных районов на  софинансирование расходных обязательств муниципальных образований, связанных с организацией отдыха детей в каникулярное время</a:t>
                      </a:r>
                    </a:p>
                  </a:txBody>
                  <a:tcPr marL="7620" marR="7620" marT="7620" marB="0" anchor="ctr"/>
                </a:tc>
                <a:tc>
                  <a:txBody>
                    <a:bodyPr/>
                    <a:lstStyle/>
                    <a:p>
                      <a:pPr algn="ctr" fontAlgn="ctr"/>
                      <a:r>
                        <a:rPr lang="ru-RU" sz="1100" b="0" i="0" u="none" strike="noStrike">
                          <a:solidFill>
                            <a:srgbClr val="000000"/>
                          </a:solidFill>
                          <a:latin typeface="Arial Cyr"/>
                        </a:rPr>
                        <a:t>330069,00</a:t>
                      </a:r>
                    </a:p>
                  </a:txBody>
                  <a:tcPr marL="7620" marR="7620" marT="7620" marB="0" anchor="ctr"/>
                </a:tc>
              </a:tr>
              <a:tr h="370840">
                <a:tc>
                  <a:txBody>
                    <a:bodyPr/>
                    <a:lstStyle/>
                    <a:p>
                      <a:pPr algn="ctr" fontAlgn="ctr"/>
                      <a:r>
                        <a:rPr lang="ru-RU" sz="1100" b="0" i="0" u="none" strike="noStrike">
                          <a:solidFill>
                            <a:srgbClr val="000000"/>
                          </a:solidFill>
                          <a:latin typeface="Arial Cyr"/>
                        </a:rPr>
                        <a:t>2 02 29999 05 0000 151</a:t>
                      </a:r>
                    </a:p>
                  </a:txBody>
                  <a:tcPr marL="7620" marR="7620" marT="7620" marB="0" anchor="ctr"/>
                </a:tc>
                <a:tc>
                  <a:txBody>
                    <a:bodyPr/>
                    <a:lstStyle/>
                    <a:p>
                      <a:pPr algn="l" fontAlgn="t"/>
                      <a:r>
                        <a:rPr lang="ru-RU" sz="1100" b="0" i="0" u="none" strike="noStrike" dirty="0">
                          <a:solidFill>
                            <a:srgbClr val="000000"/>
                          </a:solidFill>
                          <a:latin typeface="Arial Cyr"/>
                        </a:rPr>
                        <a:t>Субсидии из областного бюджета бюджетам муниципальных районов на выполнение мероприятий по обеспечению населения экологически чистой питьевой водой</a:t>
                      </a:r>
                    </a:p>
                  </a:txBody>
                  <a:tcPr marL="7620" marR="7620" marT="7620" marB="0" anchor="ctr"/>
                </a:tc>
                <a:tc>
                  <a:txBody>
                    <a:bodyPr/>
                    <a:lstStyle/>
                    <a:p>
                      <a:pPr algn="ctr" fontAlgn="ctr"/>
                      <a:r>
                        <a:rPr lang="ru-RU" sz="1100" b="0" i="0" u="none" strike="noStrike" dirty="0">
                          <a:solidFill>
                            <a:srgbClr val="000000"/>
                          </a:solidFill>
                          <a:latin typeface="Arial Cyr"/>
                        </a:rPr>
                        <a:t>196000,00</a:t>
                      </a:r>
                    </a:p>
                  </a:txBody>
                  <a:tcPr marL="7620" marR="7620" marT="7620" marB="0" anchor="ctr"/>
                </a:tc>
              </a:tr>
            </a:tbl>
          </a:graphicData>
        </a:graphic>
      </p:graphicFrame>
      <p:sp>
        <p:nvSpPr>
          <p:cNvPr id="4" name="Прямоугольник 3"/>
          <p:cNvSpPr/>
          <p:nvPr/>
        </p:nvSpPr>
        <p:spPr>
          <a:xfrm>
            <a:off x="8302792" y="1214422"/>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686800" cy="838200"/>
          </a:xfrm>
        </p:spPr>
        <p:txBody>
          <a:bodyPr>
            <a:normAutofit/>
          </a:bodyPr>
          <a:lstStyle/>
          <a:p>
            <a:pPr algn="ctr"/>
            <a:r>
              <a:rPr lang="ru-RU" sz="1900" dirty="0" smtClean="0">
                <a:solidFill>
                  <a:srgbClr val="7030A0"/>
                </a:solidFill>
                <a:latin typeface="Times New Roman" pitchFamily="18" charset="0"/>
                <a:cs typeface="Times New Roman" pitchFamily="18" charset="0"/>
              </a:rPr>
              <a:t>ОБЪЕМ БЕЗВОЗМЕЗДНЫХ ПОСТУПЛЕНИЙ ИЗ ОБЛАСТНОГО БЮДЖЕТА В БЮДЖЕТ МУНИЦИПАЛЬНОГО РАЙОНА ЗА 2018 ГОД </a:t>
            </a:r>
            <a:r>
              <a:rPr lang="en-US" sz="1900" dirty="0" smtClean="0">
                <a:solidFill>
                  <a:srgbClr val="7030A0"/>
                </a:solidFill>
                <a:latin typeface="Times New Roman" pitchFamily="18" charset="0"/>
                <a:cs typeface="Times New Roman" pitchFamily="18" charset="0"/>
              </a:rPr>
              <a:t>[</a:t>
            </a:r>
            <a:r>
              <a:rPr lang="ru-RU" sz="1900" dirty="0" smtClean="0">
                <a:solidFill>
                  <a:srgbClr val="7030A0"/>
                </a:solidFill>
                <a:latin typeface="Times New Roman" pitchFamily="18" charset="0"/>
                <a:cs typeface="Times New Roman" pitchFamily="18" charset="0"/>
              </a:rPr>
              <a:t>2</a:t>
            </a:r>
            <a:r>
              <a:rPr lang="en-US" sz="1900" dirty="0" smtClean="0">
                <a:solidFill>
                  <a:srgbClr val="7030A0"/>
                </a:solidFill>
                <a:latin typeface="Times New Roman" pitchFamily="18" charset="0"/>
                <a:cs typeface="Times New Roman" pitchFamily="18" charset="0"/>
              </a:rPr>
              <a:t>]</a:t>
            </a:r>
            <a:endParaRPr lang="ru-RU" sz="1900" dirty="0"/>
          </a:p>
        </p:txBody>
      </p:sp>
      <p:graphicFrame>
        <p:nvGraphicFramePr>
          <p:cNvPr id="4" name="Содержимое 3"/>
          <p:cNvGraphicFramePr>
            <a:graphicFrameLocks noGrp="1"/>
          </p:cNvGraphicFramePr>
          <p:nvPr>
            <p:ph idx="1"/>
          </p:nvPr>
        </p:nvGraphicFramePr>
        <p:xfrm>
          <a:off x="304800" y="1554163"/>
          <a:ext cx="8686800" cy="4699000"/>
        </p:xfrm>
        <a:graphic>
          <a:graphicData uri="http://schemas.openxmlformats.org/drawingml/2006/table">
            <a:tbl>
              <a:tblPr firstRow="1" bandRow="1">
                <a:tableStyleId>{69CF1AB2-1976-4502-BF36-3FF5EA218861}</a:tableStyleId>
              </a:tblPr>
              <a:tblGrid>
                <a:gridCol w="1766870"/>
                <a:gridCol w="5786478"/>
                <a:gridCol w="1133452"/>
              </a:tblGrid>
              <a:tr h="370840">
                <a:tc>
                  <a:txBody>
                    <a:bodyPr/>
                    <a:lstStyle/>
                    <a:p>
                      <a:pPr algn="ctr" fontAlgn="ctr"/>
                      <a:r>
                        <a:rPr lang="ru-RU" sz="1150" u="none" strike="noStrike" dirty="0">
                          <a:latin typeface="Times New Roman" pitchFamily="18" charset="0"/>
                          <a:cs typeface="Times New Roman" pitchFamily="18" charset="0"/>
                        </a:rPr>
                        <a:t>Код бюджетной классификации</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150" u="none" strike="noStrike" dirty="0">
                          <a:latin typeface="Times New Roman" pitchFamily="18" charset="0"/>
                          <a:cs typeface="Times New Roman" pitchFamily="18" charset="0"/>
                        </a:rPr>
                        <a:t>Наименование</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150" u="none" strike="noStrike" dirty="0" smtClean="0">
                          <a:latin typeface="Times New Roman" pitchFamily="18" charset="0"/>
                          <a:cs typeface="Times New Roman" pitchFamily="18" charset="0"/>
                        </a:rPr>
                        <a:t>2018 </a:t>
                      </a:r>
                      <a:r>
                        <a:rPr lang="ru-RU" sz="1150" u="none" strike="noStrike" dirty="0">
                          <a:latin typeface="Times New Roman" pitchFamily="18" charset="0"/>
                          <a:cs typeface="Times New Roman" pitchFamily="18" charset="0"/>
                        </a:rPr>
                        <a:t>год</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r>
              <a:tr h="370840">
                <a:tc>
                  <a:txBody>
                    <a:bodyPr/>
                    <a:lstStyle/>
                    <a:p>
                      <a:pPr algn="ctr" fontAlgn="ctr"/>
                      <a:r>
                        <a:rPr lang="ru-RU" sz="1100" b="1" i="0" u="none" strike="noStrike" dirty="0">
                          <a:solidFill>
                            <a:srgbClr val="000000"/>
                          </a:solidFill>
                          <a:latin typeface="Arial Cyr"/>
                        </a:rPr>
                        <a:t>2 02 30000 00 0000 151</a:t>
                      </a:r>
                    </a:p>
                  </a:txBody>
                  <a:tcPr marL="7620" marR="7620" marT="7620" marB="0" anchor="ctr"/>
                </a:tc>
                <a:tc>
                  <a:txBody>
                    <a:bodyPr/>
                    <a:lstStyle/>
                    <a:p>
                      <a:pPr algn="l" fontAlgn="t"/>
                      <a:r>
                        <a:rPr lang="ru-RU" sz="1100" b="1" i="0" u="none" strike="noStrike">
                          <a:solidFill>
                            <a:srgbClr val="000000"/>
                          </a:solidFill>
                          <a:latin typeface="Arial Cyr"/>
                        </a:rPr>
                        <a:t>Субвенции бюджетам субъектов Российской Федерации и муниципальных образований </a:t>
                      </a:r>
                    </a:p>
                  </a:txBody>
                  <a:tcPr marL="7620" marR="7620" marT="7620" marB="0" anchor="ctr"/>
                </a:tc>
                <a:tc>
                  <a:txBody>
                    <a:bodyPr/>
                    <a:lstStyle/>
                    <a:p>
                      <a:pPr algn="ctr" fontAlgn="ctr"/>
                      <a:r>
                        <a:rPr lang="ru-RU" sz="1100" b="1" i="0" u="none" strike="noStrike">
                          <a:solidFill>
                            <a:srgbClr val="000000"/>
                          </a:solidFill>
                          <a:latin typeface="Arial"/>
                        </a:rPr>
                        <a:t>214430215,81</a:t>
                      </a:r>
                    </a:p>
                  </a:txBody>
                  <a:tcPr marL="7620" marR="7620" marT="7620" marB="0" anchor="ctr"/>
                </a:tc>
              </a:tr>
              <a:tr h="370840">
                <a:tc>
                  <a:txBody>
                    <a:bodyPr/>
                    <a:lstStyle/>
                    <a:p>
                      <a:pPr algn="ctr" fontAlgn="ctr"/>
                      <a:r>
                        <a:rPr lang="ru-RU" sz="1100" b="0" i="0" u="none" strike="noStrike">
                          <a:solidFill>
                            <a:srgbClr val="000000"/>
                          </a:solidFill>
                          <a:latin typeface="Arial Cyr"/>
                        </a:rPr>
                        <a:t>2 02 39998 05 0000 151</a:t>
                      </a:r>
                    </a:p>
                  </a:txBody>
                  <a:tcPr marL="7620" marR="7620" marT="7620" marB="0" anchor="ctr"/>
                </a:tc>
                <a:tc>
                  <a:txBody>
                    <a:bodyPr/>
                    <a:lstStyle/>
                    <a:p>
                      <a:pPr algn="l" fontAlgn="ctr"/>
                      <a:r>
                        <a:rPr lang="ru-RU" sz="1100" b="0" i="0" u="none" strike="noStrike">
                          <a:solidFill>
                            <a:srgbClr val="000000"/>
                          </a:solidFill>
                          <a:latin typeface="Arial Cyr"/>
                        </a:rPr>
                        <a:t>Единая субвенция бюджетам муниципальных районов</a:t>
                      </a:r>
                    </a:p>
                  </a:txBody>
                  <a:tcPr marL="7620" marR="7620" marT="7620" marB="0" anchor="ctr"/>
                </a:tc>
                <a:tc>
                  <a:txBody>
                    <a:bodyPr/>
                    <a:lstStyle/>
                    <a:p>
                      <a:pPr algn="ctr" fontAlgn="ctr"/>
                      <a:r>
                        <a:rPr lang="ru-RU" sz="1100" b="0" i="0" u="none" strike="noStrike">
                          <a:solidFill>
                            <a:srgbClr val="000000"/>
                          </a:solidFill>
                          <a:latin typeface="Arial"/>
                        </a:rPr>
                        <a:t>2577409,00</a:t>
                      </a:r>
                    </a:p>
                  </a:txBody>
                  <a:tcPr marL="7620" marR="7620" marT="7620" marB="0" anchor="ctr"/>
                </a:tc>
              </a:tr>
              <a:tr h="370840">
                <a:tc>
                  <a:txBody>
                    <a:bodyPr/>
                    <a:lstStyle/>
                    <a:p>
                      <a:pPr algn="ctr" fontAlgn="ctr"/>
                      <a:r>
                        <a:rPr lang="ru-RU" sz="1100" b="0" i="0" u="none" strike="noStrike">
                          <a:solidFill>
                            <a:srgbClr val="000000"/>
                          </a:solidFill>
                          <a:latin typeface="Arial Cyr"/>
                        </a:rPr>
                        <a:t>2 02 30013 05 0000 151</a:t>
                      </a:r>
                    </a:p>
                  </a:txBody>
                  <a:tcPr marL="7620" marR="7620" marT="7620" marB="0" anchor="ctr"/>
                </a:tc>
                <a:tc>
                  <a:txBody>
                    <a:bodyPr/>
                    <a:lstStyle/>
                    <a:p>
                      <a:pPr algn="l" fontAlgn="b"/>
                      <a:r>
                        <a:rPr lang="ru-RU" sz="1100" b="0" i="0" u="none" strike="noStrike" dirty="0">
                          <a:solidFill>
                            <a:srgbClr val="000000"/>
                          </a:solidFill>
                          <a:latin typeface="Arial Cyr"/>
                        </a:rPr>
                        <a:t>Субвенции бюджетам муниципальных районов на обеспечение мер социальной поддержки реабилитированных лиц и лиц, признанных пострадавшими от политических репрессий</a:t>
                      </a:r>
                    </a:p>
                  </a:txBody>
                  <a:tcPr marL="7620" marR="7620" marT="7620" marB="0" anchor="ctr"/>
                </a:tc>
                <a:tc>
                  <a:txBody>
                    <a:bodyPr/>
                    <a:lstStyle/>
                    <a:p>
                      <a:pPr algn="ctr" fontAlgn="ctr"/>
                      <a:r>
                        <a:rPr lang="ru-RU" sz="1100" b="0" i="0" u="none" strike="noStrike">
                          <a:solidFill>
                            <a:srgbClr val="000000"/>
                          </a:solidFill>
                          <a:latin typeface="Arial"/>
                        </a:rPr>
                        <a:t>91278,00</a:t>
                      </a:r>
                    </a:p>
                  </a:txBody>
                  <a:tcPr marL="7620" marR="7620" marT="7620" marB="0" anchor="ctr"/>
                </a:tc>
              </a:tr>
              <a:tr h="370840">
                <a:tc>
                  <a:txBody>
                    <a:bodyPr/>
                    <a:lstStyle/>
                    <a:p>
                      <a:pPr algn="ctr" fontAlgn="ctr"/>
                      <a:r>
                        <a:rPr lang="ru-RU" sz="1100" b="0" i="0" u="none" strike="noStrike">
                          <a:solidFill>
                            <a:srgbClr val="000000"/>
                          </a:solidFill>
                          <a:latin typeface="Arial Cyr"/>
                        </a:rPr>
                        <a:t>2 02 30027 05 0000 151</a:t>
                      </a:r>
                    </a:p>
                  </a:txBody>
                  <a:tcPr marL="7620" marR="7620" marT="7620" marB="0" anchor="ctr"/>
                </a:tc>
                <a:tc>
                  <a:txBody>
                    <a:bodyPr/>
                    <a:lstStyle/>
                    <a:p>
                      <a:pPr algn="l" fontAlgn="t"/>
                      <a:r>
                        <a:rPr lang="ru-RU" sz="1100" b="0" i="0" u="none" strike="noStrike">
                          <a:solidFill>
                            <a:srgbClr val="000000"/>
                          </a:solidFill>
                          <a:latin typeface="Arial Cyr"/>
                        </a:rPr>
                        <a:t>Субвенции бюджетам муниципальных районов на содержание ребенка в семье опекуна и приемной семье, а также вознаграждение, причитающееся приемному родителю</a:t>
                      </a:r>
                    </a:p>
                  </a:txBody>
                  <a:tcPr marL="7620" marR="7620" marT="7620" marB="0" anchor="ctr"/>
                </a:tc>
                <a:tc>
                  <a:txBody>
                    <a:bodyPr/>
                    <a:lstStyle/>
                    <a:p>
                      <a:pPr algn="ctr" fontAlgn="ctr"/>
                      <a:r>
                        <a:rPr lang="ru-RU" sz="1100" b="0" i="0" u="none" strike="noStrike">
                          <a:solidFill>
                            <a:srgbClr val="000000"/>
                          </a:solidFill>
                          <a:latin typeface="Arial"/>
                        </a:rPr>
                        <a:t>3951744,00</a:t>
                      </a:r>
                    </a:p>
                  </a:txBody>
                  <a:tcPr marL="7620" marR="7620" marT="7620" marB="0" anchor="ctr"/>
                </a:tc>
              </a:tr>
              <a:tr h="370840">
                <a:tc>
                  <a:txBody>
                    <a:bodyPr/>
                    <a:lstStyle/>
                    <a:p>
                      <a:pPr algn="ctr" fontAlgn="ctr"/>
                      <a:r>
                        <a:rPr lang="ru-RU" sz="1100" b="1" i="0" u="none" strike="noStrike">
                          <a:solidFill>
                            <a:srgbClr val="000000"/>
                          </a:solidFill>
                          <a:latin typeface="Arial Cyr"/>
                        </a:rPr>
                        <a:t>2 02 39999 00 0000 151</a:t>
                      </a:r>
                    </a:p>
                  </a:txBody>
                  <a:tcPr marL="7620" marR="7620" marT="7620" marB="0" anchor="ctr"/>
                </a:tc>
                <a:tc>
                  <a:txBody>
                    <a:bodyPr/>
                    <a:lstStyle/>
                    <a:p>
                      <a:pPr algn="l" fontAlgn="t"/>
                      <a:r>
                        <a:rPr lang="ru-RU" sz="1100" b="1" i="0" u="none" strike="noStrike">
                          <a:solidFill>
                            <a:srgbClr val="000000"/>
                          </a:solidFill>
                          <a:latin typeface="Arial"/>
                        </a:rPr>
                        <a:t>Прочие субвенции</a:t>
                      </a:r>
                    </a:p>
                  </a:txBody>
                  <a:tcPr marL="7620" marR="7620" marT="7620" marB="0" anchor="ctr"/>
                </a:tc>
                <a:tc>
                  <a:txBody>
                    <a:bodyPr/>
                    <a:lstStyle/>
                    <a:p>
                      <a:pPr algn="ctr" fontAlgn="ctr"/>
                      <a:r>
                        <a:rPr lang="ru-RU" sz="1100" b="1" i="0" u="none" strike="noStrike">
                          <a:solidFill>
                            <a:srgbClr val="000000"/>
                          </a:solidFill>
                          <a:latin typeface="Arial"/>
                        </a:rPr>
                        <a:t>207809784,81</a:t>
                      </a:r>
                    </a:p>
                  </a:txBody>
                  <a:tcPr marL="7620" marR="7620" marT="7620" marB="0" anchor="ctr"/>
                </a:tc>
              </a:tr>
              <a:tr h="370840">
                <a:tc>
                  <a:txBody>
                    <a:bodyPr/>
                    <a:lstStyle/>
                    <a:p>
                      <a:pPr algn="ctr" fontAlgn="ctr"/>
                      <a:r>
                        <a:rPr lang="ru-RU" sz="1100" b="0" i="0" u="none" strike="noStrike">
                          <a:solidFill>
                            <a:srgbClr val="000000"/>
                          </a:solidFill>
                          <a:latin typeface="Arial Cyr"/>
                        </a:rPr>
                        <a:t>2 02 39999 05 0000 151</a:t>
                      </a:r>
                    </a:p>
                  </a:txBody>
                  <a:tcPr marL="7620" marR="7620" marT="7620" marB="0" anchor="ctr"/>
                </a:tc>
                <a:tc>
                  <a:txBody>
                    <a:bodyPr/>
                    <a:lstStyle/>
                    <a:p>
                      <a:pPr algn="l" fontAlgn="ctr"/>
                      <a:r>
                        <a:rPr lang="ru-RU" sz="1100" b="0" i="0" u="none" strike="noStrike" dirty="0">
                          <a:solidFill>
                            <a:srgbClr val="000000"/>
                          </a:solidFill>
                          <a:latin typeface="Arial Cyr"/>
                        </a:rPr>
                        <a:t>субвенции из областного бюджета бюджетам муниципальных районов и городских округов на осуществление отдельного государственного полномочия Курской области в соответствии с Законом Курской области «О наделении органов местного самоуправления Курской области отдельным государственным полномочием Курской области по осуществлению выплаты денежного вознаграждения за выполнение функций классного руководителя педагогическим работникам муниципальных образовательных организаций»</a:t>
                      </a:r>
                    </a:p>
                  </a:txBody>
                  <a:tcPr marL="7620" marR="7620" marT="7620" marB="0" anchor="ctr"/>
                </a:tc>
                <a:tc>
                  <a:txBody>
                    <a:bodyPr/>
                    <a:lstStyle/>
                    <a:p>
                      <a:pPr algn="ctr" fontAlgn="ctr"/>
                      <a:r>
                        <a:rPr lang="ru-RU" sz="1100" b="0" i="0" u="none" strike="noStrike">
                          <a:solidFill>
                            <a:srgbClr val="000000"/>
                          </a:solidFill>
                          <a:latin typeface="Arial Cyr"/>
                        </a:rPr>
                        <a:t>1061051,00</a:t>
                      </a:r>
                    </a:p>
                  </a:txBody>
                  <a:tcPr marL="7620" marR="7620" marT="7620" marB="0" anchor="ctr"/>
                </a:tc>
              </a:tr>
              <a:tr h="186062">
                <a:tc>
                  <a:txBody>
                    <a:bodyPr/>
                    <a:lstStyle/>
                    <a:p>
                      <a:pPr algn="ctr" fontAlgn="ctr"/>
                      <a:r>
                        <a:rPr lang="ru-RU" sz="1100" b="0" i="0" u="none" strike="noStrike" dirty="0">
                          <a:solidFill>
                            <a:srgbClr val="000000"/>
                          </a:solidFill>
                          <a:latin typeface="Arial Cyr"/>
                        </a:rPr>
                        <a:t>2 02 39999 05 0000 151</a:t>
                      </a:r>
                    </a:p>
                  </a:txBody>
                  <a:tcPr marL="7620" marR="7620" marT="7620" marB="0" anchor="ctr"/>
                </a:tc>
                <a:tc>
                  <a:txBody>
                    <a:bodyPr/>
                    <a:lstStyle/>
                    <a:p>
                      <a:pPr algn="l" fontAlgn="ctr"/>
                      <a:r>
                        <a:rPr lang="ru-RU" sz="1100" b="0" i="0" u="none" strike="noStrike" dirty="0">
                          <a:solidFill>
                            <a:srgbClr val="000000"/>
                          </a:solidFill>
                          <a:latin typeface="Arial Cyr"/>
                        </a:rPr>
                        <a:t>субвенции из областного бюджета  местным бюджетам на реализацию основных общеобразовательных и дополнительных общеобразовательных программ в части финансирования расходов на оплату труда работников муниципальных общеобразовательных организаций, расходов на приобретение учебников и учебных пособий, средств обучения, игр, игрушек (за исключением расходов на содержание зданий и оплату коммунальных услуг)</a:t>
                      </a:r>
                    </a:p>
                  </a:txBody>
                  <a:tcPr marL="7620" marR="7620" marT="7620" marB="0" anchor="ctr"/>
                </a:tc>
                <a:tc>
                  <a:txBody>
                    <a:bodyPr/>
                    <a:lstStyle/>
                    <a:p>
                      <a:pPr algn="ctr" fontAlgn="ctr"/>
                      <a:r>
                        <a:rPr lang="ru-RU" sz="1100" b="0" i="0" u="none" strike="noStrike" dirty="0">
                          <a:solidFill>
                            <a:srgbClr val="000000"/>
                          </a:solidFill>
                          <a:latin typeface="Arial Cyr"/>
                        </a:rPr>
                        <a:t>175080776,00</a:t>
                      </a:r>
                    </a:p>
                  </a:txBody>
                  <a:tcPr marL="7620" marR="7620" marT="7620" marB="0" anchor="ctr"/>
                </a:tc>
              </a:tr>
            </a:tbl>
          </a:graphicData>
        </a:graphic>
      </p:graphicFrame>
      <p:sp>
        <p:nvSpPr>
          <p:cNvPr id="5" name="Прямоугольник 4"/>
          <p:cNvSpPr/>
          <p:nvPr/>
        </p:nvSpPr>
        <p:spPr>
          <a:xfrm>
            <a:off x="8302792" y="1214422"/>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686800" cy="838200"/>
          </a:xfrm>
        </p:spPr>
        <p:txBody>
          <a:bodyPr>
            <a:normAutofit/>
          </a:bodyPr>
          <a:lstStyle/>
          <a:p>
            <a:pPr algn="ctr"/>
            <a:r>
              <a:rPr lang="ru-RU" sz="1900" dirty="0" smtClean="0">
                <a:solidFill>
                  <a:srgbClr val="7030A0"/>
                </a:solidFill>
                <a:latin typeface="Times New Roman" pitchFamily="18" charset="0"/>
                <a:cs typeface="Times New Roman" pitchFamily="18" charset="0"/>
              </a:rPr>
              <a:t>ОБЪЕМ БЕЗВОЗМЕЗДНЫХ ПОСТУПЛЕНИЙ ИЗ ОБЛАСТНОГО БЮДЖЕТА В БЮДЖЕТ МУНИЦИПАЛЬНОГО РАЙОНА ЗА 2018 ГОД </a:t>
            </a:r>
            <a:r>
              <a:rPr lang="en-US" sz="1900" dirty="0" smtClean="0">
                <a:solidFill>
                  <a:srgbClr val="7030A0"/>
                </a:solidFill>
                <a:latin typeface="Times New Roman" pitchFamily="18" charset="0"/>
                <a:cs typeface="Times New Roman" pitchFamily="18" charset="0"/>
              </a:rPr>
              <a:t>[</a:t>
            </a:r>
            <a:r>
              <a:rPr lang="ru-RU" sz="1900" dirty="0" smtClean="0">
                <a:solidFill>
                  <a:srgbClr val="7030A0"/>
                </a:solidFill>
                <a:latin typeface="Times New Roman" pitchFamily="18" charset="0"/>
                <a:cs typeface="Times New Roman" pitchFamily="18" charset="0"/>
              </a:rPr>
              <a:t>3</a:t>
            </a:r>
            <a:r>
              <a:rPr lang="en-US" sz="1900" dirty="0" smtClean="0">
                <a:solidFill>
                  <a:srgbClr val="7030A0"/>
                </a:solidFill>
                <a:latin typeface="Times New Roman" pitchFamily="18" charset="0"/>
                <a:cs typeface="Times New Roman" pitchFamily="18" charset="0"/>
              </a:rPr>
              <a:t>]</a:t>
            </a:r>
            <a:endParaRPr lang="ru-RU" sz="1900" dirty="0"/>
          </a:p>
        </p:txBody>
      </p:sp>
      <p:graphicFrame>
        <p:nvGraphicFramePr>
          <p:cNvPr id="4" name="Содержимое 3"/>
          <p:cNvGraphicFramePr>
            <a:graphicFrameLocks noGrp="1"/>
          </p:cNvGraphicFramePr>
          <p:nvPr>
            <p:ph idx="1"/>
          </p:nvPr>
        </p:nvGraphicFramePr>
        <p:xfrm>
          <a:off x="285720" y="1142984"/>
          <a:ext cx="8686800" cy="5262880"/>
        </p:xfrm>
        <a:graphic>
          <a:graphicData uri="http://schemas.openxmlformats.org/drawingml/2006/table">
            <a:tbl>
              <a:tblPr firstRow="1" bandRow="1">
                <a:tableStyleId>{69CF1AB2-1976-4502-BF36-3FF5EA218861}</a:tableStyleId>
              </a:tblPr>
              <a:tblGrid>
                <a:gridCol w="1766870"/>
                <a:gridCol w="5786478"/>
                <a:gridCol w="1133452"/>
              </a:tblGrid>
              <a:tr h="370840">
                <a:tc>
                  <a:txBody>
                    <a:bodyPr/>
                    <a:lstStyle/>
                    <a:p>
                      <a:pPr algn="ctr" fontAlgn="ctr"/>
                      <a:r>
                        <a:rPr lang="ru-RU" sz="1150" u="none" strike="noStrike" dirty="0">
                          <a:latin typeface="Times New Roman" pitchFamily="18" charset="0"/>
                          <a:cs typeface="Times New Roman" pitchFamily="18" charset="0"/>
                        </a:rPr>
                        <a:t>Код бюджетной классификации</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150" u="none" strike="noStrike" dirty="0">
                          <a:latin typeface="Times New Roman" pitchFamily="18" charset="0"/>
                          <a:cs typeface="Times New Roman" pitchFamily="18" charset="0"/>
                        </a:rPr>
                        <a:t>Наименование</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150" u="none" strike="noStrike" dirty="0" smtClean="0">
                          <a:latin typeface="Times New Roman" pitchFamily="18" charset="0"/>
                          <a:cs typeface="Times New Roman" pitchFamily="18" charset="0"/>
                        </a:rPr>
                        <a:t>2018 </a:t>
                      </a:r>
                      <a:r>
                        <a:rPr lang="ru-RU" sz="1150" u="none" strike="noStrike" dirty="0">
                          <a:latin typeface="Times New Roman" pitchFamily="18" charset="0"/>
                          <a:cs typeface="Times New Roman" pitchFamily="18" charset="0"/>
                        </a:rPr>
                        <a:t>год</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r>
              <a:tr h="370840">
                <a:tc>
                  <a:txBody>
                    <a:bodyPr/>
                    <a:lstStyle/>
                    <a:p>
                      <a:pPr algn="ctr" fontAlgn="ctr"/>
                      <a:r>
                        <a:rPr lang="ru-RU" sz="1100" b="0" i="0" u="none" strike="noStrike">
                          <a:solidFill>
                            <a:srgbClr val="000000"/>
                          </a:solidFill>
                          <a:latin typeface="Arial Cyr"/>
                        </a:rPr>
                        <a:t>2 02 39999 05 0000 151</a:t>
                      </a:r>
                    </a:p>
                  </a:txBody>
                  <a:tcPr marL="7620" marR="7620" marT="7620" marB="0" anchor="ctr"/>
                </a:tc>
                <a:tc>
                  <a:txBody>
                    <a:bodyPr/>
                    <a:lstStyle/>
                    <a:p>
                      <a:pPr algn="l" fontAlgn="ctr"/>
                      <a:r>
                        <a:rPr lang="ru-RU" sz="1100" b="0" i="0" u="none" strike="noStrike">
                          <a:solidFill>
                            <a:srgbClr val="000000"/>
                          </a:solidFill>
                          <a:latin typeface="Arial Cyr"/>
                        </a:rPr>
                        <a:t>субвенции из областного бюджета бюджетам муниципальных районов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по финансовому обеспечению мер социальной поддержки на предоставление компенсации расходов на оплату жилых помещений, отопления и освещения работникам муниципальных образовательных организаций»</a:t>
                      </a:r>
                    </a:p>
                  </a:txBody>
                  <a:tcPr marL="7620" marR="7620" marT="7620" marB="0" anchor="ctr"/>
                </a:tc>
                <a:tc>
                  <a:txBody>
                    <a:bodyPr/>
                    <a:lstStyle/>
                    <a:p>
                      <a:pPr algn="ctr" fontAlgn="ctr"/>
                      <a:r>
                        <a:rPr lang="ru-RU" sz="1100" b="0" i="0" u="none" strike="noStrike">
                          <a:solidFill>
                            <a:srgbClr val="000000"/>
                          </a:solidFill>
                          <a:latin typeface="Arial Cyr"/>
                        </a:rPr>
                        <a:t>8435385,00</a:t>
                      </a:r>
                    </a:p>
                  </a:txBody>
                  <a:tcPr marL="7620" marR="7620" marT="7620" marB="0" anchor="ctr"/>
                </a:tc>
              </a:tr>
              <a:tr h="370840">
                <a:tc>
                  <a:txBody>
                    <a:bodyPr/>
                    <a:lstStyle/>
                    <a:p>
                      <a:pPr algn="ctr" fontAlgn="ctr"/>
                      <a:r>
                        <a:rPr lang="ru-RU" sz="1100" b="0" i="0" u="none" strike="noStrike">
                          <a:solidFill>
                            <a:srgbClr val="000000"/>
                          </a:solidFill>
                          <a:latin typeface="Arial Cyr"/>
                        </a:rPr>
                        <a:t>2 02 39999 05 0000 151</a:t>
                      </a:r>
                    </a:p>
                  </a:txBody>
                  <a:tcPr marL="7620" marR="7620" marT="7620" marB="0" anchor="ctr"/>
                </a:tc>
                <a:tc>
                  <a:txBody>
                    <a:bodyPr/>
                    <a:lstStyle/>
                    <a:p>
                      <a:pPr algn="l" fontAlgn="ctr"/>
                      <a:r>
                        <a:rPr lang="ru-RU" sz="1100" b="0" i="0" u="none" strike="noStrike">
                          <a:solidFill>
                            <a:srgbClr val="000000"/>
                          </a:solidFill>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муниципальных образований Курской области отдельными государственными полномочиями Курской области в сфере архивного дела»</a:t>
                      </a:r>
                    </a:p>
                  </a:txBody>
                  <a:tcPr marL="7620" marR="7620" marT="7620" marB="0" anchor="ctr"/>
                </a:tc>
                <a:tc>
                  <a:txBody>
                    <a:bodyPr/>
                    <a:lstStyle/>
                    <a:p>
                      <a:pPr algn="ctr" fontAlgn="ctr"/>
                      <a:r>
                        <a:rPr lang="ru-RU" sz="1100" b="0" i="0" u="none" strike="noStrike">
                          <a:solidFill>
                            <a:srgbClr val="000000"/>
                          </a:solidFill>
                          <a:latin typeface="Arial Cyr"/>
                        </a:rPr>
                        <a:t>287302,00</a:t>
                      </a:r>
                    </a:p>
                  </a:txBody>
                  <a:tcPr marL="7620" marR="7620" marT="7620" marB="0" anchor="ctr"/>
                </a:tc>
              </a:tr>
              <a:tr h="370840">
                <a:tc>
                  <a:txBody>
                    <a:bodyPr/>
                    <a:lstStyle/>
                    <a:p>
                      <a:pPr algn="ctr" fontAlgn="ctr"/>
                      <a:r>
                        <a:rPr lang="ru-RU" sz="1100" b="0" i="0" u="none" strike="noStrike">
                          <a:solidFill>
                            <a:srgbClr val="000000"/>
                          </a:solidFill>
                          <a:latin typeface="Arial Cyr"/>
                        </a:rPr>
                        <a:t>2 02 39999 05 0000 151</a:t>
                      </a:r>
                    </a:p>
                  </a:txBody>
                  <a:tcPr marL="7620" marR="7620" marT="7620" marB="0" anchor="ctr"/>
                </a:tc>
                <a:tc>
                  <a:txBody>
                    <a:bodyPr/>
                    <a:lstStyle/>
                    <a:p>
                      <a:pPr algn="l" fontAlgn="ctr"/>
                      <a:r>
                        <a:rPr lang="ru-RU" sz="1100" b="0" i="0" u="none" strike="noStrike" dirty="0">
                          <a:solidFill>
                            <a:srgbClr val="000000"/>
                          </a:solidFill>
                          <a:latin typeface="Arial Cyr"/>
                        </a:rPr>
                        <a:t>субвенции из областного бюджета  бюджетам муниципальных районов и городских округов на осуществление отдельного государственного полномочия Курской области в соответствии с Законом Курской области «О наделении органов местного самоуправления Курской области отдельным государственным полномочием Курской области по осуществлению выплаты компенсации части родительской платы за присмотр и уход за детьми, посещающими образовательные организации, реализующие образовательные программы дошкольного образования» на осуществление выплаты компенсации части родительской платы</a:t>
                      </a:r>
                    </a:p>
                  </a:txBody>
                  <a:tcPr marL="7620" marR="7620" marT="7620" marB="0" anchor="ctr"/>
                </a:tc>
                <a:tc>
                  <a:txBody>
                    <a:bodyPr/>
                    <a:lstStyle/>
                    <a:p>
                      <a:pPr algn="ctr" fontAlgn="ctr"/>
                      <a:r>
                        <a:rPr lang="ru-RU" sz="1100" b="0" i="0" u="none" strike="noStrike">
                          <a:solidFill>
                            <a:srgbClr val="000000"/>
                          </a:solidFill>
                          <a:latin typeface="Arial Cyr"/>
                        </a:rPr>
                        <a:t>356931,00</a:t>
                      </a:r>
                    </a:p>
                  </a:txBody>
                  <a:tcPr marL="7620" marR="7620" marT="7620" marB="0" anchor="ctr"/>
                </a:tc>
              </a:tr>
              <a:tr h="370840">
                <a:tc>
                  <a:txBody>
                    <a:bodyPr/>
                    <a:lstStyle/>
                    <a:p>
                      <a:pPr algn="ctr" fontAlgn="ctr"/>
                      <a:r>
                        <a:rPr lang="ru-RU" sz="1100" b="0" i="0" u="none" strike="noStrike">
                          <a:solidFill>
                            <a:srgbClr val="000000"/>
                          </a:solidFill>
                          <a:latin typeface="Arial Cyr"/>
                        </a:rPr>
                        <a:t>2 02 39999 05 0000 151</a:t>
                      </a:r>
                    </a:p>
                  </a:txBody>
                  <a:tcPr marL="7620" marR="7620" marT="7620" marB="0" anchor="ctr"/>
                </a:tc>
                <a:tc>
                  <a:txBody>
                    <a:bodyPr/>
                    <a:lstStyle/>
                    <a:p>
                      <a:pPr algn="l" fontAlgn="ctr"/>
                      <a:r>
                        <a:rPr lang="ru-RU" sz="1100" b="0" i="0" u="none" strike="noStrike">
                          <a:solidFill>
                            <a:srgbClr val="000000"/>
                          </a:solidFill>
                          <a:latin typeface="Arial Cyr"/>
                        </a:rPr>
                        <a:t>субвенции из областного бюджета  бюджетам муниципальных районов и городских округов на осуществление отдельного государственного полномочия Курской области в соответствии с Законом Курской области «О наделении органов местного самоуправления Курской области отдельным государственным полномочием Курской области по осуществлению выплаты компенсации части родительской платы за присмотр и уход за детьми, посещающими образовательные организации, реализующие образовательные программы дошкольного образования» на содержание работников, осуществляющих переданные государственные полномочия по выплате компенсации части родительской платы</a:t>
                      </a:r>
                    </a:p>
                  </a:txBody>
                  <a:tcPr marL="7620" marR="7620" marT="7620" marB="0" anchor="ctr"/>
                </a:tc>
                <a:tc>
                  <a:txBody>
                    <a:bodyPr/>
                    <a:lstStyle/>
                    <a:p>
                      <a:pPr algn="ctr" fontAlgn="ctr"/>
                      <a:r>
                        <a:rPr lang="ru-RU" sz="1100" b="0" i="0" u="none" strike="noStrike" dirty="0">
                          <a:solidFill>
                            <a:srgbClr val="000000"/>
                          </a:solidFill>
                          <a:latin typeface="Arial Cyr"/>
                        </a:rPr>
                        <a:t>24336,00</a:t>
                      </a:r>
                    </a:p>
                  </a:txBody>
                  <a:tcPr marL="7620" marR="7620" marT="7620" marB="0" anchor="ctr"/>
                </a:tc>
              </a:tr>
            </a:tbl>
          </a:graphicData>
        </a:graphic>
      </p:graphicFrame>
      <p:sp>
        <p:nvSpPr>
          <p:cNvPr id="5" name="Прямоугольник 4"/>
          <p:cNvSpPr/>
          <p:nvPr/>
        </p:nvSpPr>
        <p:spPr>
          <a:xfrm>
            <a:off x="8289566" y="785794"/>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686800" cy="838200"/>
          </a:xfrm>
        </p:spPr>
        <p:txBody>
          <a:bodyPr>
            <a:normAutofit/>
          </a:bodyPr>
          <a:lstStyle/>
          <a:p>
            <a:pPr algn="ctr"/>
            <a:r>
              <a:rPr lang="ru-RU" sz="1900" dirty="0" smtClean="0">
                <a:solidFill>
                  <a:srgbClr val="7030A0"/>
                </a:solidFill>
                <a:latin typeface="Times New Roman" pitchFamily="18" charset="0"/>
                <a:cs typeface="Times New Roman" pitchFamily="18" charset="0"/>
              </a:rPr>
              <a:t>ОБЪЕМ БЕЗВОЗМЕЗДНЫХ ПОСТУПЛЕНИЙ ИЗ ОБЛАСТНОГО БЮДЖЕТА В БЮДЖЕТ МУНИЦИПАЛЬНОГО РАЙОНА ЗА 2018 ГОД </a:t>
            </a:r>
            <a:r>
              <a:rPr lang="en-US" sz="1900" dirty="0" smtClean="0">
                <a:solidFill>
                  <a:srgbClr val="7030A0"/>
                </a:solidFill>
                <a:latin typeface="Times New Roman" pitchFamily="18" charset="0"/>
                <a:cs typeface="Times New Roman" pitchFamily="18" charset="0"/>
              </a:rPr>
              <a:t>[</a:t>
            </a:r>
            <a:r>
              <a:rPr lang="ru-RU" sz="1900" dirty="0" smtClean="0">
                <a:solidFill>
                  <a:srgbClr val="7030A0"/>
                </a:solidFill>
                <a:latin typeface="Times New Roman" pitchFamily="18" charset="0"/>
                <a:cs typeface="Times New Roman" pitchFamily="18" charset="0"/>
              </a:rPr>
              <a:t>4</a:t>
            </a:r>
            <a:r>
              <a:rPr lang="en-US" sz="1900" dirty="0" smtClean="0">
                <a:solidFill>
                  <a:srgbClr val="7030A0"/>
                </a:solidFill>
                <a:latin typeface="Times New Roman" pitchFamily="18" charset="0"/>
                <a:cs typeface="Times New Roman" pitchFamily="18" charset="0"/>
              </a:rPr>
              <a:t>]</a:t>
            </a:r>
            <a:endParaRPr lang="ru-RU" sz="1900" dirty="0"/>
          </a:p>
        </p:txBody>
      </p:sp>
      <p:graphicFrame>
        <p:nvGraphicFramePr>
          <p:cNvPr id="4" name="Содержимое 3"/>
          <p:cNvGraphicFramePr>
            <a:graphicFrameLocks noGrp="1"/>
          </p:cNvGraphicFramePr>
          <p:nvPr>
            <p:ph idx="1"/>
          </p:nvPr>
        </p:nvGraphicFramePr>
        <p:xfrm>
          <a:off x="285720" y="1142984"/>
          <a:ext cx="8686800" cy="5572164"/>
        </p:xfrm>
        <a:graphic>
          <a:graphicData uri="http://schemas.openxmlformats.org/drawingml/2006/table">
            <a:tbl>
              <a:tblPr firstRow="1" bandRow="1">
                <a:tableStyleId>{69CF1AB2-1976-4502-BF36-3FF5EA218861}</a:tableStyleId>
              </a:tblPr>
              <a:tblGrid>
                <a:gridCol w="1766870"/>
                <a:gridCol w="5786478"/>
                <a:gridCol w="1133452"/>
              </a:tblGrid>
              <a:tr h="384717">
                <a:tc>
                  <a:txBody>
                    <a:bodyPr/>
                    <a:lstStyle/>
                    <a:p>
                      <a:pPr algn="ctr" fontAlgn="ctr"/>
                      <a:r>
                        <a:rPr lang="ru-RU" sz="1150" u="none" strike="noStrike" dirty="0">
                          <a:latin typeface="Times New Roman" pitchFamily="18" charset="0"/>
                          <a:cs typeface="Times New Roman" pitchFamily="18" charset="0"/>
                        </a:rPr>
                        <a:t>Код бюджетной классификации</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150" u="none" strike="noStrike" dirty="0">
                          <a:latin typeface="Times New Roman" pitchFamily="18" charset="0"/>
                          <a:cs typeface="Times New Roman" pitchFamily="18" charset="0"/>
                        </a:rPr>
                        <a:t>Наименование</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150" u="none" strike="noStrike" dirty="0" smtClean="0">
                          <a:latin typeface="Times New Roman" pitchFamily="18" charset="0"/>
                          <a:cs typeface="Times New Roman" pitchFamily="18" charset="0"/>
                        </a:rPr>
                        <a:t>2018 </a:t>
                      </a:r>
                      <a:r>
                        <a:rPr lang="ru-RU" sz="1150" u="none" strike="noStrike" dirty="0">
                          <a:latin typeface="Times New Roman" pitchFamily="18" charset="0"/>
                          <a:cs typeface="Times New Roman" pitchFamily="18" charset="0"/>
                        </a:rPr>
                        <a:t>год</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r>
              <a:tr h="1319840">
                <a:tc>
                  <a:txBody>
                    <a:bodyPr/>
                    <a:lstStyle/>
                    <a:p>
                      <a:pPr algn="ctr" fontAlgn="ctr"/>
                      <a:r>
                        <a:rPr lang="ru-RU" sz="1100" b="0" i="0" u="none" strike="noStrike">
                          <a:solidFill>
                            <a:srgbClr val="000000"/>
                          </a:solidFill>
                          <a:latin typeface="Arial Cyr"/>
                        </a:rPr>
                        <a:t>2 02 39999 05 0000 151</a:t>
                      </a:r>
                    </a:p>
                  </a:txBody>
                  <a:tcPr marL="7620" marR="7620" marT="7620" marB="0" anchor="ctr"/>
                </a:tc>
                <a:tc>
                  <a:txBody>
                    <a:bodyPr/>
                    <a:lstStyle/>
                    <a:p>
                      <a:pPr algn="l" fontAlgn="ctr"/>
                      <a:r>
                        <a:rPr lang="ru-RU" sz="1100" b="0" i="0" u="none" strike="noStrike" dirty="0">
                          <a:solidFill>
                            <a:srgbClr val="000000"/>
                          </a:solidFill>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в сфере социальной защиты населения» на оказание финансовой поддержки общественным организациям ветеранов войны, труда, Вооруженных сил и правоохранительных органов</a:t>
                      </a:r>
                    </a:p>
                  </a:txBody>
                  <a:tcPr marL="7620" marR="7620" marT="7620" marB="0" anchor="ctr"/>
                </a:tc>
                <a:tc>
                  <a:txBody>
                    <a:bodyPr/>
                    <a:lstStyle/>
                    <a:p>
                      <a:pPr algn="ctr" fontAlgn="ctr"/>
                      <a:r>
                        <a:rPr lang="ru-RU" sz="1100" b="0" i="0" u="none" strike="noStrike">
                          <a:solidFill>
                            <a:srgbClr val="000000"/>
                          </a:solidFill>
                          <a:latin typeface="Arial Cyr"/>
                        </a:rPr>
                        <a:t>122900,00</a:t>
                      </a:r>
                    </a:p>
                  </a:txBody>
                  <a:tcPr marL="7620" marR="7620" marT="7620" marB="0" anchor="ctr"/>
                </a:tc>
              </a:tr>
              <a:tr h="1482223">
                <a:tc>
                  <a:txBody>
                    <a:bodyPr/>
                    <a:lstStyle/>
                    <a:p>
                      <a:pPr algn="ctr" fontAlgn="ctr"/>
                      <a:r>
                        <a:rPr lang="ru-RU" sz="1100" b="0" i="0" u="none" strike="noStrike">
                          <a:solidFill>
                            <a:srgbClr val="000000"/>
                          </a:solidFill>
                          <a:latin typeface="Arial Cyr"/>
                        </a:rPr>
                        <a:t>2 02 39999 05 0000 151</a:t>
                      </a:r>
                    </a:p>
                  </a:txBody>
                  <a:tcPr marL="7620" marR="7620" marT="7620" marB="0" anchor="ctr"/>
                </a:tc>
                <a:tc>
                  <a:txBody>
                    <a:bodyPr/>
                    <a:lstStyle/>
                    <a:p>
                      <a:pPr algn="l" fontAlgn="ctr"/>
                      <a:r>
                        <a:rPr lang="ru-RU" sz="1100" b="0" i="0" u="none" strike="noStrike">
                          <a:solidFill>
                            <a:srgbClr val="000000"/>
                          </a:solidFill>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в сфере социальной защиты населения» для осуществления отдельных государственных полномочий, связанных с предоставлением социальной поддержки отдельным категориям граждан по обеспечению продовольственными товарами по сниженным ценам и выплатой ежемесячной денежной компенсации</a:t>
                      </a:r>
                    </a:p>
                  </a:txBody>
                  <a:tcPr marL="7620" marR="7620" marT="7620" marB="0" anchor="ctr"/>
                </a:tc>
                <a:tc>
                  <a:txBody>
                    <a:bodyPr/>
                    <a:lstStyle/>
                    <a:p>
                      <a:pPr algn="ctr" fontAlgn="ctr"/>
                      <a:r>
                        <a:rPr lang="ru-RU" sz="1100" b="0" i="0" u="none" strike="noStrike">
                          <a:solidFill>
                            <a:srgbClr val="000000"/>
                          </a:solidFill>
                          <a:latin typeface="Arial Cyr"/>
                        </a:rPr>
                        <a:t>165741,00</a:t>
                      </a:r>
                    </a:p>
                  </a:txBody>
                  <a:tcPr marL="7620" marR="7620" marT="7620" marB="0" anchor="ctr"/>
                </a:tc>
              </a:tr>
              <a:tr h="1334001">
                <a:tc>
                  <a:txBody>
                    <a:bodyPr/>
                    <a:lstStyle/>
                    <a:p>
                      <a:pPr algn="ctr" fontAlgn="ctr"/>
                      <a:r>
                        <a:rPr lang="ru-RU" sz="1100" b="0" i="0" u="none" strike="noStrike">
                          <a:solidFill>
                            <a:srgbClr val="000000"/>
                          </a:solidFill>
                          <a:latin typeface="Arial Cyr"/>
                        </a:rPr>
                        <a:t>2 02 39999 05 0000 151</a:t>
                      </a:r>
                    </a:p>
                  </a:txBody>
                  <a:tcPr marL="7620" marR="7620" marT="7620" marB="0" anchor="ctr"/>
                </a:tc>
                <a:tc>
                  <a:txBody>
                    <a:bodyPr/>
                    <a:lstStyle/>
                    <a:p>
                      <a:pPr algn="l" fontAlgn="ctr"/>
                      <a:r>
                        <a:rPr lang="ru-RU" sz="1100" b="0" i="0" u="none" strike="noStrike">
                          <a:solidFill>
                            <a:srgbClr val="000000"/>
                          </a:solidFill>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в сфере социальной защиты населения» на содержание работников, осуществляющих переданные государственные полномочия в сфере социальной защиты населения</a:t>
                      </a:r>
                    </a:p>
                  </a:txBody>
                  <a:tcPr marL="7620" marR="7620" marT="7620" marB="0" anchor="ctr"/>
                </a:tc>
                <a:tc>
                  <a:txBody>
                    <a:bodyPr/>
                    <a:lstStyle/>
                    <a:p>
                      <a:pPr algn="ctr" fontAlgn="ctr"/>
                      <a:r>
                        <a:rPr lang="ru-RU" sz="1100" b="0" i="0" u="none" strike="noStrike">
                          <a:solidFill>
                            <a:srgbClr val="000000"/>
                          </a:solidFill>
                          <a:latin typeface="Arial Cyr"/>
                        </a:rPr>
                        <a:t>1461000,00</a:t>
                      </a:r>
                    </a:p>
                  </a:txBody>
                  <a:tcPr marL="7620" marR="7620" marT="7620" marB="0" anchor="ctr"/>
                </a:tc>
              </a:tr>
              <a:tr h="1051383">
                <a:tc>
                  <a:txBody>
                    <a:bodyPr/>
                    <a:lstStyle/>
                    <a:p>
                      <a:pPr algn="ctr" fontAlgn="ctr"/>
                      <a:r>
                        <a:rPr lang="ru-RU" sz="1100" b="0" i="0" u="none" strike="noStrike">
                          <a:solidFill>
                            <a:srgbClr val="000000"/>
                          </a:solidFill>
                          <a:latin typeface="Arial Cyr"/>
                        </a:rPr>
                        <a:t>2 02 39999 05 0000 151</a:t>
                      </a:r>
                    </a:p>
                  </a:txBody>
                  <a:tcPr marL="7620" marR="7620" marT="7620" marB="0" anchor="ctr"/>
                </a:tc>
                <a:tc>
                  <a:txBody>
                    <a:bodyPr/>
                    <a:lstStyle/>
                    <a:p>
                      <a:pPr algn="l" fontAlgn="ctr"/>
                      <a:r>
                        <a:rPr lang="ru-RU" sz="1100" b="0" i="0" u="none" strike="noStrike">
                          <a:solidFill>
                            <a:srgbClr val="000000"/>
                          </a:solidFill>
                          <a:latin typeface="Arial Cyr"/>
                        </a:rPr>
                        <a:t> субвенции из областного бюджета  бюджетам  муниципальных районов и городских округов на осуществление отдельных государственных полномочий в соответствии с Законом Курской области «О наделении органов местного самоуправления муниципальных образований Курской области отдельными государственными полномочиями по организации и обеспечению деятельности административных комиссий»</a:t>
                      </a:r>
                    </a:p>
                  </a:txBody>
                  <a:tcPr marL="7620" marR="7620" marT="7620" marB="0" anchor="ctr"/>
                </a:tc>
                <a:tc>
                  <a:txBody>
                    <a:bodyPr/>
                    <a:lstStyle/>
                    <a:p>
                      <a:pPr algn="ctr" fontAlgn="ctr"/>
                      <a:r>
                        <a:rPr lang="ru-RU" sz="1100" b="0" i="0" u="none" strike="noStrike" dirty="0">
                          <a:solidFill>
                            <a:srgbClr val="000000"/>
                          </a:solidFill>
                          <a:latin typeface="Arial Cyr"/>
                        </a:rPr>
                        <a:t>292200,00</a:t>
                      </a:r>
                    </a:p>
                  </a:txBody>
                  <a:tcPr marL="7620" marR="7620" marT="7620" marB="0" anchor="ctr"/>
                </a:tc>
              </a:tr>
            </a:tbl>
          </a:graphicData>
        </a:graphic>
      </p:graphicFrame>
      <p:sp>
        <p:nvSpPr>
          <p:cNvPr id="5" name="Прямоугольник 4"/>
          <p:cNvSpPr/>
          <p:nvPr/>
        </p:nvSpPr>
        <p:spPr>
          <a:xfrm>
            <a:off x="8289566" y="785794"/>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686800" cy="838200"/>
          </a:xfrm>
        </p:spPr>
        <p:txBody>
          <a:bodyPr>
            <a:normAutofit/>
          </a:bodyPr>
          <a:lstStyle/>
          <a:p>
            <a:pPr algn="ctr"/>
            <a:r>
              <a:rPr lang="ru-RU" sz="1900" dirty="0" smtClean="0">
                <a:solidFill>
                  <a:srgbClr val="7030A0"/>
                </a:solidFill>
                <a:latin typeface="Times New Roman" pitchFamily="18" charset="0"/>
                <a:cs typeface="Times New Roman" pitchFamily="18" charset="0"/>
              </a:rPr>
              <a:t>ОБЪЕМ БЕЗВОЗМЕЗДНЫХ ПОСТУПЛЕНИЙ ИЗ ОБЛАСТНОГО БЮДЖЕТА В БЮДЖЕТ МУНИЦИПАЛЬНОГО РАЙОНА ЗА 2018 ГОД </a:t>
            </a:r>
            <a:r>
              <a:rPr lang="en-US" sz="1900" dirty="0" smtClean="0">
                <a:solidFill>
                  <a:srgbClr val="7030A0"/>
                </a:solidFill>
                <a:latin typeface="Times New Roman" pitchFamily="18" charset="0"/>
                <a:cs typeface="Times New Roman" pitchFamily="18" charset="0"/>
              </a:rPr>
              <a:t>[</a:t>
            </a:r>
            <a:r>
              <a:rPr lang="ru-RU" sz="1900" dirty="0" smtClean="0">
                <a:solidFill>
                  <a:srgbClr val="7030A0"/>
                </a:solidFill>
                <a:latin typeface="Times New Roman" pitchFamily="18" charset="0"/>
                <a:cs typeface="Times New Roman" pitchFamily="18" charset="0"/>
              </a:rPr>
              <a:t>5</a:t>
            </a:r>
            <a:r>
              <a:rPr lang="en-US" sz="1900" dirty="0" smtClean="0">
                <a:solidFill>
                  <a:srgbClr val="7030A0"/>
                </a:solidFill>
                <a:latin typeface="Times New Roman" pitchFamily="18" charset="0"/>
                <a:cs typeface="Times New Roman" pitchFamily="18" charset="0"/>
              </a:rPr>
              <a:t>]</a:t>
            </a:r>
            <a:endParaRPr lang="ru-RU" sz="1900" dirty="0"/>
          </a:p>
        </p:txBody>
      </p:sp>
      <p:graphicFrame>
        <p:nvGraphicFramePr>
          <p:cNvPr id="4" name="Содержимое 3"/>
          <p:cNvGraphicFramePr>
            <a:graphicFrameLocks noGrp="1"/>
          </p:cNvGraphicFramePr>
          <p:nvPr>
            <p:ph idx="1"/>
          </p:nvPr>
        </p:nvGraphicFramePr>
        <p:xfrm>
          <a:off x="285720" y="1142984"/>
          <a:ext cx="8686800" cy="5516908"/>
        </p:xfrm>
        <a:graphic>
          <a:graphicData uri="http://schemas.openxmlformats.org/drawingml/2006/table">
            <a:tbl>
              <a:tblPr firstRow="1" bandRow="1">
                <a:tableStyleId>{69CF1AB2-1976-4502-BF36-3FF5EA218861}</a:tableStyleId>
              </a:tblPr>
              <a:tblGrid>
                <a:gridCol w="1766870"/>
                <a:gridCol w="5786478"/>
                <a:gridCol w="1133452"/>
              </a:tblGrid>
              <a:tr h="370840">
                <a:tc>
                  <a:txBody>
                    <a:bodyPr/>
                    <a:lstStyle/>
                    <a:p>
                      <a:pPr algn="ctr" fontAlgn="ctr"/>
                      <a:r>
                        <a:rPr lang="ru-RU" sz="1150" u="none" strike="noStrike" dirty="0">
                          <a:latin typeface="Times New Roman" pitchFamily="18" charset="0"/>
                          <a:cs typeface="Times New Roman" pitchFamily="18" charset="0"/>
                        </a:rPr>
                        <a:t>Код бюджетной классификации</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150" u="none" strike="noStrike" dirty="0">
                          <a:latin typeface="Times New Roman" pitchFamily="18" charset="0"/>
                          <a:cs typeface="Times New Roman" pitchFamily="18" charset="0"/>
                        </a:rPr>
                        <a:t>Наименование</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150" u="none" strike="noStrike" dirty="0" smtClean="0">
                          <a:latin typeface="Times New Roman" pitchFamily="18" charset="0"/>
                          <a:cs typeface="Times New Roman" pitchFamily="18" charset="0"/>
                        </a:rPr>
                        <a:t>2018 </a:t>
                      </a:r>
                      <a:r>
                        <a:rPr lang="ru-RU" sz="1150" u="none" strike="noStrike" dirty="0">
                          <a:latin typeface="Times New Roman" pitchFamily="18" charset="0"/>
                          <a:cs typeface="Times New Roman" pitchFamily="18" charset="0"/>
                        </a:rPr>
                        <a:t>год</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r>
              <a:tr h="1129358">
                <a:tc>
                  <a:txBody>
                    <a:bodyPr/>
                    <a:lstStyle/>
                    <a:p>
                      <a:pPr algn="ctr" fontAlgn="ctr"/>
                      <a:r>
                        <a:rPr lang="ru-RU" sz="1100" b="0" i="0" u="none" strike="noStrike">
                          <a:solidFill>
                            <a:srgbClr val="000000"/>
                          </a:solidFill>
                          <a:latin typeface="Arial Cyr"/>
                        </a:rPr>
                        <a:t>2 02 39999 05 0000 151</a:t>
                      </a:r>
                    </a:p>
                  </a:txBody>
                  <a:tcPr marL="7620" marR="7620" marT="7620" marB="0" anchor="ctr"/>
                </a:tc>
                <a:tc>
                  <a:txBody>
                    <a:bodyPr/>
                    <a:lstStyle/>
                    <a:p>
                      <a:pPr algn="l" fontAlgn="ctr"/>
                      <a:r>
                        <a:rPr lang="ru-RU" sz="1100" b="0" i="0" u="none" strike="noStrike">
                          <a:solidFill>
                            <a:srgbClr val="000000"/>
                          </a:solidFill>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по обеспечению деятельности комиссий по делам  несовершеннолетних и защите их прав»</a:t>
                      </a:r>
                    </a:p>
                  </a:txBody>
                  <a:tcPr marL="7620" marR="7620" marT="7620" marB="0" anchor="ctr"/>
                </a:tc>
                <a:tc>
                  <a:txBody>
                    <a:bodyPr/>
                    <a:lstStyle/>
                    <a:p>
                      <a:pPr algn="ctr" fontAlgn="ctr"/>
                      <a:r>
                        <a:rPr lang="ru-RU" sz="1100" b="0" i="0" u="none" strike="noStrike">
                          <a:solidFill>
                            <a:srgbClr val="000000"/>
                          </a:solidFill>
                          <a:latin typeface="Arial Cyr"/>
                        </a:rPr>
                        <a:t>292200,00</a:t>
                      </a:r>
                    </a:p>
                  </a:txBody>
                  <a:tcPr marL="7620" marR="7620" marT="7620" marB="0" anchor="ctr"/>
                </a:tc>
              </a:tr>
              <a:tr h="370840">
                <a:tc>
                  <a:txBody>
                    <a:bodyPr/>
                    <a:lstStyle/>
                    <a:p>
                      <a:pPr algn="ctr" fontAlgn="ctr"/>
                      <a:r>
                        <a:rPr lang="ru-RU" sz="1100" b="0" i="0" u="none" strike="noStrike">
                          <a:solidFill>
                            <a:srgbClr val="000000"/>
                          </a:solidFill>
                          <a:latin typeface="Arial Cyr"/>
                        </a:rPr>
                        <a:t>2 02 39999 05 0000 151</a:t>
                      </a:r>
                    </a:p>
                  </a:txBody>
                  <a:tcPr marL="7620" marR="7620" marT="7620" marB="0" anchor="ctr"/>
                </a:tc>
                <a:tc>
                  <a:txBody>
                    <a:bodyPr/>
                    <a:lstStyle/>
                    <a:p>
                      <a:pPr algn="l" fontAlgn="ctr"/>
                      <a:r>
                        <a:rPr lang="ru-RU" sz="1100" b="0" i="0" u="none" strike="noStrike">
                          <a:solidFill>
                            <a:srgbClr val="000000"/>
                          </a:solidFill>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в соответствии с Законом Курской области «О наделении органов местного самоуправления муниципальных образований Курской области отдельными государственными полномочиями Курской области в сфере трудовых отношений»</a:t>
                      </a:r>
                    </a:p>
                  </a:txBody>
                  <a:tcPr marL="7620" marR="7620" marT="7620" marB="0" anchor="ctr"/>
                </a:tc>
                <a:tc>
                  <a:txBody>
                    <a:bodyPr/>
                    <a:lstStyle/>
                    <a:p>
                      <a:pPr algn="ctr" fontAlgn="ctr"/>
                      <a:r>
                        <a:rPr lang="ru-RU" sz="1100" b="0" i="0" u="none" strike="noStrike">
                          <a:solidFill>
                            <a:srgbClr val="000000"/>
                          </a:solidFill>
                          <a:latin typeface="Arial Cyr"/>
                        </a:rPr>
                        <a:t>292200,00</a:t>
                      </a:r>
                    </a:p>
                  </a:txBody>
                  <a:tcPr marL="7620" marR="7620" marT="7620" marB="0" anchor="ctr"/>
                </a:tc>
              </a:tr>
              <a:tr h="1654510">
                <a:tc>
                  <a:txBody>
                    <a:bodyPr/>
                    <a:lstStyle/>
                    <a:p>
                      <a:pPr algn="ctr" fontAlgn="ctr"/>
                      <a:r>
                        <a:rPr lang="ru-RU" sz="1100" b="0" i="0" u="none" strike="noStrike">
                          <a:solidFill>
                            <a:srgbClr val="000000"/>
                          </a:solidFill>
                          <a:latin typeface="Arial Cyr"/>
                        </a:rPr>
                        <a:t>2 02 39999 05 0000 151</a:t>
                      </a:r>
                    </a:p>
                  </a:txBody>
                  <a:tcPr marL="7620" marR="7620" marT="7620" marB="0" anchor="ctr"/>
                </a:tc>
                <a:tc>
                  <a:txBody>
                    <a:bodyPr/>
                    <a:lstStyle/>
                    <a:p>
                      <a:pPr algn="l" fontAlgn="ctr"/>
                      <a:r>
                        <a:rPr lang="ru-RU" sz="1100" b="0" i="0" u="none" strike="noStrike">
                          <a:solidFill>
                            <a:srgbClr val="000000"/>
                          </a:solidFill>
                          <a:latin typeface="Arial"/>
                        </a:rPr>
                        <a:t>субвенции из областного бюджета бюджетам муниципальных районов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по предоставлению работникам муниципальных учреждений культуры  мер социальной поддержки, установленных законодательством Курской области» для осуществления государственных полномочий по предоставлению мер социальной поддержки работникам муниципальных учреждений культуры на оплату жилья и коммунальных услуг</a:t>
                      </a:r>
                    </a:p>
                  </a:txBody>
                  <a:tcPr marL="7620" marR="7620" marT="7620" marB="0" anchor="ctr"/>
                </a:tc>
                <a:tc>
                  <a:txBody>
                    <a:bodyPr/>
                    <a:lstStyle/>
                    <a:p>
                      <a:pPr algn="ctr" fontAlgn="ctr"/>
                      <a:r>
                        <a:rPr lang="ru-RU" sz="1100" b="0" i="0" u="none" strike="noStrike">
                          <a:solidFill>
                            <a:srgbClr val="000000"/>
                          </a:solidFill>
                          <a:latin typeface="Arial Cyr"/>
                        </a:rPr>
                        <a:t>1135060,00</a:t>
                      </a:r>
                    </a:p>
                  </a:txBody>
                  <a:tcPr marL="7620" marR="7620" marT="7620" marB="0" anchor="ctr"/>
                </a:tc>
              </a:tr>
              <a:tr h="370840">
                <a:tc>
                  <a:txBody>
                    <a:bodyPr/>
                    <a:lstStyle/>
                    <a:p>
                      <a:pPr algn="ctr" fontAlgn="ctr"/>
                      <a:r>
                        <a:rPr lang="ru-RU" sz="1100" b="0" i="0" u="none" strike="noStrike">
                          <a:solidFill>
                            <a:srgbClr val="000000"/>
                          </a:solidFill>
                          <a:latin typeface="Arial Cyr"/>
                        </a:rPr>
                        <a:t>2 02 39999 05 0000 151</a:t>
                      </a:r>
                    </a:p>
                  </a:txBody>
                  <a:tcPr marL="7620" marR="7620" marT="7620" marB="0" anchor="ctr"/>
                </a:tc>
                <a:tc>
                  <a:txBody>
                    <a:bodyPr/>
                    <a:lstStyle/>
                    <a:p>
                      <a:pPr algn="l" fontAlgn="ctr"/>
                      <a:r>
                        <a:rPr lang="ru-RU" sz="1100" b="0" i="0" u="none" strike="noStrike">
                          <a:solidFill>
                            <a:srgbClr val="000000"/>
                          </a:solidFill>
                          <a:latin typeface="Arial"/>
                        </a:rPr>
                        <a:t>субвенции из областного бюджета бюджетам муниципальных районов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по предоставлению работникам муниципальных учреждений культуры  мер социальной поддержки, установленных законодательством Курской области» на содержание работников, осуществляющих отдельные государственные полномочия по предоставлению работникам муниципальных учреждений культуры мер социальной поддержки</a:t>
                      </a:r>
                    </a:p>
                  </a:txBody>
                  <a:tcPr marL="7620" marR="7620" marT="7620" marB="0" anchor="ctr"/>
                </a:tc>
                <a:tc>
                  <a:txBody>
                    <a:bodyPr/>
                    <a:lstStyle/>
                    <a:p>
                      <a:pPr algn="ctr" fontAlgn="ctr"/>
                      <a:r>
                        <a:rPr lang="ru-RU" sz="1100" b="0" i="0" u="none" strike="noStrike" dirty="0">
                          <a:solidFill>
                            <a:srgbClr val="000000"/>
                          </a:solidFill>
                          <a:latin typeface="Arial Cyr"/>
                        </a:rPr>
                        <a:t>49708,00</a:t>
                      </a:r>
                    </a:p>
                  </a:txBody>
                  <a:tcPr marL="7620" marR="7620" marT="7620" marB="0" anchor="ctr"/>
                </a:tc>
              </a:tr>
            </a:tbl>
          </a:graphicData>
        </a:graphic>
      </p:graphicFrame>
      <p:sp>
        <p:nvSpPr>
          <p:cNvPr id="5" name="Прямоугольник 4"/>
          <p:cNvSpPr/>
          <p:nvPr/>
        </p:nvSpPr>
        <p:spPr>
          <a:xfrm>
            <a:off x="8289566" y="785794"/>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686800" cy="838200"/>
          </a:xfrm>
        </p:spPr>
        <p:txBody>
          <a:bodyPr>
            <a:normAutofit/>
          </a:bodyPr>
          <a:lstStyle/>
          <a:p>
            <a:pPr algn="ctr"/>
            <a:r>
              <a:rPr lang="ru-RU" sz="1900" dirty="0" smtClean="0">
                <a:solidFill>
                  <a:srgbClr val="7030A0"/>
                </a:solidFill>
                <a:latin typeface="Times New Roman" pitchFamily="18" charset="0"/>
                <a:cs typeface="Times New Roman" pitchFamily="18" charset="0"/>
              </a:rPr>
              <a:t>ОБЪЕМ БЕЗВОЗМЕЗДНЫХ ПОСТУПЛЕНИЙ ИЗ ОБЛАСТНОГО БЮДЖЕТА В БЮДЖЕТ МУНИЦИПАЛЬНОГО РАЙОНА ЗА 2018 ГОД </a:t>
            </a:r>
            <a:r>
              <a:rPr lang="en-US" sz="1900" dirty="0" smtClean="0">
                <a:solidFill>
                  <a:srgbClr val="7030A0"/>
                </a:solidFill>
                <a:latin typeface="Times New Roman" pitchFamily="18" charset="0"/>
                <a:cs typeface="Times New Roman" pitchFamily="18" charset="0"/>
              </a:rPr>
              <a:t>[</a:t>
            </a:r>
            <a:r>
              <a:rPr lang="ru-RU" sz="1900" dirty="0" smtClean="0">
                <a:solidFill>
                  <a:srgbClr val="7030A0"/>
                </a:solidFill>
                <a:latin typeface="Times New Roman" pitchFamily="18" charset="0"/>
                <a:cs typeface="Times New Roman" pitchFamily="18" charset="0"/>
              </a:rPr>
              <a:t>6</a:t>
            </a:r>
            <a:r>
              <a:rPr lang="en-US" sz="1900" dirty="0" smtClean="0">
                <a:solidFill>
                  <a:srgbClr val="7030A0"/>
                </a:solidFill>
                <a:latin typeface="Times New Roman" pitchFamily="18" charset="0"/>
                <a:cs typeface="Times New Roman" pitchFamily="18" charset="0"/>
              </a:rPr>
              <a:t>]</a:t>
            </a:r>
            <a:endParaRPr lang="ru-RU" sz="1900" dirty="0"/>
          </a:p>
        </p:txBody>
      </p:sp>
      <p:graphicFrame>
        <p:nvGraphicFramePr>
          <p:cNvPr id="4" name="Содержимое 3"/>
          <p:cNvGraphicFramePr>
            <a:graphicFrameLocks noGrp="1"/>
          </p:cNvGraphicFramePr>
          <p:nvPr>
            <p:ph idx="1"/>
          </p:nvPr>
        </p:nvGraphicFramePr>
        <p:xfrm>
          <a:off x="285720" y="1142984"/>
          <a:ext cx="8686800" cy="5286411"/>
        </p:xfrm>
        <a:graphic>
          <a:graphicData uri="http://schemas.openxmlformats.org/drawingml/2006/table">
            <a:tbl>
              <a:tblPr firstRow="1" bandRow="1">
                <a:tableStyleId>{69CF1AB2-1976-4502-BF36-3FF5EA218861}</a:tableStyleId>
              </a:tblPr>
              <a:tblGrid>
                <a:gridCol w="1766870"/>
                <a:gridCol w="5786478"/>
                <a:gridCol w="1133452"/>
              </a:tblGrid>
              <a:tr h="394663">
                <a:tc>
                  <a:txBody>
                    <a:bodyPr/>
                    <a:lstStyle/>
                    <a:p>
                      <a:pPr algn="ctr" fontAlgn="ctr"/>
                      <a:r>
                        <a:rPr lang="ru-RU" sz="1150" u="none" strike="noStrike" dirty="0">
                          <a:latin typeface="Times New Roman" pitchFamily="18" charset="0"/>
                          <a:cs typeface="Times New Roman" pitchFamily="18" charset="0"/>
                        </a:rPr>
                        <a:t>Код бюджетной классификации</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150" u="none" strike="noStrike" dirty="0">
                          <a:latin typeface="Times New Roman" pitchFamily="18" charset="0"/>
                          <a:cs typeface="Times New Roman" pitchFamily="18" charset="0"/>
                        </a:rPr>
                        <a:t>Наименование</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150" u="none" strike="noStrike" dirty="0" smtClean="0">
                          <a:latin typeface="Times New Roman" pitchFamily="18" charset="0"/>
                          <a:cs typeface="Times New Roman" pitchFamily="18" charset="0"/>
                        </a:rPr>
                        <a:t>2018 </a:t>
                      </a:r>
                      <a:r>
                        <a:rPr lang="ru-RU" sz="1150" u="none" strike="noStrike" dirty="0">
                          <a:latin typeface="Times New Roman" pitchFamily="18" charset="0"/>
                          <a:cs typeface="Times New Roman" pitchFamily="18" charset="0"/>
                        </a:rPr>
                        <a:t>год</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r>
              <a:tr h="1125880">
                <a:tc>
                  <a:txBody>
                    <a:bodyPr/>
                    <a:lstStyle/>
                    <a:p>
                      <a:pPr algn="ctr" fontAlgn="ctr"/>
                      <a:r>
                        <a:rPr lang="ru-RU" sz="1100" b="0" i="0" u="none" strike="noStrike">
                          <a:solidFill>
                            <a:srgbClr val="000000"/>
                          </a:solidFill>
                          <a:latin typeface="Arial Cyr"/>
                        </a:rPr>
                        <a:t>2 02 39999 05 0000 151</a:t>
                      </a:r>
                    </a:p>
                  </a:txBody>
                  <a:tcPr marL="7620" marR="7620" marT="7620" marB="0" anchor="ctr"/>
                </a:tc>
                <a:tc>
                  <a:txBody>
                    <a:bodyPr/>
                    <a:lstStyle/>
                    <a:p>
                      <a:pPr algn="l" fontAlgn="ctr"/>
                      <a:r>
                        <a:rPr lang="ru-RU" sz="1100" b="0" i="0" u="none" strike="noStrike">
                          <a:solidFill>
                            <a:srgbClr val="000000"/>
                          </a:solidFill>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в сфере социальной защиты населения» на обеспечение мер социальной поддержки ветеранов труда и тружеников тыла</a:t>
                      </a:r>
                    </a:p>
                  </a:txBody>
                  <a:tcPr marL="7620" marR="7620" marT="7620" marB="0" anchor="ctr"/>
                </a:tc>
                <a:tc>
                  <a:txBody>
                    <a:bodyPr/>
                    <a:lstStyle/>
                    <a:p>
                      <a:pPr algn="ctr" fontAlgn="ctr"/>
                      <a:r>
                        <a:rPr lang="ru-RU" sz="1100" b="0" i="0" u="none" strike="noStrike">
                          <a:solidFill>
                            <a:srgbClr val="000000"/>
                          </a:solidFill>
                          <a:latin typeface="Arial Cyr"/>
                        </a:rPr>
                        <a:t>5876303,00</a:t>
                      </a:r>
                    </a:p>
                  </a:txBody>
                  <a:tcPr marL="7620" marR="7620" marT="7620" marB="0" anchor="ctr"/>
                </a:tc>
              </a:tr>
              <a:tr h="1140407">
                <a:tc>
                  <a:txBody>
                    <a:bodyPr/>
                    <a:lstStyle/>
                    <a:p>
                      <a:pPr algn="ctr" fontAlgn="ctr"/>
                      <a:r>
                        <a:rPr lang="ru-RU" sz="1100" b="0" i="0" u="none" strike="noStrike">
                          <a:solidFill>
                            <a:srgbClr val="000000"/>
                          </a:solidFill>
                          <a:latin typeface="Arial Cyr"/>
                        </a:rPr>
                        <a:t>2 02 39999 05 0000 151</a:t>
                      </a:r>
                    </a:p>
                  </a:txBody>
                  <a:tcPr marL="7620" marR="7620" marT="7620" marB="0" anchor="ctr"/>
                </a:tc>
                <a:tc>
                  <a:txBody>
                    <a:bodyPr/>
                    <a:lstStyle/>
                    <a:p>
                      <a:pPr algn="l" fontAlgn="ctr"/>
                      <a:r>
                        <a:rPr lang="ru-RU" sz="1100" b="0" i="0" u="none" strike="noStrike" dirty="0">
                          <a:solidFill>
                            <a:srgbClr val="000000"/>
                          </a:solidFill>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в сфере социальной защиты населения» на выплату ежемесячного пособия на ребенка</a:t>
                      </a:r>
                    </a:p>
                  </a:txBody>
                  <a:tcPr marL="7620" marR="7620" marT="7620" marB="0" anchor="ctr"/>
                </a:tc>
                <a:tc>
                  <a:txBody>
                    <a:bodyPr/>
                    <a:lstStyle/>
                    <a:p>
                      <a:pPr algn="ctr" fontAlgn="ctr"/>
                      <a:r>
                        <a:rPr lang="ru-RU" sz="1100" b="0" i="0" u="none" strike="noStrike">
                          <a:solidFill>
                            <a:srgbClr val="000000"/>
                          </a:solidFill>
                          <a:latin typeface="Arial Cyr"/>
                        </a:rPr>
                        <a:t>2092502,00</a:t>
                      </a:r>
                    </a:p>
                  </a:txBody>
                  <a:tcPr marL="7620" marR="7620" marT="7620" marB="0" anchor="ctr"/>
                </a:tc>
              </a:tr>
              <a:tr h="1368488">
                <a:tc>
                  <a:txBody>
                    <a:bodyPr/>
                    <a:lstStyle/>
                    <a:p>
                      <a:pPr algn="ctr" fontAlgn="ctr"/>
                      <a:r>
                        <a:rPr lang="ru-RU" sz="1100" b="0" i="0" u="none" strike="noStrike">
                          <a:solidFill>
                            <a:srgbClr val="000000"/>
                          </a:solidFill>
                          <a:latin typeface="Arial Cyr"/>
                        </a:rPr>
                        <a:t>2 02 39999 05 0000 151</a:t>
                      </a:r>
                    </a:p>
                  </a:txBody>
                  <a:tcPr marL="7620" marR="7620" marT="7620" marB="0" anchor="ctr"/>
                </a:tc>
                <a:tc>
                  <a:txBody>
                    <a:bodyPr/>
                    <a:lstStyle/>
                    <a:p>
                      <a:pPr algn="l" fontAlgn="ctr"/>
                      <a:r>
                        <a:rPr lang="ru-RU" sz="1100" b="0" i="0" u="none" strike="noStrike">
                          <a:solidFill>
                            <a:srgbClr val="000000"/>
                          </a:solidFill>
                          <a:latin typeface="Arial"/>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в Курской области отдельными государственными полномочиями Курской области по организации деятельности органов опеки и попечительства» на содержание работников, осуществляющих переданные государственные полномочия по организации и осуществлению деятельности по опеке и попечительству</a:t>
                      </a:r>
                    </a:p>
                  </a:txBody>
                  <a:tcPr marL="7620" marR="7620" marT="7620" marB="0" anchor="ctr"/>
                </a:tc>
                <a:tc>
                  <a:txBody>
                    <a:bodyPr/>
                    <a:lstStyle/>
                    <a:p>
                      <a:pPr algn="ctr" fontAlgn="ctr"/>
                      <a:r>
                        <a:rPr lang="ru-RU" sz="1100" b="0" i="0" u="none" strike="noStrike">
                          <a:solidFill>
                            <a:srgbClr val="000000"/>
                          </a:solidFill>
                          <a:latin typeface="Arial Cyr"/>
                        </a:rPr>
                        <a:t>876600,00</a:t>
                      </a:r>
                    </a:p>
                  </a:txBody>
                  <a:tcPr marL="7620" marR="7620" marT="7620" marB="0" anchor="ctr"/>
                </a:tc>
              </a:tr>
              <a:tr h="1256973">
                <a:tc>
                  <a:txBody>
                    <a:bodyPr/>
                    <a:lstStyle/>
                    <a:p>
                      <a:pPr algn="ctr" fontAlgn="ctr"/>
                      <a:r>
                        <a:rPr lang="ru-RU" sz="1100" b="0" i="0" u="none" strike="noStrike">
                          <a:solidFill>
                            <a:srgbClr val="000000"/>
                          </a:solidFill>
                          <a:latin typeface="Arial Cyr"/>
                        </a:rPr>
                        <a:t>2 02 39999 05 0000 151</a:t>
                      </a:r>
                    </a:p>
                  </a:txBody>
                  <a:tcPr marL="7620" marR="7620" marT="7620" marB="0" anchor="ctr"/>
                </a:tc>
                <a:tc>
                  <a:txBody>
                    <a:bodyPr/>
                    <a:lstStyle/>
                    <a:p>
                      <a:pPr algn="l" fontAlgn="ctr"/>
                      <a:r>
                        <a:rPr lang="ru-RU" sz="1100" b="0" i="0" u="none" strike="noStrike">
                          <a:solidFill>
                            <a:srgbClr val="000000"/>
                          </a:solidFill>
                          <a:latin typeface="Arial"/>
                        </a:rPr>
                        <a:t>субвенции из областного бюджета  бюджетам  муниципальных районов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муниципальных районов Курской области отдельными государственными полномочиями Курской области по расчету и предоставлению дотаций на выравнивание бюджетной обеспеченности городских и сельских поселений за счет средств областного бюджета»</a:t>
                      </a:r>
                    </a:p>
                  </a:txBody>
                  <a:tcPr marL="7620" marR="7620" marT="7620" marB="0" anchor="ctr"/>
                </a:tc>
                <a:tc>
                  <a:txBody>
                    <a:bodyPr/>
                    <a:lstStyle/>
                    <a:p>
                      <a:pPr algn="ctr" fontAlgn="ctr"/>
                      <a:r>
                        <a:rPr lang="ru-RU" sz="1100" b="0" i="0" u="none" strike="noStrike" dirty="0">
                          <a:solidFill>
                            <a:srgbClr val="000000"/>
                          </a:solidFill>
                          <a:latin typeface="Arial Cyr"/>
                        </a:rPr>
                        <a:t>4810344,00</a:t>
                      </a:r>
                    </a:p>
                  </a:txBody>
                  <a:tcPr marL="7620" marR="7620" marT="7620" marB="0" anchor="ctr"/>
                </a:tc>
              </a:tr>
            </a:tbl>
          </a:graphicData>
        </a:graphic>
      </p:graphicFrame>
      <p:sp>
        <p:nvSpPr>
          <p:cNvPr id="5" name="Прямоугольник 4"/>
          <p:cNvSpPr/>
          <p:nvPr/>
        </p:nvSpPr>
        <p:spPr>
          <a:xfrm>
            <a:off x="8289567" y="785794"/>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686800" cy="838200"/>
          </a:xfrm>
        </p:spPr>
        <p:txBody>
          <a:bodyPr>
            <a:normAutofit/>
          </a:bodyPr>
          <a:lstStyle/>
          <a:p>
            <a:pPr algn="ctr"/>
            <a:r>
              <a:rPr lang="ru-RU" sz="1900" dirty="0" smtClean="0">
                <a:solidFill>
                  <a:srgbClr val="7030A0"/>
                </a:solidFill>
                <a:latin typeface="Times New Roman" pitchFamily="18" charset="0"/>
                <a:cs typeface="Times New Roman" pitchFamily="18" charset="0"/>
              </a:rPr>
              <a:t>ОБЪЕМ БЕЗВОЗМЕЗДНЫХ ПОСТУПЛЕНИЙ ИЗ ОБЛАСТНОГО БЮДЖЕТА В БЮДЖЕТ МУНИЦИПАЛЬНОГО РАЙОНА ЗА 2018 ГОД </a:t>
            </a:r>
            <a:r>
              <a:rPr lang="en-US" sz="1900" dirty="0" smtClean="0">
                <a:solidFill>
                  <a:srgbClr val="7030A0"/>
                </a:solidFill>
                <a:latin typeface="Times New Roman" pitchFamily="18" charset="0"/>
                <a:cs typeface="Times New Roman" pitchFamily="18" charset="0"/>
              </a:rPr>
              <a:t>[</a:t>
            </a:r>
            <a:r>
              <a:rPr lang="ru-RU" sz="1900" dirty="0" smtClean="0">
                <a:solidFill>
                  <a:srgbClr val="7030A0"/>
                </a:solidFill>
                <a:latin typeface="Times New Roman" pitchFamily="18" charset="0"/>
                <a:cs typeface="Times New Roman" pitchFamily="18" charset="0"/>
              </a:rPr>
              <a:t>7</a:t>
            </a:r>
            <a:r>
              <a:rPr lang="en-US" sz="1900" dirty="0" smtClean="0">
                <a:solidFill>
                  <a:srgbClr val="7030A0"/>
                </a:solidFill>
                <a:latin typeface="Times New Roman" pitchFamily="18" charset="0"/>
                <a:cs typeface="Times New Roman" pitchFamily="18" charset="0"/>
              </a:rPr>
              <a:t>]</a:t>
            </a:r>
            <a:endParaRPr lang="ru-RU" sz="1900" dirty="0"/>
          </a:p>
        </p:txBody>
      </p:sp>
      <p:graphicFrame>
        <p:nvGraphicFramePr>
          <p:cNvPr id="4" name="Содержимое 3"/>
          <p:cNvGraphicFramePr>
            <a:graphicFrameLocks noGrp="1"/>
          </p:cNvGraphicFramePr>
          <p:nvPr>
            <p:ph idx="1"/>
          </p:nvPr>
        </p:nvGraphicFramePr>
        <p:xfrm>
          <a:off x="285720" y="1142984"/>
          <a:ext cx="8686800" cy="5000661"/>
        </p:xfrm>
        <a:graphic>
          <a:graphicData uri="http://schemas.openxmlformats.org/drawingml/2006/table">
            <a:tbl>
              <a:tblPr firstRow="1" bandRow="1">
                <a:tableStyleId>{69CF1AB2-1976-4502-BF36-3FF5EA218861}</a:tableStyleId>
              </a:tblPr>
              <a:tblGrid>
                <a:gridCol w="1766870"/>
                <a:gridCol w="5786478"/>
                <a:gridCol w="1133452"/>
              </a:tblGrid>
              <a:tr h="385502">
                <a:tc>
                  <a:txBody>
                    <a:bodyPr/>
                    <a:lstStyle/>
                    <a:p>
                      <a:pPr algn="ctr" fontAlgn="ctr"/>
                      <a:r>
                        <a:rPr lang="ru-RU" sz="1150" u="none" strike="noStrike" dirty="0">
                          <a:latin typeface="Times New Roman" pitchFamily="18" charset="0"/>
                          <a:cs typeface="Times New Roman" pitchFamily="18" charset="0"/>
                        </a:rPr>
                        <a:t>Код бюджетной классификации</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150" u="none" strike="noStrike" dirty="0">
                          <a:latin typeface="Times New Roman" pitchFamily="18" charset="0"/>
                          <a:cs typeface="Times New Roman" pitchFamily="18" charset="0"/>
                        </a:rPr>
                        <a:t>Наименование</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150" u="none" strike="noStrike" dirty="0" smtClean="0">
                          <a:latin typeface="Times New Roman" pitchFamily="18" charset="0"/>
                          <a:cs typeface="Times New Roman" pitchFamily="18" charset="0"/>
                        </a:rPr>
                        <a:t>2018 </a:t>
                      </a:r>
                      <a:r>
                        <a:rPr lang="ru-RU" sz="1150" u="none" strike="noStrike" dirty="0">
                          <a:latin typeface="Times New Roman" pitchFamily="18" charset="0"/>
                          <a:cs typeface="Times New Roman" pitchFamily="18" charset="0"/>
                        </a:rPr>
                        <a:t>год</a:t>
                      </a:r>
                      <a:endParaRPr lang="ru-RU" sz="1150" b="1" i="0" u="none" strike="noStrike" dirty="0">
                        <a:solidFill>
                          <a:srgbClr val="000000"/>
                        </a:solidFill>
                        <a:latin typeface="Times New Roman" pitchFamily="18" charset="0"/>
                        <a:cs typeface="Times New Roman" pitchFamily="18" charset="0"/>
                      </a:endParaRPr>
                    </a:p>
                  </a:txBody>
                  <a:tcPr marL="9525" marR="9525" marT="9525" marB="0" anchor="ctr"/>
                </a:tc>
              </a:tr>
              <a:tr h="1174009">
                <a:tc>
                  <a:txBody>
                    <a:bodyPr/>
                    <a:lstStyle/>
                    <a:p>
                      <a:pPr algn="ctr" fontAlgn="ctr"/>
                      <a:r>
                        <a:rPr lang="ru-RU" sz="1100" b="0" i="0" u="none" strike="noStrike">
                          <a:solidFill>
                            <a:srgbClr val="000000"/>
                          </a:solidFill>
                          <a:latin typeface="Arial Cyr"/>
                        </a:rPr>
                        <a:t>2 02 39999 05 0000 151</a:t>
                      </a:r>
                    </a:p>
                  </a:txBody>
                  <a:tcPr marL="7620" marR="7620" marT="7620" marB="0" anchor="ctr"/>
                </a:tc>
                <a:tc>
                  <a:txBody>
                    <a:bodyPr/>
                    <a:lstStyle/>
                    <a:p>
                      <a:pPr algn="l" fontAlgn="ctr"/>
                      <a:r>
                        <a:rPr lang="ru-RU" sz="1100" b="0" i="0" u="none" strike="noStrike">
                          <a:solidFill>
                            <a:srgbClr val="000000"/>
                          </a:solidFill>
                          <a:latin typeface="Arial Cyr"/>
                        </a:rPr>
                        <a:t>субвенции из областного бюджета  местным бюджетам на реализацию образовательной программы дошкольного образования в части финансирования расходов на оплату труда работников муниципальных дошкольных образовательных организаций, расходов на приобретение учебных пособий, средств обучения, игр, игрушек (за исключением расходов на содержание зданий и оплату коммунальных услуг)</a:t>
                      </a:r>
                    </a:p>
                  </a:txBody>
                  <a:tcPr marL="7620" marR="7620" marT="7620" marB="0" anchor="ctr"/>
                </a:tc>
                <a:tc>
                  <a:txBody>
                    <a:bodyPr/>
                    <a:lstStyle/>
                    <a:p>
                      <a:pPr algn="ctr" fontAlgn="ctr"/>
                      <a:r>
                        <a:rPr lang="ru-RU" sz="1100" b="0" i="0" u="none" strike="noStrike">
                          <a:solidFill>
                            <a:srgbClr val="000000"/>
                          </a:solidFill>
                          <a:latin typeface="Arial Cyr"/>
                        </a:rPr>
                        <a:t>5039860,00</a:t>
                      </a:r>
                    </a:p>
                  </a:txBody>
                  <a:tcPr marL="7620" marR="7620" marT="7620" marB="0" anchor="ctr"/>
                </a:tc>
              </a:tr>
              <a:tr h="1336724">
                <a:tc>
                  <a:txBody>
                    <a:bodyPr/>
                    <a:lstStyle/>
                    <a:p>
                      <a:pPr algn="ctr" fontAlgn="ctr"/>
                      <a:r>
                        <a:rPr lang="ru-RU" sz="1100" b="0" i="0" u="none" strike="noStrike">
                          <a:solidFill>
                            <a:srgbClr val="000000"/>
                          </a:solidFill>
                          <a:latin typeface="Arial Cyr"/>
                        </a:rPr>
                        <a:t>2 02 39999 05 0000 151</a:t>
                      </a:r>
                    </a:p>
                  </a:txBody>
                  <a:tcPr marL="7620" marR="7620" marT="7620" marB="0" anchor="ctr"/>
                </a:tc>
                <a:tc>
                  <a:txBody>
                    <a:bodyPr/>
                    <a:lstStyle/>
                    <a:p>
                      <a:pPr algn="l" fontAlgn="ctr"/>
                      <a:r>
                        <a:rPr lang="ru-RU" sz="1100" b="0" i="0" u="none" strike="noStrike" dirty="0">
                          <a:solidFill>
                            <a:srgbClr val="000000"/>
                          </a:solidFill>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в соответствии с Законом Курской области «О наделении органов местного самоуправления Курской области отдельными государственными полномочиями по организации проведения мероприятий по отлову и содержанию безнадзорных животных» на содержание работников, осуществляющих отдельные государственные полномочия по организации проведения мероприятий по отлову и содержанию безнадзорных животных</a:t>
                      </a:r>
                    </a:p>
                  </a:txBody>
                  <a:tcPr marL="7620" marR="7620" marT="7620" marB="0" anchor="ctr"/>
                </a:tc>
                <a:tc>
                  <a:txBody>
                    <a:bodyPr/>
                    <a:lstStyle/>
                    <a:p>
                      <a:pPr algn="ctr" fontAlgn="ctr"/>
                      <a:r>
                        <a:rPr lang="ru-RU" sz="1100" b="0" i="0" u="none" strike="noStrike">
                          <a:solidFill>
                            <a:srgbClr val="000000"/>
                          </a:solidFill>
                          <a:latin typeface="Arial Cyr"/>
                        </a:rPr>
                        <a:t>24385,81</a:t>
                      </a:r>
                    </a:p>
                  </a:txBody>
                  <a:tcPr marL="7620" marR="7620" marT="7620" marB="0" anchor="ctr"/>
                </a:tc>
              </a:tr>
              <a:tr h="1188199">
                <a:tc>
                  <a:txBody>
                    <a:bodyPr/>
                    <a:lstStyle/>
                    <a:p>
                      <a:pPr algn="ctr" fontAlgn="ctr"/>
                      <a:r>
                        <a:rPr lang="ru-RU" sz="1100" b="0" i="0" u="none" strike="noStrike">
                          <a:solidFill>
                            <a:srgbClr val="000000"/>
                          </a:solidFill>
                          <a:latin typeface="Arial Cyr"/>
                        </a:rPr>
                        <a:t>2 02 39999 05 0000 151</a:t>
                      </a:r>
                    </a:p>
                  </a:txBody>
                  <a:tcPr marL="7620" marR="7620" marT="7620" marB="0" anchor="ctr"/>
                </a:tc>
                <a:tc>
                  <a:txBody>
                    <a:bodyPr/>
                    <a:lstStyle/>
                    <a:p>
                      <a:pPr algn="l" fontAlgn="ctr"/>
                      <a:r>
                        <a:rPr lang="ru-RU" sz="1100" b="0" i="0" u="none" strike="noStrike">
                          <a:solidFill>
                            <a:srgbClr val="000000"/>
                          </a:solidFill>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в соответствии с Законом Курской области «О наделении органов местного самоуправления Курской области отдельными государственными полномочиями по организации проведения мероприятий по отлову и содержанию безнадзорных животных» на организацию проведения мероприятий по отлову и содержанию безнадзорных животных</a:t>
                      </a:r>
                    </a:p>
                  </a:txBody>
                  <a:tcPr marL="7620" marR="7620" marT="7620" marB="0" anchor="ctr"/>
                </a:tc>
                <a:tc>
                  <a:txBody>
                    <a:bodyPr/>
                    <a:lstStyle/>
                    <a:p>
                      <a:pPr algn="ctr" fontAlgn="ctr"/>
                      <a:r>
                        <a:rPr lang="ru-RU" sz="1100" b="0" i="0" u="none" strike="noStrike" dirty="0">
                          <a:solidFill>
                            <a:srgbClr val="000000"/>
                          </a:solidFill>
                          <a:latin typeface="Arial Cyr"/>
                        </a:rPr>
                        <a:t>33000,00</a:t>
                      </a:r>
                    </a:p>
                  </a:txBody>
                  <a:tcPr marL="7620" marR="7620" marT="7620" marB="0" anchor="ctr"/>
                </a:tc>
              </a:tr>
              <a:tr h="385502">
                <a:tc>
                  <a:txBody>
                    <a:bodyPr/>
                    <a:lstStyle/>
                    <a:p>
                      <a:pPr algn="ctr" fontAlgn="ctr"/>
                      <a:r>
                        <a:rPr lang="ru-RU" sz="1100" b="1" i="0" u="none" strike="noStrike">
                          <a:solidFill>
                            <a:srgbClr val="000000"/>
                          </a:solidFill>
                          <a:latin typeface="Arial Cyr"/>
                        </a:rPr>
                        <a:t>2 02 40000 00 0000 151</a:t>
                      </a:r>
                    </a:p>
                  </a:txBody>
                  <a:tcPr marL="7620" marR="7620" marT="7620" marB="0" anchor="ctr"/>
                </a:tc>
                <a:tc>
                  <a:txBody>
                    <a:bodyPr/>
                    <a:lstStyle/>
                    <a:p>
                      <a:pPr algn="l" fontAlgn="b"/>
                      <a:r>
                        <a:rPr lang="ru-RU" sz="1100" b="1" i="0" u="none" strike="noStrike">
                          <a:solidFill>
                            <a:srgbClr val="000000"/>
                          </a:solidFill>
                          <a:latin typeface="Arial Cyr"/>
                        </a:rPr>
                        <a:t>Иные межбюджетные трансферты</a:t>
                      </a:r>
                    </a:p>
                  </a:txBody>
                  <a:tcPr marL="7620" marR="7620" marT="7620" marB="0" anchor="ctr"/>
                </a:tc>
                <a:tc>
                  <a:txBody>
                    <a:bodyPr/>
                    <a:lstStyle/>
                    <a:p>
                      <a:pPr algn="ctr" fontAlgn="ctr"/>
                      <a:r>
                        <a:rPr lang="ru-RU" sz="1100" b="1" i="0" u="none" strike="noStrike">
                          <a:solidFill>
                            <a:srgbClr val="000000"/>
                          </a:solidFill>
                          <a:latin typeface="Arial"/>
                        </a:rPr>
                        <a:t>100000,00</a:t>
                      </a:r>
                    </a:p>
                  </a:txBody>
                  <a:tcPr marL="7620" marR="7620" marT="7620" marB="0" anchor="ctr"/>
                </a:tc>
              </a:tr>
              <a:tr h="530725">
                <a:tc>
                  <a:txBody>
                    <a:bodyPr/>
                    <a:lstStyle/>
                    <a:p>
                      <a:pPr algn="ctr" fontAlgn="ctr"/>
                      <a:r>
                        <a:rPr lang="ru-RU" sz="1100" b="0" i="0" u="none" strike="noStrike">
                          <a:solidFill>
                            <a:srgbClr val="000000"/>
                          </a:solidFill>
                          <a:latin typeface="Arial Cyr"/>
                        </a:rPr>
                        <a:t>2 02 45160 05 0000 151</a:t>
                      </a:r>
                    </a:p>
                  </a:txBody>
                  <a:tcPr marL="7620" marR="7620" marT="7620" marB="0" anchor="ctr"/>
                </a:tc>
                <a:tc>
                  <a:txBody>
                    <a:bodyPr/>
                    <a:lstStyle/>
                    <a:p>
                      <a:pPr algn="l" fontAlgn="t"/>
                      <a:r>
                        <a:rPr lang="ru-RU" sz="1100" b="0" i="0" u="none" strike="noStrike">
                          <a:solidFill>
                            <a:srgbClr val="000000"/>
                          </a:solidFill>
                          <a:latin typeface="Arial Cyr"/>
                        </a:rPr>
                        <a:t>Межбюджетные трансферты, передаваемые бюджетам муниципальных районов для компенсации дополнительных расходов, возникших в результате решений, принятых органами власти другого уровня</a:t>
                      </a:r>
                    </a:p>
                  </a:txBody>
                  <a:tcPr marL="7620" marR="7620" marT="7620" marB="0" anchor="ctr"/>
                </a:tc>
                <a:tc>
                  <a:txBody>
                    <a:bodyPr/>
                    <a:lstStyle/>
                    <a:p>
                      <a:pPr algn="ctr" fontAlgn="ctr"/>
                      <a:r>
                        <a:rPr lang="ru-RU" sz="1100" b="0" i="0" u="none" strike="noStrike" dirty="0">
                          <a:solidFill>
                            <a:srgbClr val="000000"/>
                          </a:solidFill>
                          <a:latin typeface="Arial"/>
                        </a:rPr>
                        <a:t>100000,00</a:t>
                      </a:r>
                    </a:p>
                  </a:txBody>
                  <a:tcPr marL="7620" marR="7620" marT="7620" marB="0" anchor="ctr"/>
                </a:tc>
              </a:tr>
            </a:tbl>
          </a:graphicData>
        </a:graphic>
      </p:graphicFrame>
      <p:sp>
        <p:nvSpPr>
          <p:cNvPr id="5" name="Прямоугольник 4"/>
          <p:cNvSpPr/>
          <p:nvPr/>
        </p:nvSpPr>
        <p:spPr>
          <a:xfrm>
            <a:off x="8289566" y="785794"/>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10"/>
          <p:cNvGrpSpPr>
            <a:grpSpLocks/>
          </p:cNvGrpSpPr>
          <p:nvPr/>
        </p:nvGrpSpPr>
        <p:grpSpPr bwMode="auto">
          <a:xfrm rot="16200000">
            <a:off x="3344923" y="-1701904"/>
            <a:ext cx="2430884" cy="7263403"/>
            <a:chOff x="3624030" y="1168125"/>
            <a:chExt cx="1866710" cy="3969516"/>
          </a:xfrm>
        </p:grpSpPr>
        <p:sp>
          <p:nvSpPr>
            <p:cNvPr id="7" name="Oval 41"/>
            <p:cNvSpPr>
              <a:spLocks noChangeAspect="1" noChangeArrowheads="1"/>
            </p:cNvSpPr>
            <p:nvPr/>
          </p:nvSpPr>
          <p:spPr bwMode="auto">
            <a:xfrm rot="5400000">
              <a:off x="3711976" y="1080179"/>
              <a:ext cx="1197094" cy="1372986"/>
            </a:xfrm>
            <a:prstGeom prst="ellipse">
              <a:avLst/>
            </a:prstGeom>
            <a:gradFill rotWithShape="1">
              <a:gsLst>
                <a:gs pos="0">
                  <a:srgbClr val="3366FF">
                    <a:alpha val="64999"/>
                  </a:srgbClr>
                </a:gs>
                <a:gs pos="50000">
                  <a:srgbClr val="FFFF99"/>
                </a:gs>
                <a:gs pos="100000">
                  <a:srgbClr val="3366FF">
                    <a:alpha val="64999"/>
                  </a:srgbClr>
                </a:gs>
              </a:gsLst>
              <a:lin ang="5400000" scaled="1"/>
            </a:gradFill>
            <a:ln w="9525">
              <a:solidFill>
                <a:srgbClr val="003399"/>
              </a:solidFill>
              <a:round/>
              <a:headEnd/>
              <a:tailEnd/>
            </a:ln>
          </p:spPr>
          <p:txBody>
            <a:bodyPr lIns="21312" tIns="54132" rIns="21312" bIns="54132" anchor="ctr" anchorCtr="1"/>
            <a:lstStyle/>
            <a:p>
              <a:pPr algn="ctr" defTabSz="936382">
                <a:defRPr/>
              </a:pPr>
              <a:endParaRPr lang="ru-RU" sz="1600" b="0" dirty="0"/>
            </a:p>
            <a:p>
              <a:pPr algn="ctr" defTabSz="936382">
                <a:defRPr/>
              </a:pPr>
              <a:r>
                <a:rPr lang="ru-RU" sz="1600" dirty="0" smtClean="0">
                  <a:solidFill>
                    <a:srgbClr val="000099"/>
                  </a:solidFill>
                </a:rPr>
                <a:t>ОБЛАСТНОЙ БЮДЖЕТ</a:t>
              </a:r>
              <a:endParaRPr lang="ru-RU" sz="1600" dirty="0">
                <a:solidFill>
                  <a:srgbClr val="000099"/>
                </a:solidFill>
              </a:endParaRPr>
            </a:p>
            <a:p>
              <a:pPr defTabSz="936382">
                <a:defRPr/>
              </a:pPr>
              <a:endParaRPr lang="ru-RU" sz="1100" dirty="0">
                <a:solidFill>
                  <a:srgbClr val="000099"/>
                </a:solidFill>
              </a:endParaRPr>
            </a:p>
          </p:txBody>
        </p:sp>
        <p:sp>
          <p:nvSpPr>
            <p:cNvPr id="8" name="Oval 42"/>
            <p:cNvSpPr>
              <a:spLocks noChangeAspect="1" noChangeArrowheads="1"/>
            </p:cNvSpPr>
            <p:nvPr/>
          </p:nvSpPr>
          <p:spPr bwMode="auto">
            <a:xfrm rot="5400000">
              <a:off x="4205462" y="3852364"/>
              <a:ext cx="1197569" cy="1372986"/>
            </a:xfrm>
            <a:prstGeom prst="ellipse">
              <a:avLst/>
            </a:prstGeom>
            <a:gradFill rotWithShape="1">
              <a:gsLst>
                <a:gs pos="0">
                  <a:srgbClr val="FF99CC"/>
                </a:gs>
                <a:gs pos="50000">
                  <a:srgbClr val="FFFF99"/>
                </a:gs>
                <a:gs pos="100000">
                  <a:srgbClr val="FF99CC"/>
                </a:gs>
              </a:gsLst>
              <a:lin ang="5400000" scaled="1"/>
            </a:gradFill>
            <a:ln w="9525">
              <a:solidFill>
                <a:srgbClr val="003399"/>
              </a:solidFill>
              <a:round/>
              <a:headEnd/>
              <a:tailEnd/>
            </a:ln>
          </p:spPr>
          <p:txBody>
            <a:bodyPr lIns="108265" tIns="54132" rIns="108265" bIns="54132" anchor="ctr" anchorCtr="1"/>
            <a:lstStyle/>
            <a:p>
              <a:pPr defTabSz="935038"/>
              <a:endParaRPr lang="ru-RU" sz="1100" dirty="0"/>
            </a:p>
            <a:p>
              <a:pPr algn="ctr" defTabSz="935038"/>
              <a:r>
                <a:rPr lang="ru-RU" sz="1600" dirty="0" smtClean="0">
                  <a:solidFill>
                    <a:srgbClr val="000099"/>
                  </a:solidFill>
                </a:rPr>
                <a:t>БЮДЖЕТ МУНИЦИПАЛЬНОГО РАЙОНА</a:t>
              </a:r>
              <a:endParaRPr lang="ru-RU" sz="1600" dirty="0">
                <a:solidFill>
                  <a:srgbClr val="000099"/>
                </a:solidFill>
              </a:endParaRPr>
            </a:p>
            <a:p>
              <a:pPr defTabSz="935038"/>
              <a:endParaRPr lang="ru-RU" sz="1100" dirty="0"/>
            </a:p>
          </p:txBody>
        </p:sp>
        <p:sp>
          <p:nvSpPr>
            <p:cNvPr id="9" name="Стрелка вниз 8"/>
            <p:cNvSpPr/>
            <p:nvPr/>
          </p:nvSpPr>
          <p:spPr bwMode="auto">
            <a:xfrm rot="20803643">
              <a:off x="4362488" y="2690743"/>
              <a:ext cx="360236" cy="791811"/>
            </a:xfrm>
            <a:prstGeom prst="downArrow">
              <a:avLst/>
            </a:prstGeom>
            <a:gradFill flip="none" rotWithShape="1">
              <a:gsLst>
                <a:gs pos="0">
                  <a:srgbClr val="FF99FF"/>
                </a:gs>
                <a:gs pos="50000">
                  <a:schemeClr val="accent2">
                    <a:lumMod val="20000"/>
                    <a:lumOff val="80000"/>
                  </a:schemeClr>
                </a:gs>
              </a:gsLst>
              <a:lin ang="16200000" scaled="1"/>
              <a:tileRect/>
            </a:gradFill>
            <a:ln w="9525" cap="flat" cmpd="sng" algn="ctr">
              <a:solidFill>
                <a:srgbClr val="003399"/>
              </a:solidFill>
              <a:prstDash val="solid"/>
              <a:round/>
              <a:headEnd type="none" w="med" len="med"/>
              <a:tailEnd type="none" w="med" len="med"/>
            </a:ln>
            <a:effectLst>
              <a:outerShdw blurRad="50800" dist="38100" algn="l" rotWithShape="0">
                <a:prstClr val="black">
                  <a:alpha val="40000"/>
                </a:prstClr>
              </a:outerShdw>
            </a:effectLst>
          </p:spPr>
          <p:txBody>
            <a:bodyPr anchor="ctr"/>
            <a:lstStyle/>
            <a:p>
              <a:pPr defTabSz="1082675">
                <a:defRPr/>
              </a:pPr>
              <a:endParaRPr lang="ru-RU" sz="3800"/>
            </a:p>
          </p:txBody>
        </p:sp>
      </p:grpSp>
      <p:pic>
        <p:nvPicPr>
          <p:cNvPr id="11" name="Содержимое 10" descr="47277_1453878133.jpg"/>
          <p:cNvPicPr>
            <a:picLocks noGrp="1" noChangeAspect="1"/>
          </p:cNvPicPr>
          <p:nvPr>
            <p:ph idx="1"/>
          </p:nvPr>
        </p:nvPicPr>
        <p:blipFill>
          <a:blip r:embed="rId2"/>
          <a:srcRect/>
          <a:stretch>
            <a:fillRect/>
          </a:stretch>
        </p:blipFill>
        <p:spPr bwMode="auto">
          <a:xfrm>
            <a:off x="2285984" y="3286124"/>
            <a:ext cx="4842164" cy="322118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7" descr="CL2ByiTJxw0.jpg"/>
          <p:cNvPicPr>
            <a:picLocks noChangeAspect="1"/>
          </p:cNvPicPr>
          <p:nvPr/>
        </p:nvPicPr>
        <p:blipFill>
          <a:blip r:embed="rId2"/>
          <a:srcRect/>
          <a:stretch>
            <a:fillRect/>
          </a:stretch>
        </p:blipFill>
        <p:spPr bwMode="auto">
          <a:xfrm>
            <a:off x="0" y="0"/>
            <a:ext cx="9144000" cy="2724150"/>
          </a:xfrm>
          <a:prstGeom prst="rect">
            <a:avLst/>
          </a:prstGeom>
          <a:noFill/>
          <a:ln w="9525">
            <a:noFill/>
            <a:miter lim="800000"/>
            <a:headEnd/>
            <a:tailEnd/>
          </a:ln>
        </p:spPr>
      </p:pic>
      <p:sp>
        <p:nvSpPr>
          <p:cNvPr id="5" name="Rectangle 5"/>
          <p:cNvSpPr txBox="1">
            <a:spLocks noChangeArrowheads="1"/>
          </p:cNvSpPr>
          <p:nvPr/>
        </p:nvSpPr>
        <p:spPr>
          <a:xfrm>
            <a:off x="1" y="2786058"/>
            <a:ext cx="9144000" cy="3857652"/>
          </a:xfrm>
          <a:prstGeom prst="rect">
            <a:avLst/>
          </a:prstGeom>
          <a:solidFill>
            <a:srgbClr val="FFFFCC"/>
          </a:solidFill>
        </p:spPr>
        <p:txBody>
          <a:bodyPr vert="horz">
            <a:normAutofit/>
          </a:bodyPr>
          <a:lstStyle/>
          <a:p>
            <a:pPr marL="342900" marR="0" lvl="0" indent="-342900" algn="just" defTabSz="914400" rtl="0" eaLnBrk="1" fontAlgn="auto" latinLnBrk="0" hangingPunct="1">
              <a:lnSpc>
                <a:spcPct val="100000"/>
              </a:lnSpc>
              <a:spcBef>
                <a:spcPct val="20000"/>
              </a:spcBef>
              <a:spcAft>
                <a:spcPts val="0"/>
              </a:spcAft>
              <a:buClr>
                <a:schemeClr val="accent1"/>
              </a:buClr>
              <a:buSzPct val="70000"/>
              <a:buFontTx/>
              <a:buNone/>
              <a:tabLst/>
              <a:defRPr/>
            </a:pPr>
            <a:r>
              <a:rPr kumimoji="0" lang="ru-RU" altLang="ru-RU" sz="2800" b="1" i="0" u="sng" strike="noStrike" kern="1200" cap="none" spc="0" normalizeH="0" baseline="0" noProof="0" dirty="0" smtClean="0">
                <a:ln>
                  <a:noFill/>
                </a:ln>
                <a:solidFill>
                  <a:srgbClr val="003366"/>
                </a:solidFill>
                <a:effectLst/>
                <a:uLnTx/>
                <a:uFillTx/>
                <a:latin typeface="Times New Roman" pitchFamily="18" charset="0"/>
                <a:ea typeface="+mn-ea"/>
                <a:cs typeface="+mn-cs"/>
              </a:rPr>
              <a:t>Бюджет для граждан</a:t>
            </a:r>
            <a:r>
              <a:rPr kumimoji="0" lang="ru-RU" altLang="ru-RU" sz="2800" b="0" i="0" u="sng" strike="noStrike" kern="1200" cap="none" spc="0" normalizeH="0" baseline="0" noProof="0" dirty="0" smtClean="0">
                <a:ln>
                  <a:noFill/>
                </a:ln>
                <a:solidFill>
                  <a:srgbClr val="003366"/>
                </a:solidFill>
                <a:effectLst/>
                <a:uLnTx/>
                <a:uFillTx/>
                <a:latin typeface="Times New Roman" pitchFamily="18" charset="0"/>
                <a:ea typeface="+mn-ea"/>
                <a:cs typeface="+mn-cs"/>
              </a:rPr>
              <a:t> </a:t>
            </a:r>
            <a:r>
              <a:rPr kumimoji="0" lang="ru-RU" altLang="ru-RU" sz="2800" b="0" i="0" u="none" strike="noStrike" kern="1200" cap="none" spc="0" normalizeH="0" baseline="0" noProof="0" dirty="0" smtClean="0">
                <a:ln>
                  <a:noFill/>
                </a:ln>
                <a:solidFill>
                  <a:srgbClr val="003366"/>
                </a:solidFill>
                <a:effectLst/>
                <a:uLnTx/>
                <a:uFillTx/>
                <a:latin typeface="Times New Roman" pitchFamily="18" charset="0"/>
                <a:ea typeface="+mn-ea"/>
                <a:cs typeface="+mn-cs"/>
              </a:rPr>
              <a:t>- это упрощенная версия бюджетного документа, которая использует неформальный язык и  доступные форматы, чтобы облегчить для граждан понимание бюджета. Он содержит информационно-аналитический материал, доступный для широкого круга неподготовленных пользователей.</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ru-RU" altLang="ru-RU" sz="3300" b="0" i="0" u="none" strike="noStrike" kern="1200" cap="none" spc="0" normalizeH="0" baseline="0" noProof="0" dirty="0" smtClean="0">
              <a:ln>
                <a:noFill/>
              </a:ln>
              <a:solidFill>
                <a:srgbClr val="003366"/>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686800" cy="928694"/>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ru-RU" i="1" dirty="0" smtClean="0">
                <a:solidFill>
                  <a:schemeClr val="tx1"/>
                </a:solidFill>
              </a:rPr>
              <a:t>РАСХОДЫ БЮДЖЕТА ПО ОСНОВНЫМ ФУНКЦИЯМ</a:t>
            </a:r>
            <a:endParaRPr lang="ru-RU" dirty="0"/>
          </a:p>
        </p:txBody>
      </p:sp>
      <p:pic>
        <p:nvPicPr>
          <p:cNvPr id="4" name="Picture 2"/>
          <p:cNvPicPr>
            <a:picLocks noGrp="1" noChangeAspect="1" noChangeArrowheads="1"/>
          </p:cNvPicPr>
          <p:nvPr>
            <p:ph idx="1"/>
          </p:nvPr>
        </p:nvPicPr>
        <p:blipFill>
          <a:blip r:embed="rId2"/>
          <a:srcRect/>
          <a:stretch>
            <a:fillRect/>
          </a:stretch>
        </p:blipFill>
        <p:spPr bwMode="auto">
          <a:xfrm>
            <a:off x="214282" y="1500174"/>
            <a:ext cx="8690587" cy="4798244"/>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428604"/>
            <a:ext cx="8686800" cy="838200"/>
          </a:xfrm>
        </p:spPr>
        <p:txBody>
          <a:bodyPr>
            <a:noAutofit/>
          </a:bodyPr>
          <a:lstStyle/>
          <a:p>
            <a:pPr algn="ctr"/>
            <a:r>
              <a:rPr lang="ru-RU" sz="2400" dirty="0" smtClean="0">
                <a:solidFill>
                  <a:srgbClr val="0070C0"/>
                </a:solidFill>
                <a:latin typeface="Calibri" pitchFamily="34" charset="0"/>
              </a:rPr>
              <a:t>Структура расходов бюджета района за 2018 год  по разделам и подразделам функциональной классификации </a:t>
            </a:r>
            <a:r>
              <a:rPr lang="en-US" sz="2400" dirty="0" smtClean="0">
                <a:solidFill>
                  <a:srgbClr val="0070C0"/>
                </a:solidFill>
                <a:latin typeface="Calibri" pitchFamily="34" charset="0"/>
                <a:cs typeface="Times New Roman" pitchFamily="18" charset="0"/>
              </a:rPr>
              <a:t>[</a:t>
            </a:r>
            <a:r>
              <a:rPr lang="ru-RU" sz="2400" dirty="0" smtClean="0">
                <a:solidFill>
                  <a:srgbClr val="0070C0"/>
                </a:solidFill>
                <a:latin typeface="Calibri" pitchFamily="34" charset="0"/>
                <a:cs typeface="Times New Roman" pitchFamily="18" charset="0"/>
              </a:rPr>
              <a:t>1</a:t>
            </a:r>
            <a:r>
              <a:rPr lang="en-US" sz="2400" dirty="0" smtClean="0">
                <a:solidFill>
                  <a:srgbClr val="0070C0"/>
                </a:solidFill>
                <a:latin typeface="Calibri" pitchFamily="34" charset="0"/>
                <a:cs typeface="Times New Roman" pitchFamily="18" charset="0"/>
              </a:rPr>
              <a:t>]</a:t>
            </a:r>
            <a:endParaRPr lang="ru-RU" sz="2400" dirty="0">
              <a:solidFill>
                <a:srgbClr val="0070C0"/>
              </a:solidFill>
              <a:latin typeface="Calibri" pitchFamily="34" charset="0"/>
            </a:endParaRPr>
          </a:p>
        </p:txBody>
      </p:sp>
      <p:graphicFrame>
        <p:nvGraphicFramePr>
          <p:cNvPr id="4" name="Содержимое 3"/>
          <p:cNvGraphicFramePr>
            <a:graphicFrameLocks noGrp="1"/>
          </p:cNvGraphicFramePr>
          <p:nvPr>
            <p:ph idx="1"/>
          </p:nvPr>
        </p:nvGraphicFramePr>
        <p:xfrm>
          <a:off x="304800" y="1492274"/>
          <a:ext cx="8686800" cy="4859960"/>
        </p:xfrm>
        <a:graphic>
          <a:graphicData uri="http://schemas.openxmlformats.org/drawingml/2006/table">
            <a:tbl>
              <a:tblPr firstRow="1" bandRow="1">
                <a:tableStyleId>{BC89EF96-8CEA-46FF-86C4-4CE0E7609802}</a:tableStyleId>
              </a:tblPr>
              <a:tblGrid>
                <a:gridCol w="623862"/>
                <a:gridCol w="857256"/>
                <a:gridCol w="5000660"/>
                <a:gridCol w="1143008"/>
                <a:gridCol w="1062014"/>
              </a:tblGrid>
              <a:tr h="370840">
                <a:tc>
                  <a:txBody>
                    <a:bodyPr/>
                    <a:lstStyle/>
                    <a:p>
                      <a:pPr algn="ctr" fontAlgn="ctr"/>
                      <a:r>
                        <a:rPr lang="ru-RU" sz="1200" b="1" i="0" u="none" strike="noStrike" dirty="0">
                          <a:solidFill>
                            <a:srgbClr val="000000"/>
                          </a:solidFill>
                          <a:latin typeface="Times New Roman"/>
                        </a:rPr>
                        <a:t>Раздел</a:t>
                      </a:r>
                    </a:p>
                  </a:txBody>
                  <a:tcPr marL="9525" marR="9525" marT="9525" marB="0" anchor="ctr">
                    <a:solidFill>
                      <a:srgbClr val="CCECFF"/>
                    </a:solidFill>
                  </a:tcPr>
                </a:tc>
                <a:tc>
                  <a:txBody>
                    <a:bodyPr/>
                    <a:lstStyle/>
                    <a:p>
                      <a:pPr algn="ctr" fontAlgn="ctr"/>
                      <a:r>
                        <a:rPr lang="ru-RU" sz="1200" b="1" i="0" u="none" strike="noStrike" dirty="0">
                          <a:solidFill>
                            <a:srgbClr val="000000"/>
                          </a:solidFill>
                          <a:latin typeface="Times New Roman"/>
                        </a:rPr>
                        <a:t>Подраздел</a:t>
                      </a:r>
                    </a:p>
                  </a:txBody>
                  <a:tcPr marL="9525" marR="9525" marT="9525" marB="0" anchor="ctr">
                    <a:solidFill>
                      <a:srgbClr val="CCECFF"/>
                    </a:solidFill>
                  </a:tcPr>
                </a:tc>
                <a:tc>
                  <a:txBody>
                    <a:bodyPr/>
                    <a:lstStyle/>
                    <a:p>
                      <a:pPr algn="ctr" fontAlgn="ctr"/>
                      <a:r>
                        <a:rPr lang="ru-RU" sz="1200" b="1" i="0" u="none" strike="noStrike" dirty="0">
                          <a:solidFill>
                            <a:srgbClr val="000000"/>
                          </a:solidFill>
                          <a:latin typeface="Times New Roman"/>
                        </a:rPr>
                        <a:t>Наименование</a:t>
                      </a:r>
                    </a:p>
                  </a:txBody>
                  <a:tcPr marL="9525" marR="9525" marT="9525" marB="0" anchor="ctr">
                    <a:solidFill>
                      <a:srgbClr val="CCECFF"/>
                    </a:solidFill>
                  </a:tcPr>
                </a:tc>
                <a:tc>
                  <a:txBody>
                    <a:bodyPr/>
                    <a:lstStyle/>
                    <a:p>
                      <a:pPr algn="ctr" fontAlgn="ctr"/>
                      <a:r>
                        <a:rPr lang="ru-RU" sz="1200" b="1" i="0" u="none" strike="noStrike" dirty="0" smtClean="0">
                          <a:solidFill>
                            <a:srgbClr val="000000"/>
                          </a:solidFill>
                          <a:latin typeface="Times New Roman"/>
                        </a:rPr>
                        <a:t>2018 </a:t>
                      </a:r>
                      <a:r>
                        <a:rPr lang="ru-RU" sz="1200" b="1" i="0" u="none" strike="noStrike" dirty="0">
                          <a:solidFill>
                            <a:srgbClr val="000000"/>
                          </a:solidFill>
                          <a:latin typeface="Times New Roman"/>
                        </a:rPr>
                        <a:t>год</a:t>
                      </a:r>
                    </a:p>
                  </a:txBody>
                  <a:tcPr marL="9525" marR="9525" marT="9525" marB="0" anchor="ctr">
                    <a:solidFill>
                      <a:srgbClr val="CCECFF"/>
                    </a:solidFill>
                  </a:tcPr>
                </a:tc>
                <a:tc>
                  <a:txBody>
                    <a:bodyPr/>
                    <a:lstStyle/>
                    <a:p>
                      <a:pPr algn="ctr" fontAlgn="b"/>
                      <a:r>
                        <a:rPr lang="ru-RU" sz="1200" b="1" i="0" u="none" strike="noStrike">
                          <a:solidFill>
                            <a:srgbClr val="000000"/>
                          </a:solidFill>
                          <a:latin typeface="Times New Roman"/>
                        </a:rPr>
                        <a:t>доля в общем объеме расходов, % </a:t>
                      </a:r>
                    </a:p>
                  </a:txBody>
                  <a:tcPr marL="9525" marR="9525" marT="9525" marB="0" anchor="b">
                    <a:solidFill>
                      <a:srgbClr val="CCECFF"/>
                    </a:solidFill>
                  </a:tcPr>
                </a:tc>
              </a:tr>
              <a:tr h="245102">
                <a:tc>
                  <a:txBody>
                    <a:bodyPr/>
                    <a:lstStyle/>
                    <a:p>
                      <a:pPr algn="l" fontAlgn="ctr"/>
                      <a:r>
                        <a:rPr lang="ru-RU" sz="1400" b="1" i="0" u="none" strike="noStrike" dirty="0">
                          <a:solidFill>
                            <a:srgbClr val="000000"/>
                          </a:solidFill>
                          <a:latin typeface="Times New Roman"/>
                        </a:rPr>
                        <a:t> </a:t>
                      </a:r>
                    </a:p>
                  </a:txBody>
                  <a:tcPr marL="0" marR="0" marT="0" marB="0" anchor="ctr">
                    <a:solidFill>
                      <a:srgbClr val="CCECFF"/>
                    </a:solidFill>
                  </a:tcPr>
                </a:tc>
                <a:tc>
                  <a:txBody>
                    <a:bodyPr/>
                    <a:lstStyle/>
                    <a:p>
                      <a:pPr algn="ctr" fontAlgn="ctr"/>
                      <a:r>
                        <a:rPr lang="ru-RU" sz="1400" b="1" i="0" u="none" strike="noStrike">
                          <a:solidFill>
                            <a:srgbClr val="000000"/>
                          </a:solidFill>
                          <a:latin typeface="Times New Roman"/>
                        </a:rPr>
                        <a:t> </a:t>
                      </a:r>
                    </a:p>
                  </a:txBody>
                  <a:tcPr marL="0" marR="0" marT="0" marB="0" anchor="ctr">
                    <a:solidFill>
                      <a:srgbClr val="CCECFF"/>
                    </a:solidFill>
                  </a:tcPr>
                </a:tc>
                <a:tc>
                  <a:txBody>
                    <a:bodyPr/>
                    <a:lstStyle/>
                    <a:p>
                      <a:pPr algn="l" fontAlgn="b"/>
                      <a:r>
                        <a:rPr lang="ru-RU" sz="1400" b="1" i="0" u="none" strike="noStrike" dirty="0">
                          <a:solidFill>
                            <a:srgbClr val="000000"/>
                          </a:solidFill>
                          <a:latin typeface="Times New Roman"/>
                        </a:rPr>
                        <a:t>Всего</a:t>
                      </a:r>
                    </a:p>
                  </a:txBody>
                  <a:tcPr marL="0" marR="0" marT="0" marB="0" anchor="ctr">
                    <a:solidFill>
                      <a:srgbClr val="CCECFF"/>
                    </a:solidFill>
                  </a:tcPr>
                </a:tc>
                <a:tc>
                  <a:txBody>
                    <a:bodyPr/>
                    <a:lstStyle/>
                    <a:p>
                      <a:pPr algn="ctr" fontAlgn="ctr"/>
                      <a:r>
                        <a:rPr lang="ru-RU" sz="1400" b="1" i="0" u="none" strike="noStrike">
                          <a:solidFill>
                            <a:srgbClr val="000000"/>
                          </a:solidFill>
                          <a:latin typeface="Times New Roman"/>
                        </a:rPr>
                        <a:t>344052779,07</a:t>
                      </a:r>
                    </a:p>
                  </a:txBody>
                  <a:tcPr marL="0" marR="0" marT="0" marB="0" anchor="ctr">
                    <a:solidFill>
                      <a:srgbClr val="CCECFF"/>
                    </a:solidFill>
                  </a:tcPr>
                </a:tc>
                <a:tc>
                  <a:txBody>
                    <a:bodyPr/>
                    <a:lstStyle/>
                    <a:p>
                      <a:pPr algn="ctr" fontAlgn="ctr"/>
                      <a:r>
                        <a:rPr lang="ru-RU" sz="1400" b="1" i="0" u="none" strike="noStrike">
                          <a:solidFill>
                            <a:srgbClr val="000000"/>
                          </a:solidFill>
                          <a:latin typeface="Calibri"/>
                        </a:rPr>
                        <a:t>100,00</a:t>
                      </a:r>
                    </a:p>
                  </a:txBody>
                  <a:tcPr marL="0" marR="0" marT="0" marB="0" anchor="ctr">
                    <a:solidFill>
                      <a:srgbClr val="CCECFF"/>
                    </a:solidFill>
                  </a:tcPr>
                </a:tc>
              </a:tr>
              <a:tr h="214314">
                <a:tc>
                  <a:txBody>
                    <a:bodyPr/>
                    <a:lstStyle/>
                    <a:p>
                      <a:pPr algn="l" fontAlgn="ctr"/>
                      <a:r>
                        <a:rPr lang="ru-RU" sz="1400" b="1" i="1" u="none" strike="noStrike">
                          <a:solidFill>
                            <a:srgbClr val="000000"/>
                          </a:solidFill>
                          <a:latin typeface="Times New Roman"/>
                        </a:rPr>
                        <a:t>01</a:t>
                      </a:r>
                    </a:p>
                  </a:txBody>
                  <a:tcPr marL="0" marR="0" marT="0" marB="0" anchor="ctr">
                    <a:solidFill>
                      <a:srgbClr val="CCECFF"/>
                    </a:solidFill>
                  </a:tcPr>
                </a:tc>
                <a:tc>
                  <a:txBody>
                    <a:bodyPr/>
                    <a:lstStyle/>
                    <a:p>
                      <a:pPr algn="ctr" fontAlgn="ctr"/>
                      <a:r>
                        <a:rPr lang="ru-RU" sz="1400" b="1" i="1" u="none" strike="noStrike" dirty="0">
                          <a:solidFill>
                            <a:srgbClr val="000000"/>
                          </a:solidFill>
                          <a:latin typeface="Times New Roman"/>
                        </a:rPr>
                        <a:t> </a:t>
                      </a:r>
                    </a:p>
                  </a:txBody>
                  <a:tcPr marL="0" marR="0" marT="0" marB="0" anchor="ctr">
                    <a:solidFill>
                      <a:srgbClr val="CCECFF"/>
                    </a:solidFill>
                  </a:tcPr>
                </a:tc>
                <a:tc>
                  <a:txBody>
                    <a:bodyPr/>
                    <a:lstStyle/>
                    <a:p>
                      <a:pPr algn="l" fontAlgn="b"/>
                      <a:r>
                        <a:rPr lang="ru-RU" sz="1400" b="1" i="1" u="none" strike="noStrike" dirty="0">
                          <a:solidFill>
                            <a:srgbClr val="000000"/>
                          </a:solidFill>
                          <a:latin typeface="Times New Roman"/>
                        </a:rPr>
                        <a:t>Общегосударственные вопросы</a:t>
                      </a:r>
                    </a:p>
                  </a:txBody>
                  <a:tcPr marL="0" marR="0" marT="0" marB="0" anchor="ctr">
                    <a:solidFill>
                      <a:srgbClr val="CCECFF"/>
                    </a:solidFill>
                  </a:tcPr>
                </a:tc>
                <a:tc>
                  <a:txBody>
                    <a:bodyPr/>
                    <a:lstStyle/>
                    <a:p>
                      <a:pPr algn="ctr" fontAlgn="ctr"/>
                      <a:r>
                        <a:rPr lang="ru-RU" sz="1400" b="1" i="1" u="none" strike="noStrike">
                          <a:solidFill>
                            <a:srgbClr val="000000"/>
                          </a:solidFill>
                          <a:latin typeface="Times New Roman"/>
                        </a:rPr>
                        <a:t>32030775,8</a:t>
                      </a:r>
                    </a:p>
                  </a:txBody>
                  <a:tcPr marL="0" marR="0" marT="0" marB="0" anchor="ctr">
                    <a:solidFill>
                      <a:srgbClr val="CCECFF"/>
                    </a:solidFill>
                  </a:tcPr>
                </a:tc>
                <a:tc>
                  <a:txBody>
                    <a:bodyPr/>
                    <a:lstStyle/>
                    <a:p>
                      <a:pPr algn="ctr" fontAlgn="ctr"/>
                      <a:r>
                        <a:rPr lang="ru-RU" sz="1400" b="1" i="1" u="none" strike="noStrike">
                          <a:solidFill>
                            <a:srgbClr val="000000"/>
                          </a:solidFill>
                          <a:latin typeface="Calibri"/>
                        </a:rPr>
                        <a:t>9,31</a:t>
                      </a:r>
                    </a:p>
                  </a:txBody>
                  <a:tcPr marL="0" marR="0" marT="0" marB="0" anchor="ctr">
                    <a:solidFill>
                      <a:srgbClr val="CCECFF"/>
                    </a:solidFill>
                  </a:tcPr>
                </a:tc>
              </a:tr>
              <a:tr h="370840">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dirty="0">
                          <a:solidFill>
                            <a:srgbClr val="000000"/>
                          </a:solidFill>
                          <a:latin typeface="Times New Roman"/>
                        </a:rPr>
                        <a:t>02</a:t>
                      </a:r>
                    </a:p>
                  </a:txBody>
                  <a:tcPr marL="0" marR="0" marT="0" marB="0" anchor="ctr">
                    <a:solidFill>
                      <a:srgbClr val="CCECFF"/>
                    </a:solidFill>
                  </a:tcPr>
                </a:tc>
                <a:tc>
                  <a:txBody>
                    <a:bodyPr/>
                    <a:lstStyle/>
                    <a:p>
                      <a:pPr algn="l" rtl="0" fontAlgn="b"/>
                      <a:r>
                        <a:rPr lang="ru-RU" sz="1400" b="0" i="0" u="none" strike="noStrike" dirty="0">
                          <a:solidFill>
                            <a:srgbClr val="000000"/>
                          </a:solidFill>
                          <a:latin typeface="Times New Roman"/>
                        </a:rPr>
                        <a:t>Функционирование высшего должностного лица субъекта Российской Федерации и муниципального образования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1363772,6</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0,40</a:t>
                      </a:r>
                    </a:p>
                  </a:txBody>
                  <a:tcPr marL="0" marR="0" marT="0" marB="0" anchor="ctr">
                    <a:solidFill>
                      <a:srgbClr val="CCECFF"/>
                    </a:solidFill>
                  </a:tcPr>
                </a:tc>
              </a:tr>
              <a:tr h="370840">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03</a:t>
                      </a:r>
                    </a:p>
                  </a:txBody>
                  <a:tcPr marL="0" marR="0" marT="0" marB="0" anchor="ctr">
                    <a:solidFill>
                      <a:srgbClr val="CCECFF"/>
                    </a:solidFill>
                  </a:tcPr>
                </a:tc>
                <a:tc>
                  <a:txBody>
                    <a:bodyPr/>
                    <a:lstStyle/>
                    <a:p>
                      <a:pPr algn="l" rtl="0" fontAlgn="b"/>
                      <a:r>
                        <a:rPr lang="ru-RU" sz="1400" b="0" i="0" u="none" strike="noStrike" dirty="0">
                          <a:solidFill>
                            <a:srgbClr val="000000"/>
                          </a:solidFill>
                          <a:latin typeface="Times New Roman"/>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1061840,1</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0,31</a:t>
                      </a:r>
                    </a:p>
                  </a:txBody>
                  <a:tcPr marL="0" marR="0" marT="0" marB="0" anchor="ctr">
                    <a:solidFill>
                      <a:srgbClr val="CCECFF"/>
                    </a:solidFill>
                  </a:tcPr>
                </a:tc>
              </a:tr>
              <a:tr h="370840">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04</a:t>
                      </a:r>
                    </a:p>
                  </a:txBody>
                  <a:tcPr marL="0" marR="0" marT="0" marB="0" anchor="ctr">
                    <a:solidFill>
                      <a:srgbClr val="CCECFF"/>
                    </a:solidFill>
                  </a:tcPr>
                </a:tc>
                <a:tc>
                  <a:txBody>
                    <a:bodyPr/>
                    <a:lstStyle/>
                    <a:p>
                      <a:pPr algn="l" rtl="0" fontAlgn="b"/>
                      <a:r>
                        <a:rPr lang="ru-RU" sz="1400" b="0" i="0" u="none" strike="noStrike" dirty="0">
                          <a:solidFill>
                            <a:srgbClr val="000000"/>
                          </a:solidFill>
                          <a:latin typeface="Times New Roman"/>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12527807,0</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3,64</a:t>
                      </a:r>
                    </a:p>
                  </a:txBody>
                  <a:tcPr marL="0" marR="0" marT="0" marB="0" anchor="ctr">
                    <a:solidFill>
                      <a:srgbClr val="CCECFF"/>
                    </a:solidFill>
                  </a:tcPr>
                </a:tc>
              </a:tr>
              <a:tr h="184800">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06</a:t>
                      </a:r>
                    </a:p>
                  </a:txBody>
                  <a:tcPr marL="0" marR="0" marT="0" marB="0" anchor="ctr">
                    <a:solidFill>
                      <a:srgbClr val="CCECFF"/>
                    </a:solidFill>
                  </a:tcPr>
                </a:tc>
                <a:tc>
                  <a:txBody>
                    <a:bodyPr/>
                    <a:lstStyle/>
                    <a:p>
                      <a:pPr algn="l" rtl="0" fontAlgn="b"/>
                      <a:r>
                        <a:rPr lang="ru-RU" sz="1400" b="0" i="0" u="none" strike="noStrike" dirty="0">
                          <a:solidFill>
                            <a:srgbClr val="000000"/>
                          </a:solidFill>
                          <a:latin typeface="Times New Roman"/>
                        </a:rPr>
                        <a:t>Обеспечение деятельности финансовых, налоговых и таможенных органов и органов финансового (финансово-бюджетного) надзора</a:t>
                      </a:r>
                    </a:p>
                  </a:txBody>
                  <a:tcPr marL="0" marR="0" marT="0" marB="0" anchor="ctr">
                    <a:solidFill>
                      <a:srgbClr val="CCECFF"/>
                    </a:solidFill>
                  </a:tcPr>
                </a:tc>
                <a:tc>
                  <a:txBody>
                    <a:bodyPr/>
                    <a:lstStyle/>
                    <a:p>
                      <a:pPr algn="ctr" fontAlgn="ctr"/>
                      <a:r>
                        <a:rPr lang="ru-RU" sz="1400" b="0" i="0" u="none" strike="noStrike" dirty="0">
                          <a:solidFill>
                            <a:srgbClr val="000000"/>
                          </a:solidFill>
                          <a:latin typeface="Times New Roman"/>
                        </a:rPr>
                        <a:t>2535824,1</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0,74</a:t>
                      </a:r>
                    </a:p>
                  </a:txBody>
                  <a:tcPr marL="0" marR="0" marT="0" marB="0" anchor="ctr">
                    <a:solidFill>
                      <a:srgbClr val="CCECFF"/>
                    </a:solidFill>
                  </a:tcPr>
                </a:tc>
              </a:tr>
              <a:tr h="215259">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07</a:t>
                      </a:r>
                    </a:p>
                  </a:txBody>
                  <a:tcPr marL="0" marR="0" marT="0" marB="0" anchor="ctr">
                    <a:solidFill>
                      <a:srgbClr val="CCECFF"/>
                    </a:solidFill>
                  </a:tcPr>
                </a:tc>
                <a:tc>
                  <a:txBody>
                    <a:bodyPr/>
                    <a:lstStyle/>
                    <a:p>
                      <a:pPr algn="l" rtl="0" fontAlgn="b"/>
                      <a:r>
                        <a:rPr lang="ru-RU" sz="1400" b="0" i="0" u="none" strike="noStrike" dirty="0">
                          <a:solidFill>
                            <a:srgbClr val="000000"/>
                          </a:solidFill>
                          <a:latin typeface="Times New Roman"/>
                        </a:rPr>
                        <a:t>Обеспечение проведения выборов и референдумов</a:t>
                      </a:r>
                    </a:p>
                  </a:txBody>
                  <a:tcPr marL="0" marR="0" marT="0" marB="0" anchor="ctr">
                    <a:solidFill>
                      <a:srgbClr val="CCECFF"/>
                    </a:solidFill>
                  </a:tcPr>
                </a:tc>
                <a:tc>
                  <a:txBody>
                    <a:bodyPr/>
                    <a:lstStyle/>
                    <a:p>
                      <a:pPr algn="ctr" fontAlgn="ctr"/>
                      <a:r>
                        <a:rPr lang="ru-RU" sz="1400" b="0" i="0" u="none" strike="noStrike" dirty="0">
                          <a:solidFill>
                            <a:srgbClr val="000000"/>
                          </a:solidFill>
                          <a:latin typeface="Times New Roman"/>
                        </a:rPr>
                        <a:t>70000,0</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0,02</a:t>
                      </a:r>
                    </a:p>
                  </a:txBody>
                  <a:tcPr marL="0" marR="0" marT="0" marB="0" anchor="ctr">
                    <a:solidFill>
                      <a:srgbClr val="CCECFF"/>
                    </a:solidFill>
                  </a:tcPr>
                </a:tc>
              </a:tr>
              <a:tr h="169566">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13</a:t>
                      </a:r>
                    </a:p>
                  </a:txBody>
                  <a:tcPr marL="0" marR="0" marT="0" marB="0" anchor="ctr">
                    <a:solidFill>
                      <a:srgbClr val="CCECFF"/>
                    </a:solidFill>
                  </a:tcPr>
                </a:tc>
                <a:tc>
                  <a:txBody>
                    <a:bodyPr/>
                    <a:lstStyle/>
                    <a:p>
                      <a:pPr algn="just" rtl="0" fontAlgn="b"/>
                      <a:r>
                        <a:rPr lang="ru-RU" sz="1400" b="0" i="0" u="none" strike="noStrike" dirty="0">
                          <a:solidFill>
                            <a:srgbClr val="000000"/>
                          </a:solidFill>
                          <a:latin typeface="Times New Roman"/>
                        </a:rPr>
                        <a:t>Другие общегосударственные вопросы</a:t>
                      </a:r>
                    </a:p>
                  </a:txBody>
                  <a:tcPr marL="0" marR="0" marT="0" marB="0" anchor="ctr">
                    <a:solidFill>
                      <a:srgbClr val="CCECFF"/>
                    </a:solidFill>
                  </a:tcPr>
                </a:tc>
                <a:tc>
                  <a:txBody>
                    <a:bodyPr/>
                    <a:lstStyle/>
                    <a:p>
                      <a:pPr algn="ctr" fontAlgn="ctr"/>
                      <a:r>
                        <a:rPr lang="ru-RU" sz="1400" b="0" i="0" u="none" strike="noStrike" dirty="0">
                          <a:solidFill>
                            <a:srgbClr val="000000"/>
                          </a:solidFill>
                          <a:latin typeface="Times New Roman"/>
                        </a:rPr>
                        <a:t>14471531,9</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4,21</a:t>
                      </a:r>
                    </a:p>
                  </a:txBody>
                  <a:tcPr marL="0" marR="0" marT="0" marB="0" anchor="ctr">
                    <a:solidFill>
                      <a:srgbClr val="CCECFF"/>
                    </a:solidFill>
                  </a:tcPr>
                </a:tc>
              </a:tr>
              <a:tr h="160995">
                <a:tc>
                  <a:txBody>
                    <a:bodyPr/>
                    <a:lstStyle/>
                    <a:p>
                      <a:pPr algn="l" fontAlgn="ctr"/>
                      <a:r>
                        <a:rPr lang="ru-RU" sz="1400" b="1" i="1" u="none" strike="noStrike">
                          <a:solidFill>
                            <a:srgbClr val="000000"/>
                          </a:solidFill>
                          <a:latin typeface="Times New Roman"/>
                        </a:rPr>
                        <a:t>03</a:t>
                      </a:r>
                    </a:p>
                  </a:txBody>
                  <a:tcPr marL="0" marR="0" marT="0" marB="0" anchor="ctr">
                    <a:solidFill>
                      <a:srgbClr val="CCECFF"/>
                    </a:solidFill>
                  </a:tcPr>
                </a:tc>
                <a:tc>
                  <a:txBody>
                    <a:bodyPr/>
                    <a:lstStyle/>
                    <a:p>
                      <a:pPr algn="ctr" fontAlgn="ctr"/>
                      <a:r>
                        <a:rPr lang="ru-RU" sz="1400" b="1" i="1" u="none" strike="noStrike">
                          <a:solidFill>
                            <a:srgbClr val="000000"/>
                          </a:solidFill>
                          <a:latin typeface="Times New Roman"/>
                        </a:rPr>
                        <a:t> </a:t>
                      </a:r>
                    </a:p>
                  </a:txBody>
                  <a:tcPr marL="0" marR="0" marT="0" marB="0" anchor="ctr">
                    <a:solidFill>
                      <a:srgbClr val="CCECFF"/>
                    </a:solidFill>
                  </a:tcPr>
                </a:tc>
                <a:tc>
                  <a:txBody>
                    <a:bodyPr/>
                    <a:lstStyle/>
                    <a:p>
                      <a:pPr algn="l" fontAlgn="b"/>
                      <a:r>
                        <a:rPr lang="ru-RU" sz="1400" b="1" i="1" u="none" strike="noStrike" dirty="0">
                          <a:solidFill>
                            <a:srgbClr val="000000"/>
                          </a:solidFill>
                          <a:latin typeface="Times New Roman"/>
                        </a:rPr>
                        <a:t>Национальная безопасность</a:t>
                      </a:r>
                    </a:p>
                  </a:txBody>
                  <a:tcPr marL="0" marR="0" marT="0" marB="0" anchor="ctr">
                    <a:solidFill>
                      <a:srgbClr val="CCECFF"/>
                    </a:solidFill>
                  </a:tcPr>
                </a:tc>
                <a:tc>
                  <a:txBody>
                    <a:bodyPr/>
                    <a:lstStyle/>
                    <a:p>
                      <a:pPr algn="ctr" fontAlgn="ctr"/>
                      <a:r>
                        <a:rPr lang="ru-RU" sz="1400" b="1" i="1" u="none" strike="noStrike" dirty="0">
                          <a:solidFill>
                            <a:srgbClr val="000000"/>
                          </a:solidFill>
                          <a:latin typeface="Times New Roman"/>
                        </a:rPr>
                        <a:t>136220,0</a:t>
                      </a:r>
                    </a:p>
                  </a:txBody>
                  <a:tcPr marL="0" marR="0" marT="0" marB="0" anchor="ctr">
                    <a:solidFill>
                      <a:srgbClr val="CCECFF"/>
                    </a:solidFill>
                  </a:tcPr>
                </a:tc>
                <a:tc>
                  <a:txBody>
                    <a:bodyPr/>
                    <a:lstStyle/>
                    <a:p>
                      <a:pPr algn="ctr" fontAlgn="ctr"/>
                      <a:r>
                        <a:rPr lang="ru-RU" sz="1400" b="1" i="1" u="none" strike="noStrike">
                          <a:solidFill>
                            <a:srgbClr val="000000"/>
                          </a:solidFill>
                          <a:latin typeface="Calibri"/>
                        </a:rPr>
                        <a:t>0,04</a:t>
                      </a:r>
                    </a:p>
                  </a:txBody>
                  <a:tcPr marL="0" marR="0" marT="0" marB="0" anchor="ctr">
                    <a:solidFill>
                      <a:srgbClr val="CCECFF"/>
                    </a:solidFill>
                  </a:tcPr>
                </a:tc>
              </a:tr>
              <a:tr h="160995">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09</a:t>
                      </a:r>
                    </a:p>
                  </a:txBody>
                  <a:tcPr marL="0" marR="0" marT="0" marB="0" anchor="ctr">
                    <a:solidFill>
                      <a:srgbClr val="CCECFF"/>
                    </a:solidFill>
                  </a:tcPr>
                </a:tc>
                <a:tc>
                  <a:txBody>
                    <a:bodyPr/>
                    <a:lstStyle/>
                    <a:p>
                      <a:pPr algn="l" fontAlgn="b"/>
                      <a:r>
                        <a:rPr lang="ru-RU" sz="1400" b="0" i="0" u="none" strike="noStrike" dirty="0">
                          <a:solidFill>
                            <a:srgbClr val="000000"/>
                          </a:solidFill>
                          <a:latin typeface="Times New Roman"/>
                        </a:rPr>
                        <a:t>Защита населения и территории от чрезвычайных ситуаций природного и техногенного характера, гражданская оборона</a:t>
                      </a:r>
                    </a:p>
                  </a:txBody>
                  <a:tcPr marL="0" marR="0" marT="0" marB="0" anchor="ctr">
                    <a:solidFill>
                      <a:srgbClr val="CCECFF"/>
                    </a:solidFill>
                  </a:tcPr>
                </a:tc>
                <a:tc>
                  <a:txBody>
                    <a:bodyPr/>
                    <a:lstStyle/>
                    <a:p>
                      <a:pPr algn="ctr" fontAlgn="ctr"/>
                      <a:r>
                        <a:rPr lang="ru-RU" sz="1400" b="0" i="0" u="none" strike="noStrike" dirty="0">
                          <a:solidFill>
                            <a:srgbClr val="000000"/>
                          </a:solidFill>
                          <a:latin typeface="Times New Roman"/>
                        </a:rPr>
                        <a:t>121670,0</a:t>
                      </a:r>
                    </a:p>
                  </a:txBody>
                  <a:tcPr marL="0" marR="0" marT="0" marB="0" anchor="ctr">
                    <a:solidFill>
                      <a:srgbClr val="CCECFF"/>
                    </a:solidFill>
                  </a:tcPr>
                </a:tc>
                <a:tc>
                  <a:txBody>
                    <a:bodyPr/>
                    <a:lstStyle/>
                    <a:p>
                      <a:pPr algn="ctr" fontAlgn="ctr"/>
                      <a:r>
                        <a:rPr lang="ru-RU" sz="1400" b="0" i="0" u="none" strike="noStrike" dirty="0">
                          <a:solidFill>
                            <a:srgbClr val="000000"/>
                          </a:solidFill>
                          <a:latin typeface="Calibri"/>
                        </a:rPr>
                        <a:t>0,04</a:t>
                      </a:r>
                    </a:p>
                  </a:txBody>
                  <a:tcPr marL="0" marR="0" marT="0" marB="0" anchor="ctr">
                    <a:solidFill>
                      <a:srgbClr val="CCECFF"/>
                    </a:solidFill>
                  </a:tcPr>
                </a:tc>
              </a:tr>
              <a:tr h="160995">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14</a:t>
                      </a:r>
                    </a:p>
                  </a:txBody>
                  <a:tcPr marL="0" marR="0" marT="0" marB="0" anchor="ctr">
                    <a:solidFill>
                      <a:srgbClr val="CCECFF"/>
                    </a:solidFill>
                  </a:tcPr>
                </a:tc>
                <a:tc>
                  <a:txBody>
                    <a:bodyPr/>
                    <a:lstStyle/>
                    <a:p>
                      <a:pPr algn="l" fontAlgn="b"/>
                      <a:r>
                        <a:rPr lang="ru-RU" sz="1400" b="0" i="0" u="none" strike="noStrike" dirty="0">
                          <a:solidFill>
                            <a:srgbClr val="000000"/>
                          </a:solidFill>
                          <a:latin typeface="Times New Roman"/>
                        </a:rPr>
                        <a:t>Другие вопросы в области национальной безопасности и правоохранительной деятельности</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14550,0</a:t>
                      </a:r>
                    </a:p>
                  </a:txBody>
                  <a:tcPr marL="0" marR="0" marT="0" marB="0" anchor="ctr">
                    <a:solidFill>
                      <a:srgbClr val="CCECFF"/>
                    </a:solidFill>
                  </a:tcPr>
                </a:tc>
                <a:tc>
                  <a:txBody>
                    <a:bodyPr/>
                    <a:lstStyle/>
                    <a:p>
                      <a:pPr algn="ctr" fontAlgn="ctr"/>
                      <a:r>
                        <a:rPr lang="ru-RU" sz="1400" b="0" i="0" u="none" strike="noStrike" dirty="0">
                          <a:solidFill>
                            <a:srgbClr val="000000"/>
                          </a:solidFill>
                          <a:latin typeface="Calibri"/>
                        </a:rPr>
                        <a:t>0,00</a:t>
                      </a:r>
                    </a:p>
                  </a:txBody>
                  <a:tcPr marL="0" marR="0" marT="0" marB="0" anchor="ctr">
                    <a:solidFill>
                      <a:srgbClr val="CCECFF"/>
                    </a:solidFill>
                  </a:tcPr>
                </a:tc>
              </a:tr>
            </a:tbl>
          </a:graphicData>
        </a:graphic>
      </p:graphicFrame>
      <p:sp>
        <p:nvSpPr>
          <p:cNvPr id="5" name="Прямоугольник 4"/>
          <p:cNvSpPr/>
          <p:nvPr/>
        </p:nvSpPr>
        <p:spPr>
          <a:xfrm>
            <a:off x="8218129" y="1142984"/>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428604"/>
            <a:ext cx="8686800" cy="838200"/>
          </a:xfrm>
        </p:spPr>
        <p:txBody>
          <a:bodyPr>
            <a:noAutofit/>
          </a:bodyPr>
          <a:lstStyle/>
          <a:p>
            <a:pPr algn="ctr"/>
            <a:r>
              <a:rPr lang="ru-RU" sz="2400" dirty="0" smtClean="0">
                <a:solidFill>
                  <a:srgbClr val="0070C0"/>
                </a:solidFill>
                <a:latin typeface="Calibri" pitchFamily="34" charset="0"/>
              </a:rPr>
              <a:t>Структура расходов бюджета района за 2018 год  по разделам и подразделам функциональной классификации </a:t>
            </a:r>
            <a:r>
              <a:rPr lang="en-US" sz="2400" dirty="0" smtClean="0">
                <a:solidFill>
                  <a:srgbClr val="0070C0"/>
                </a:solidFill>
                <a:latin typeface="Calibri" pitchFamily="34" charset="0"/>
                <a:cs typeface="Times New Roman" pitchFamily="18" charset="0"/>
              </a:rPr>
              <a:t>[</a:t>
            </a:r>
            <a:r>
              <a:rPr lang="ru-RU" sz="2400" dirty="0" smtClean="0">
                <a:solidFill>
                  <a:srgbClr val="0070C0"/>
                </a:solidFill>
                <a:latin typeface="Calibri" pitchFamily="34" charset="0"/>
                <a:cs typeface="Times New Roman" pitchFamily="18" charset="0"/>
              </a:rPr>
              <a:t>2</a:t>
            </a:r>
            <a:r>
              <a:rPr lang="en-US" sz="2400" dirty="0" smtClean="0">
                <a:solidFill>
                  <a:srgbClr val="0070C0"/>
                </a:solidFill>
                <a:latin typeface="Calibri" pitchFamily="34" charset="0"/>
                <a:cs typeface="Times New Roman" pitchFamily="18" charset="0"/>
              </a:rPr>
              <a:t>]</a:t>
            </a:r>
            <a:endParaRPr lang="ru-RU" sz="2400" dirty="0">
              <a:solidFill>
                <a:srgbClr val="0070C0"/>
              </a:solidFill>
              <a:latin typeface="Calibri" pitchFamily="34" charset="0"/>
            </a:endParaRPr>
          </a:p>
        </p:txBody>
      </p:sp>
      <p:graphicFrame>
        <p:nvGraphicFramePr>
          <p:cNvPr id="4" name="Содержимое 3"/>
          <p:cNvGraphicFramePr>
            <a:graphicFrameLocks noGrp="1"/>
          </p:cNvGraphicFramePr>
          <p:nvPr>
            <p:ph idx="1"/>
          </p:nvPr>
        </p:nvGraphicFramePr>
        <p:xfrm>
          <a:off x="304800" y="1492274"/>
          <a:ext cx="8686800" cy="4477996"/>
        </p:xfrm>
        <a:graphic>
          <a:graphicData uri="http://schemas.openxmlformats.org/drawingml/2006/table">
            <a:tbl>
              <a:tblPr firstRow="1" bandRow="1">
                <a:tableStyleId>{BC89EF96-8CEA-46FF-86C4-4CE0E7609802}</a:tableStyleId>
              </a:tblPr>
              <a:tblGrid>
                <a:gridCol w="623862"/>
                <a:gridCol w="857256"/>
                <a:gridCol w="5000660"/>
                <a:gridCol w="1143008"/>
                <a:gridCol w="1062014"/>
              </a:tblGrid>
              <a:tr h="370840">
                <a:tc>
                  <a:txBody>
                    <a:bodyPr/>
                    <a:lstStyle/>
                    <a:p>
                      <a:pPr algn="ctr" fontAlgn="ctr"/>
                      <a:r>
                        <a:rPr lang="ru-RU" sz="1200" b="1" i="0" u="none" strike="noStrike" dirty="0">
                          <a:solidFill>
                            <a:srgbClr val="000000"/>
                          </a:solidFill>
                          <a:latin typeface="Times New Roman"/>
                        </a:rPr>
                        <a:t>Раздел</a:t>
                      </a:r>
                    </a:p>
                  </a:txBody>
                  <a:tcPr marL="9525" marR="9525" marT="9525" marB="0" anchor="ctr">
                    <a:solidFill>
                      <a:srgbClr val="CCECFF"/>
                    </a:solidFill>
                  </a:tcPr>
                </a:tc>
                <a:tc>
                  <a:txBody>
                    <a:bodyPr/>
                    <a:lstStyle/>
                    <a:p>
                      <a:pPr algn="ctr" fontAlgn="ctr"/>
                      <a:r>
                        <a:rPr lang="ru-RU" sz="1200" b="1" i="0" u="none" strike="noStrike">
                          <a:solidFill>
                            <a:srgbClr val="000000"/>
                          </a:solidFill>
                          <a:latin typeface="Times New Roman"/>
                        </a:rPr>
                        <a:t>Подраздел</a:t>
                      </a:r>
                    </a:p>
                  </a:txBody>
                  <a:tcPr marL="9525" marR="9525" marT="9525" marB="0" anchor="ctr">
                    <a:solidFill>
                      <a:srgbClr val="CCECFF"/>
                    </a:solidFill>
                  </a:tcPr>
                </a:tc>
                <a:tc>
                  <a:txBody>
                    <a:bodyPr/>
                    <a:lstStyle/>
                    <a:p>
                      <a:pPr algn="ctr" fontAlgn="ctr"/>
                      <a:r>
                        <a:rPr lang="ru-RU" sz="1200" b="1" i="0" u="none" strike="noStrike">
                          <a:solidFill>
                            <a:srgbClr val="000000"/>
                          </a:solidFill>
                          <a:latin typeface="Times New Roman"/>
                        </a:rPr>
                        <a:t>Наименование</a:t>
                      </a:r>
                    </a:p>
                  </a:txBody>
                  <a:tcPr marL="9525" marR="9525" marT="9525" marB="0" anchor="ctr">
                    <a:solidFill>
                      <a:srgbClr val="CCECFF"/>
                    </a:solidFill>
                  </a:tcPr>
                </a:tc>
                <a:tc>
                  <a:txBody>
                    <a:bodyPr/>
                    <a:lstStyle/>
                    <a:p>
                      <a:pPr algn="ctr" fontAlgn="ctr"/>
                      <a:r>
                        <a:rPr lang="ru-RU" sz="1200" b="1" i="0" u="none" strike="noStrike" dirty="0" smtClean="0">
                          <a:solidFill>
                            <a:srgbClr val="000000"/>
                          </a:solidFill>
                          <a:latin typeface="Times New Roman"/>
                        </a:rPr>
                        <a:t>2018 </a:t>
                      </a:r>
                      <a:r>
                        <a:rPr lang="ru-RU" sz="1200" b="1" i="0" u="none" strike="noStrike" dirty="0">
                          <a:solidFill>
                            <a:srgbClr val="000000"/>
                          </a:solidFill>
                          <a:latin typeface="Times New Roman"/>
                        </a:rPr>
                        <a:t>год</a:t>
                      </a:r>
                    </a:p>
                  </a:txBody>
                  <a:tcPr marL="9525" marR="9525" marT="9525" marB="0" anchor="ctr">
                    <a:solidFill>
                      <a:srgbClr val="CCECFF"/>
                    </a:solidFill>
                  </a:tcPr>
                </a:tc>
                <a:tc>
                  <a:txBody>
                    <a:bodyPr/>
                    <a:lstStyle/>
                    <a:p>
                      <a:pPr algn="ctr" fontAlgn="b"/>
                      <a:r>
                        <a:rPr lang="ru-RU" sz="1200" b="1" i="0" u="none" strike="noStrike">
                          <a:solidFill>
                            <a:srgbClr val="000000"/>
                          </a:solidFill>
                          <a:latin typeface="Times New Roman"/>
                        </a:rPr>
                        <a:t>доля в общем объеме расходов, % </a:t>
                      </a:r>
                    </a:p>
                  </a:txBody>
                  <a:tcPr marL="9525" marR="9525" marT="9525" marB="0" anchor="b">
                    <a:solidFill>
                      <a:srgbClr val="CCECFF"/>
                    </a:solidFill>
                  </a:tcPr>
                </a:tc>
              </a:tr>
              <a:tr h="245102">
                <a:tc>
                  <a:txBody>
                    <a:bodyPr/>
                    <a:lstStyle/>
                    <a:p>
                      <a:pPr algn="l" fontAlgn="ctr"/>
                      <a:r>
                        <a:rPr lang="ru-RU" sz="1400" b="1" i="1" u="none" strike="noStrike" dirty="0">
                          <a:solidFill>
                            <a:srgbClr val="000000"/>
                          </a:solidFill>
                          <a:latin typeface="Times New Roman"/>
                        </a:rPr>
                        <a:t>04</a:t>
                      </a:r>
                    </a:p>
                  </a:txBody>
                  <a:tcPr marL="0" marR="0" marT="0" marB="0" anchor="ctr">
                    <a:solidFill>
                      <a:srgbClr val="CCECFF"/>
                    </a:solidFill>
                  </a:tcPr>
                </a:tc>
                <a:tc>
                  <a:txBody>
                    <a:bodyPr/>
                    <a:lstStyle/>
                    <a:p>
                      <a:pPr algn="ctr" fontAlgn="ctr"/>
                      <a:r>
                        <a:rPr lang="ru-RU" sz="1400" b="1" i="1" u="none" strike="noStrike">
                          <a:solidFill>
                            <a:srgbClr val="000000"/>
                          </a:solidFill>
                          <a:latin typeface="Times New Roman"/>
                        </a:rPr>
                        <a:t> </a:t>
                      </a:r>
                    </a:p>
                  </a:txBody>
                  <a:tcPr marL="0" marR="0" marT="0" marB="0" anchor="ctr">
                    <a:solidFill>
                      <a:srgbClr val="CCECFF"/>
                    </a:solidFill>
                  </a:tcPr>
                </a:tc>
                <a:tc>
                  <a:txBody>
                    <a:bodyPr/>
                    <a:lstStyle/>
                    <a:p>
                      <a:pPr algn="l" fontAlgn="b"/>
                      <a:r>
                        <a:rPr lang="ru-RU" sz="1400" b="1" i="1" u="none" strike="noStrike">
                          <a:solidFill>
                            <a:srgbClr val="000000"/>
                          </a:solidFill>
                          <a:latin typeface="Times New Roman"/>
                        </a:rPr>
                        <a:t>Национальная экономика</a:t>
                      </a:r>
                    </a:p>
                  </a:txBody>
                  <a:tcPr marL="0" marR="0" marT="0" marB="0" anchor="ctr">
                    <a:solidFill>
                      <a:srgbClr val="CCECFF"/>
                    </a:solidFill>
                  </a:tcPr>
                </a:tc>
                <a:tc>
                  <a:txBody>
                    <a:bodyPr/>
                    <a:lstStyle/>
                    <a:p>
                      <a:pPr algn="ctr" fontAlgn="ctr"/>
                      <a:r>
                        <a:rPr lang="ru-RU" sz="1400" b="1" i="1" u="none" strike="noStrike">
                          <a:solidFill>
                            <a:srgbClr val="000000"/>
                          </a:solidFill>
                          <a:latin typeface="Times New Roman"/>
                        </a:rPr>
                        <a:t>2198597,1</a:t>
                      </a:r>
                    </a:p>
                  </a:txBody>
                  <a:tcPr marL="0" marR="0" marT="0" marB="0" anchor="ctr">
                    <a:solidFill>
                      <a:srgbClr val="CCECFF"/>
                    </a:solidFill>
                  </a:tcPr>
                </a:tc>
                <a:tc>
                  <a:txBody>
                    <a:bodyPr/>
                    <a:lstStyle/>
                    <a:p>
                      <a:pPr algn="ctr" fontAlgn="ctr"/>
                      <a:r>
                        <a:rPr lang="ru-RU" sz="1400" b="1" i="1" u="none" strike="noStrike">
                          <a:solidFill>
                            <a:srgbClr val="000000"/>
                          </a:solidFill>
                          <a:latin typeface="Calibri"/>
                        </a:rPr>
                        <a:t>0,64</a:t>
                      </a:r>
                    </a:p>
                  </a:txBody>
                  <a:tcPr marL="0" marR="0" marT="0" marB="0" anchor="ctr">
                    <a:solidFill>
                      <a:srgbClr val="CCECFF"/>
                    </a:solidFill>
                  </a:tcPr>
                </a:tc>
              </a:tr>
              <a:tr h="214314">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01</a:t>
                      </a:r>
                    </a:p>
                  </a:txBody>
                  <a:tcPr marL="0" marR="0" marT="0" marB="0" anchor="ctr">
                    <a:solidFill>
                      <a:srgbClr val="CCECFF"/>
                    </a:solidFill>
                  </a:tcPr>
                </a:tc>
                <a:tc>
                  <a:txBody>
                    <a:bodyPr/>
                    <a:lstStyle/>
                    <a:p>
                      <a:pPr algn="l" fontAlgn="b"/>
                      <a:r>
                        <a:rPr lang="ru-RU" sz="1400" b="0" i="0" u="none" strike="noStrike">
                          <a:solidFill>
                            <a:srgbClr val="000000"/>
                          </a:solidFill>
                          <a:latin typeface="Times New Roman"/>
                        </a:rPr>
                        <a:t>Общеэкономические вопросы</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316969,4</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0,09</a:t>
                      </a:r>
                    </a:p>
                  </a:txBody>
                  <a:tcPr marL="0" marR="0" marT="0" marB="0" anchor="ctr">
                    <a:solidFill>
                      <a:srgbClr val="CCECFF"/>
                    </a:solidFill>
                  </a:tcPr>
                </a:tc>
              </a:tr>
              <a:tr h="196194">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09</a:t>
                      </a:r>
                    </a:p>
                  </a:txBody>
                  <a:tcPr marL="0" marR="0" marT="0" marB="0" anchor="ctr">
                    <a:solidFill>
                      <a:srgbClr val="CCECFF"/>
                    </a:solidFill>
                  </a:tcPr>
                </a:tc>
                <a:tc>
                  <a:txBody>
                    <a:bodyPr/>
                    <a:lstStyle/>
                    <a:p>
                      <a:pPr algn="l" fontAlgn="b"/>
                      <a:r>
                        <a:rPr lang="ru-RU" sz="1400" b="0" i="0" u="none" strike="noStrike">
                          <a:solidFill>
                            <a:srgbClr val="000000"/>
                          </a:solidFill>
                          <a:latin typeface="Times New Roman"/>
                        </a:rPr>
                        <a:t>Дорожное хозяйство (дорожные фонды)</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652751,7</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0,19</a:t>
                      </a:r>
                    </a:p>
                  </a:txBody>
                  <a:tcPr marL="0" marR="0" marT="0" marB="0" anchor="ctr">
                    <a:solidFill>
                      <a:srgbClr val="CCECFF"/>
                    </a:solidFill>
                  </a:tcPr>
                </a:tc>
              </a:tr>
              <a:tr h="259061">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10</a:t>
                      </a:r>
                    </a:p>
                  </a:txBody>
                  <a:tcPr marL="0" marR="0" marT="0" marB="0" anchor="ctr">
                    <a:solidFill>
                      <a:srgbClr val="CCECFF"/>
                    </a:solidFill>
                  </a:tcPr>
                </a:tc>
                <a:tc>
                  <a:txBody>
                    <a:bodyPr/>
                    <a:lstStyle/>
                    <a:p>
                      <a:pPr algn="l" fontAlgn="b"/>
                      <a:r>
                        <a:rPr lang="ru-RU" sz="1400" b="0" i="0" u="none" strike="noStrike">
                          <a:solidFill>
                            <a:srgbClr val="000000"/>
                          </a:solidFill>
                          <a:latin typeface="Times New Roman"/>
                        </a:rPr>
                        <a:t>Связь и информатика</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193926,0</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0,06</a:t>
                      </a:r>
                    </a:p>
                  </a:txBody>
                  <a:tcPr marL="0" marR="0" marT="0" marB="0" anchor="ctr">
                    <a:solidFill>
                      <a:srgbClr val="CCECFF"/>
                    </a:solidFill>
                  </a:tcPr>
                </a:tc>
              </a:tr>
              <a:tr h="214314">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12</a:t>
                      </a:r>
                    </a:p>
                  </a:txBody>
                  <a:tcPr marL="0" marR="0" marT="0" marB="0" anchor="ctr">
                    <a:solidFill>
                      <a:srgbClr val="CCECFF"/>
                    </a:solidFill>
                  </a:tcPr>
                </a:tc>
                <a:tc>
                  <a:txBody>
                    <a:bodyPr/>
                    <a:lstStyle/>
                    <a:p>
                      <a:pPr algn="l" fontAlgn="b"/>
                      <a:r>
                        <a:rPr lang="ru-RU" sz="1400" b="0" i="0" u="none" strike="noStrike">
                          <a:solidFill>
                            <a:srgbClr val="000000"/>
                          </a:solidFill>
                          <a:latin typeface="Times New Roman"/>
                        </a:rPr>
                        <a:t>Другие вопросы в области национальной экономики</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1034950,0</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0,30</a:t>
                      </a:r>
                    </a:p>
                  </a:txBody>
                  <a:tcPr marL="0" marR="0" marT="0" marB="0" anchor="ctr">
                    <a:solidFill>
                      <a:srgbClr val="CCECFF"/>
                    </a:solidFill>
                  </a:tcPr>
                </a:tc>
              </a:tr>
              <a:tr h="184800">
                <a:tc>
                  <a:txBody>
                    <a:bodyPr/>
                    <a:lstStyle/>
                    <a:p>
                      <a:pPr algn="l" fontAlgn="ctr"/>
                      <a:r>
                        <a:rPr lang="ru-RU" sz="1400" b="1" i="1" u="none" strike="noStrike">
                          <a:solidFill>
                            <a:srgbClr val="000000"/>
                          </a:solidFill>
                          <a:latin typeface="Times New Roman"/>
                        </a:rPr>
                        <a:t>05</a:t>
                      </a:r>
                    </a:p>
                  </a:txBody>
                  <a:tcPr marL="0" marR="0" marT="0" marB="0" anchor="ctr">
                    <a:solidFill>
                      <a:srgbClr val="CCECFF"/>
                    </a:solidFill>
                  </a:tcPr>
                </a:tc>
                <a:tc>
                  <a:txBody>
                    <a:bodyPr/>
                    <a:lstStyle/>
                    <a:p>
                      <a:pPr algn="ctr" fontAlgn="ctr"/>
                      <a:r>
                        <a:rPr lang="ru-RU" sz="1400" b="1" i="1" u="none" strike="noStrike">
                          <a:solidFill>
                            <a:srgbClr val="000000"/>
                          </a:solidFill>
                          <a:latin typeface="Times New Roman"/>
                        </a:rPr>
                        <a:t> </a:t>
                      </a:r>
                    </a:p>
                  </a:txBody>
                  <a:tcPr marL="0" marR="0" marT="0" marB="0" anchor="ctr">
                    <a:solidFill>
                      <a:srgbClr val="CCECFF"/>
                    </a:solidFill>
                  </a:tcPr>
                </a:tc>
                <a:tc>
                  <a:txBody>
                    <a:bodyPr/>
                    <a:lstStyle/>
                    <a:p>
                      <a:pPr algn="l" fontAlgn="b"/>
                      <a:r>
                        <a:rPr lang="ru-RU" sz="1400" b="1" i="1" u="none" strike="noStrike">
                          <a:solidFill>
                            <a:srgbClr val="000000"/>
                          </a:solidFill>
                          <a:latin typeface="Times New Roman"/>
                        </a:rPr>
                        <a:t>Жилищно-коммунальное хозяйство</a:t>
                      </a:r>
                    </a:p>
                  </a:txBody>
                  <a:tcPr marL="0" marR="0" marT="0" marB="0" anchor="ctr">
                    <a:solidFill>
                      <a:srgbClr val="CCECFF"/>
                    </a:solidFill>
                  </a:tcPr>
                </a:tc>
                <a:tc>
                  <a:txBody>
                    <a:bodyPr/>
                    <a:lstStyle/>
                    <a:p>
                      <a:pPr algn="ctr" fontAlgn="ctr"/>
                      <a:r>
                        <a:rPr lang="ru-RU" sz="1400" b="1" i="1" u="none" strike="noStrike">
                          <a:solidFill>
                            <a:srgbClr val="000000"/>
                          </a:solidFill>
                          <a:latin typeface="Times New Roman"/>
                        </a:rPr>
                        <a:t>21696631,3</a:t>
                      </a:r>
                    </a:p>
                  </a:txBody>
                  <a:tcPr marL="0" marR="0" marT="0" marB="0" anchor="ctr">
                    <a:solidFill>
                      <a:srgbClr val="CCECFF"/>
                    </a:solidFill>
                  </a:tcPr>
                </a:tc>
                <a:tc>
                  <a:txBody>
                    <a:bodyPr/>
                    <a:lstStyle/>
                    <a:p>
                      <a:pPr algn="ctr" fontAlgn="ctr"/>
                      <a:r>
                        <a:rPr lang="ru-RU" sz="1400" b="1" i="1" u="none" strike="noStrike">
                          <a:solidFill>
                            <a:srgbClr val="000000"/>
                          </a:solidFill>
                          <a:latin typeface="Calibri"/>
                        </a:rPr>
                        <a:t>6,31</a:t>
                      </a:r>
                    </a:p>
                  </a:txBody>
                  <a:tcPr marL="0" marR="0" marT="0" marB="0" anchor="ctr">
                    <a:solidFill>
                      <a:srgbClr val="CCECFF"/>
                    </a:solidFill>
                  </a:tcPr>
                </a:tc>
              </a:tr>
              <a:tr h="197172">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02</a:t>
                      </a:r>
                    </a:p>
                  </a:txBody>
                  <a:tcPr marL="0" marR="0" marT="0" marB="0" anchor="ctr">
                    <a:solidFill>
                      <a:srgbClr val="CCECFF"/>
                    </a:solidFill>
                  </a:tcPr>
                </a:tc>
                <a:tc>
                  <a:txBody>
                    <a:bodyPr/>
                    <a:lstStyle/>
                    <a:p>
                      <a:pPr algn="l" rtl="0" fontAlgn="b"/>
                      <a:r>
                        <a:rPr lang="ru-RU" sz="1400" b="0" i="0" u="none" strike="noStrike">
                          <a:solidFill>
                            <a:srgbClr val="000000"/>
                          </a:solidFill>
                          <a:latin typeface="Times New Roman"/>
                        </a:rPr>
                        <a:t>Коммунальное хозяйство</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21696631,3</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6,31</a:t>
                      </a:r>
                    </a:p>
                  </a:txBody>
                  <a:tcPr marL="0" marR="0" marT="0" marB="0" anchor="ctr">
                    <a:solidFill>
                      <a:srgbClr val="CCECFF"/>
                    </a:solidFill>
                  </a:tcPr>
                </a:tc>
              </a:tr>
              <a:tr h="169566">
                <a:tc>
                  <a:txBody>
                    <a:bodyPr/>
                    <a:lstStyle/>
                    <a:p>
                      <a:pPr algn="l" fontAlgn="ctr"/>
                      <a:r>
                        <a:rPr lang="ru-RU" sz="1400" b="1" i="1" u="none" strike="noStrike">
                          <a:solidFill>
                            <a:srgbClr val="000000"/>
                          </a:solidFill>
                          <a:latin typeface="Times New Roman"/>
                        </a:rPr>
                        <a:t>07</a:t>
                      </a:r>
                    </a:p>
                  </a:txBody>
                  <a:tcPr marL="0" marR="0" marT="0" marB="0" anchor="ctr">
                    <a:solidFill>
                      <a:srgbClr val="CCECFF"/>
                    </a:solidFill>
                  </a:tcPr>
                </a:tc>
                <a:tc>
                  <a:txBody>
                    <a:bodyPr/>
                    <a:lstStyle/>
                    <a:p>
                      <a:pPr algn="ctr" fontAlgn="ctr"/>
                      <a:r>
                        <a:rPr lang="ru-RU" sz="1400" b="1" i="1" u="none" strike="noStrike">
                          <a:solidFill>
                            <a:srgbClr val="000000"/>
                          </a:solidFill>
                          <a:latin typeface="Times New Roman"/>
                        </a:rPr>
                        <a:t> </a:t>
                      </a:r>
                    </a:p>
                  </a:txBody>
                  <a:tcPr marL="0" marR="0" marT="0" marB="0" anchor="ctr">
                    <a:solidFill>
                      <a:srgbClr val="CCECFF"/>
                    </a:solidFill>
                  </a:tcPr>
                </a:tc>
                <a:tc>
                  <a:txBody>
                    <a:bodyPr/>
                    <a:lstStyle/>
                    <a:p>
                      <a:pPr algn="l" fontAlgn="b"/>
                      <a:r>
                        <a:rPr lang="ru-RU" sz="1400" b="1" i="1" u="none" strike="noStrike">
                          <a:solidFill>
                            <a:srgbClr val="000000"/>
                          </a:solidFill>
                          <a:latin typeface="Times New Roman"/>
                        </a:rPr>
                        <a:t>Образование</a:t>
                      </a:r>
                    </a:p>
                  </a:txBody>
                  <a:tcPr marL="0" marR="0" marT="0" marB="0" anchor="ctr">
                    <a:solidFill>
                      <a:srgbClr val="CCECFF"/>
                    </a:solidFill>
                  </a:tcPr>
                </a:tc>
                <a:tc>
                  <a:txBody>
                    <a:bodyPr/>
                    <a:lstStyle/>
                    <a:p>
                      <a:pPr algn="ctr" fontAlgn="ctr"/>
                      <a:r>
                        <a:rPr lang="ru-RU" sz="1400" b="1" i="1" u="none" strike="noStrike">
                          <a:solidFill>
                            <a:srgbClr val="000000"/>
                          </a:solidFill>
                          <a:latin typeface="Times New Roman"/>
                        </a:rPr>
                        <a:t>230110343,9</a:t>
                      </a:r>
                    </a:p>
                  </a:txBody>
                  <a:tcPr marL="0" marR="0" marT="0" marB="0" anchor="ctr">
                    <a:solidFill>
                      <a:srgbClr val="CCECFF"/>
                    </a:solidFill>
                  </a:tcPr>
                </a:tc>
                <a:tc>
                  <a:txBody>
                    <a:bodyPr/>
                    <a:lstStyle/>
                    <a:p>
                      <a:pPr algn="ctr" fontAlgn="ctr"/>
                      <a:r>
                        <a:rPr lang="ru-RU" sz="1400" b="1" i="1" u="none" strike="noStrike">
                          <a:solidFill>
                            <a:srgbClr val="000000"/>
                          </a:solidFill>
                          <a:latin typeface="Calibri"/>
                        </a:rPr>
                        <a:t>66,88</a:t>
                      </a:r>
                    </a:p>
                  </a:txBody>
                  <a:tcPr marL="0" marR="0" marT="0" marB="0" anchor="ctr">
                    <a:solidFill>
                      <a:srgbClr val="CCECFF"/>
                    </a:solidFill>
                  </a:tcPr>
                </a:tc>
              </a:tr>
              <a:tr h="160995">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01</a:t>
                      </a:r>
                    </a:p>
                  </a:txBody>
                  <a:tcPr marL="0" marR="0" marT="0" marB="0" anchor="ctr">
                    <a:solidFill>
                      <a:srgbClr val="CCECFF"/>
                    </a:solidFill>
                  </a:tcPr>
                </a:tc>
                <a:tc>
                  <a:txBody>
                    <a:bodyPr/>
                    <a:lstStyle/>
                    <a:p>
                      <a:pPr algn="just" rtl="0" fontAlgn="b"/>
                      <a:r>
                        <a:rPr lang="ru-RU" sz="1400" b="0" i="0" u="none" strike="noStrike">
                          <a:solidFill>
                            <a:srgbClr val="000000"/>
                          </a:solidFill>
                          <a:latin typeface="Times New Roman"/>
                        </a:rPr>
                        <a:t>Дошкольное образование</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10049900,7</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2,92</a:t>
                      </a:r>
                    </a:p>
                  </a:txBody>
                  <a:tcPr marL="0" marR="0" marT="0" marB="0" anchor="ctr">
                    <a:solidFill>
                      <a:srgbClr val="CCECFF"/>
                    </a:solidFill>
                  </a:tcPr>
                </a:tc>
              </a:tr>
              <a:tr h="160995">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02</a:t>
                      </a:r>
                    </a:p>
                  </a:txBody>
                  <a:tcPr marL="0" marR="0" marT="0" marB="0" anchor="ctr">
                    <a:solidFill>
                      <a:srgbClr val="CCECFF"/>
                    </a:solidFill>
                  </a:tcPr>
                </a:tc>
                <a:tc>
                  <a:txBody>
                    <a:bodyPr/>
                    <a:lstStyle/>
                    <a:p>
                      <a:pPr algn="just" rtl="0" fontAlgn="b"/>
                      <a:r>
                        <a:rPr lang="ru-RU" sz="1400" b="0" i="0" u="none" strike="noStrike">
                          <a:solidFill>
                            <a:srgbClr val="000000"/>
                          </a:solidFill>
                          <a:latin typeface="Times New Roman"/>
                        </a:rPr>
                        <a:t>Общее образование</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209621149,7</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60,93</a:t>
                      </a:r>
                    </a:p>
                  </a:txBody>
                  <a:tcPr marL="0" marR="0" marT="0" marB="0" anchor="ctr">
                    <a:solidFill>
                      <a:srgbClr val="CCECFF"/>
                    </a:solidFill>
                  </a:tcPr>
                </a:tc>
              </a:tr>
              <a:tr h="160995">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03</a:t>
                      </a:r>
                    </a:p>
                  </a:txBody>
                  <a:tcPr marL="0" marR="0" marT="0" marB="0" anchor="ctr">
                    <a:solidFill>
                      <a:srgbClr val="CCECFF"/>
                    </a:solidFill>
                  </a:tcPr>
                </a:tc>
                <a:tc>
                  <a:txBody>
                    <a:bodyPr/>
                    <a:lstStyle/>
                    <a:p>
                      <a:pPr algn="just" rtl="0" fontAlgn="b"/>
                      <a:r>
                        <a:rPr lang="ru-RU" sz="1400" b="0" i="0" u="none" strike="noStrike">
                          <a:solidFill>
                            <a:srgbClr val="000000"/>
                          </a:solidFill>
                          <a:latin typeface="Times New Roman"/>
                        </a:rPr>
                        <a:t>Дополнительное образование детей</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3948671,0</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 </a:t>
                      </a:r>
                    </a:p>
                  </a:txBody>
                  <a:tcPr marL="0" marR="0" marT="0" marB="0" anchor="ctr">
                    <a:solidFill>
                      <a:srgbClr val="CCECFF"/>
                    </a:solidFill>
                  </a:tcPr>
                </a:tc>
              </a:tr>
              <a:tr h="160995">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07</a:t>
                      </a:r>
                    </a:p>
                  </a:txBody>
                  <a:tcPr marL="0" marR="0" marT="0" marB="0" anchor="ctr">
                    <a:solidFill>
                      <a:srgbClr val="CCECFF"/>
                    </a:solidFill>
                  </a:tcPr>
                </a:tc>
                <a:tc>
                  <a:txBody>
                    <a:bodyPr/>
                    <a:lstStyle/>
                    <a:p>
                      <a:pPr algn="l" rtl="0" fontAlgn="b"/>
                      <a:r>
                        <a:rPr lang="ru-RU" sz="1400" b="0" i="0" u="none" strike="noStrike">
                          <a:solidFill>
                            <a:srgbClr val="000000"/>
                          </a:solidFill>
                          <a:latin typeface="Times New Roman"/>
                        </a:rPr>
                        <a:t>Молодежная политика и оздоровление детей</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1655510,3</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0,48</a:t>
                      </a:r>
                    </a:p>
                  </a:txBody>
                  <a:tcPr marL="0" marR="0" marT="0" marB="0" anchor="ctr">
                    <a:solidFill>
                      <a:srgbClr val="CCECFF"/>
                    </a:solidFill>
                  </a:tcPr>
                </a:tc>
              </a:tr>
              <a:tr h="160995">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09</a:t>
                      </a:r>
                    </a:p>
                  </a:txBody>
                  <a:tcPr marL="0" marR="0" marT="0" marB="0" anchor="ctr">
                    <a:solidFill>
                      <a:srgbClr val="CCECFF"/>
                    </a:solidFill>
                  </a:tcPr>
                </a:tc>
                <a:tc>
                  <a:txBody>
                    <a:bodyPr/>
                    <a:lstStyle/>
                    <a:p>
                      <a:pPr algn="l" rtl="0" fontAlgn="b"/>
                      <a:r>
                        <a:rPr lang="ru-RU" sz="1400" b="0" i="0" u="none" strike="noStrike">
                          <a:solidFill>
                            <a:srgbClr val="000000"/>
                          </a:solidFill>
                          <a:latin typeface="Times New Roman"/>
                        </a:rPr>
                        <a:t>Другие вопросы в области образования</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4835112,3</a:t>
                      </a:r>
                    </a:p>
                  </a:txBody>
                  <a:tcPr marL="0" marR="0" marT="0" marB="0" anchor="ctr">
                    <a:solidFill>
                      <a:srgbClr val="CCECFF"/>
                    </a:solidFill>
                  </a:tcPr>
                </a:tc>
                <a:tc>
                  <a:txBody>
                    <a:bodyPr/>
                    <a:lstStyle/>
                    <a:p>
                      <a:pPr algn="ctr" fontAlgn="ctr"/>
                      <a:r>
                        <a:rPr lang="ru-RU" sz="1400" b="0" i="0" u="none" strike="noStrike" dirty="0">
                          <a:solidFill>
                            <a:srgbClr val="000000"/>
                          </a:solidFill>
                          <a:latin typeface="Calibri"/>
                        </a:rPr>
                        <a:t>1,41</a:t>
                      </a:r>
                    </a:p>
                  </a:txBody>
                  <a:tcPr marL="0" marR="0" marT="0" marB="0" anchor="ctr">
                    <a:solidFill>
                      <a:srgbClr val="CCECFF"/>
                    </a:solidFill>
                  </a:tcPr>
                </a:tc>
              </a:tr>
              <a:tr h="160995">
                <a:tc>
                  <a:txBody>
                    <a:bodyPr/>
                    <a:lstStyle/>
                    <a:p>
                      <a:pPr algn="l" fontAlgn="ctr"/>
                      <a:r>
                        <a:rPr lang="ru-RU" sz="1400" b="1" i="1" u="none" strike="noStrike">
                          <a:solidFill>
                            <a:srgbClr val="000000"/>
                          </a:solidFill>
                          <a:latin typeface="Times New Roman"/>
                        </a:rPr>
                        <a:t>08</a:t>
                      </a:r>
                    </a:p>
                  </a:txBody>
                  <a:tcPr marL="0" marR="0" marT="0" marB="0" anchor="ctr">
                    <a:solidFill>
                      <a:srgbClr val="CCECFF"/>
                    </a:solidFill>
                  </a:tcPr>
                </a:tc>
                <a:tc>
                  <a:txBody>
                    <a:bodyPr/>
                    <a:lstStyle/>
                    <a:p>
                      <a:pPr algn="ctr" fontAlgn="ctr"/>
                      <a:r>
                        <a:rPr lang="ru-RU" sz="1400" b="1" i="1" u="none" strike="noStrike">
                          <a:solidFill>
                            <a:srgbClr val="000000"/>
                          </a:solidFill>
                          <a:latin typeface="Times New Roman"/>
                        </a:rPr>
                        <a:t> </a:t>
                      </a:r>
                    </a:p>
                  </a:txBody>
                  <a:tcPr marL="0" marR="0" marT="0" marB="0" anchor="ctr">
                    <a:solidFill>
                      <a:srgbClr val="CCECFF"/>
                    </a:solidFill>
                  </a:tcPr>
                </a:tc>
                <a:tc>
                  <a:txBody>
                    <a:bodyPr/>
                    <a:lstStyle/>
                    <a:p>
                      <a:pPr algn="l" fontAlgn="b"/>
                      <a:r>
                        <a:rPr lang="ru-RU" sz="1400" b="1" i="1" u="none" strike="noStrike">
                          <a:solidFill>
                            <a:srgbClr val="000000"/>
                          </a:solidFill>
                          <a:latin typeface="Times New Roman"/>
                        </a:rPr>
                        <a:t>Культура, кинематография</a:t>
                      </a:r>
                    </a:p>
                  </a:txBody>
                  <a:tcPr marL="0" marR="0" marT="0" marB="0" anchor="ctr">
                    <a:solidFill>
                      <a:srgbClr val="CCECFF"/>
                    </a:solidFill>
                  </a:tcPr>
                </a:tc>
                <a:tc>
                  <a:txBody>
                    <a:bodyPr/>
                    <a:lstStyle/>
                    <a:p>
                      <a:pPr algn="ctr" fontAlgn="ctr"/>
                      <a:r>
                        <a:rPr lang="ru-RU" sz="1400" b="1" i="1" u="none" strike="noStrike">
                          <a:solidFill>
                            <a:srgbClr val="000000"/>
                          </a:solidFill>
                          <a:latin typeface="Times New Roman"/>
                        </a:rPr>
                        <a:t>27189979,4</a:t>
                      </a:r>
                    </a:p>
                  </a:txBody>
                  <a:tcPr marL="0" marR="0" marT="0" marB="0" anchor="ctr">
                    <a:solidFill>
                      <a:srgbClr val="CCECFF"/>
                    </a:solidFill>
                  </a:tcPr>
                </a:tc>
                <a:tc>
                  <a:txBody>
                    <a:bodyPr/>
                    <a:lstStyle/>
                    <a:p>
                      <a:pPr algn="ctr" fontAlgn="ctr"/>
                      <a:r>
                        <a:rPr lang="ru-RU" sz="1400" b="1" i="1" u="none" strike="noStrike">
                          <a:solidFill>
                            <a:srgbClr val="000000"/>
                          </a:solidFill>
                          <a:latin typeface="Calibri"/>
                        </a:rPr>
                        <a:t>7,90</a:t>
                      </a:r>
                    </a:p>
                  </a:txBody>
                  <a:tcPr marL="0" marR="0" marT="0" marB="0" anchor="ctr">
                    <a:solidFill>
                      <a:srgbClr val="CCECFF"/>
                    </a:solidFill>
                  </a:tcPr>
                </a:tc>
              </a:tr>
              <a:tr h="160995">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01</a:t>
                      </a:r>
                    </a:p>
                  </a:txBody>
                  <a:tcPr marL="0" marR="0" marT="0" marB="0" anchor="ctr">
                    <a:solidFill>
                      <a:srgbClr val="CCECFF"/>
                    </a:solidFill>
                  </a:tcPr>
                </a:tc>
                <a:tc>
                  <a:txBody>
                    <a:bodyPr/>
                    <a:lstStyle/>
                    <a:p>
                      <a:pPr algn="l" rtl="0" fontAlgn="b"/>
                      <a:r>
                        <a:rPr lang="ru-RU" sz="1400" b="0" i="0" u="none" strike="noStrike" dirty="0">
                          <a:solidFill>
                            <a:srgbClr val="000000"/>
                          </a:solidFill>
                          <a:latin typeface="Times New Roman"/>
                        </a:rPr>
                        <a:t>Культура</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25751562,0</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7,48</a:t>
                      </a:r>
                    </a:p>
                  </a:txBody>
                  <a:tcPr marL="0" marR="0" marT="0" marB="0" anchor="ctr">
                    <a:solidFill>
                      <a:srgbClr val="CCECFF"/>
                    </a:solidFill>
                  </a:tcPr>
                </a:tc>
              </a:tr>
              <a:tr h="160995">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04</a:t>
                      </a:r>
                    </a:p>
                  </a:txBody>
                  <a:tcPr marL="0" marR="0" marT="0" marB="0" anchor="ctr">
                    <a:solidFill>
                      <a:srgbClr val="CCECFF"/>
                    </a:solidFill>
                  </a:tcPr>
                </a:tc>
                <a:tc>
                  <a:txBody>
                    <a:bodyPr/>
                    <a:lstStyle/>
                    <a:p>
                      <a:pPr algn="l" rtl="0" fontAlgn="b"/>
                      <a:r>
                        <a:rPr lang="ru-RU" sz="1400" b="0" i="0" u="none" strike="noStrike">
                          <a:solidFill>
                            <a:srgbClr val="000000"/>
                          </a:solidFill>
                          <a:latin typeface="Times New Roman"/>
                        </a:rPr>
                        <a:t>Другие вопросы в области культуры, кинематографии</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1438417,5</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0,42</a:t>
                      </a:r>
                    </a:p>
                  </a:txBody>
                  <a:tcPr marL="0" marR="0" marT="0" marB="0" anchor="ctr">
                    <a:solidFill>
                      <a:srgbClr val="CCECFF"/>
                    </a:solidFill>
                  </a:tcPr>
                </a:tc>
              </a:tr>
              <a:tr h="160995">
                <a:tc>
                  <a:txBody>
                    <a:bodyPr/>
                    <a:lstStyle/>
                    <a:p>
                      <a:pPr algn="l" fontAlgn="ctr"/>
                      <a:r>
                        <a:rPr lang="ru-RU" sz="1400" b="1" i="1" u="none" strike="noStrike">
                          <a:solidFill>
                            <a:srgbClr val="000000"/>
                          </a:solidFill>
                          <a:latin typeface="Times New Roman"/>
                        </a:rPr>
                        <a:t>09</a:t>
                      </a:r>
                    </a:p>
                  </a:txBody>
                  <a:tcPr marL="0" marR="0" marT="0" marB="0" anchor="ctr">
                    <a:solidFill>
                      <a:srgbClr val="CCECFF"/>
                    </a:solidFill>
                  </a:tcPr>
                </a:tc>
                <a:tc>
                  <a:txBody>
                    <a:bodyPr/>
                    <a:lstStyle/>
                    <a:p>
                      <a:pPr algn="ctr" fontAlgn="ctr"/>
                      <a:r>
                        <a:rPr lang="ru-RU" sz="1400" b="1" i="1" u="none" strike="noStrike">
                          <a:solidFill>
                            <a:srgbClr val="000000"/>
                          </a:solidFill>
                          <a:latin typeface="Times New Roman"/>
                        </a:rPr>
                        <a:t> </a:t>
                      </a:r>
                    </a:p>
                  </a:txBody>
                  <a:tcPr marL="0" marR="0" marT="0" marB="0" anchor="ctr">
                    <a:solidFill>
                      <a:srgbClr val="CCECFF"/>
                    </a:solidFill>
                  </a:tcPr>
                </a:tc>
                <a:tc>
                  <a:txBody>
                    <a:bodyPr/>
                    <a:lstStyle/>
                    <a:p>
                      <a:pPr algn="l" rtl="0" fontAlgn="b"/>
                      <a:r>
                        <a:rPr lang="ru-RU" sz="1400" b="1" i="1" u="none" strike="noStrike">
                          <a:solidFill>
                            <a:srgbClr val="000000"/>
                          </a:solidFill>
                          <a:latin typeface="Times New Roman"/>
                        </a:rPr>
                        <a:t>Здравоохранение</a:t>
                      </a:r>
                    </a:p>
                  </a:txBody>
                  <a:tcPr marL="0" marR="0" marT="0" marB="0" anchor="ctr">
                    <a:solidFill>
                      <a:srgbClr val="CCECFF"/>
                    </a:solidFill>
                  </a:tcPr>
                </a:tc>
                <a:tc>
                  <a:txBody>
                    <a:bodyPr/>
                    <a:lstStyle/>
                    <a:p>
                      <a:pPr algn="ctr" fontAlgn="ctr"/>
                      <a:r>
                        <a:rPr lang="ru-RU" sz="1400" b="1" i="1" u="none" strike="noStrike">
                          <a:solidFill>
                            <a:srgbClr val="000000"/>
                          </a:solidFill>
                          <a:latin typeface="Times New Roman"/>
                        </a:rPr>
                        <a:t>33000,0</a:t>
                      </a:r>
                    </a:p>
                  </a:txBody>
                  <a:tcPr marL="0" marR="0" marT="0" marB="0" anchor="ctr">
                    <a:solidFill>
                      <a:srgbClr val="CCECFF"/>
                    </a:solidFill>
                  </a:tcPr>
                </a:tc>
                <a:tc>
                  <a:txBody>
                    <a:bodyPr/>
                    <a:lstStyle/>
                    <a:p>
                      <a:pPr algn="ctr" fontAlgn="ctr"/>
                      <a:r>
                        <a:rPr lang="ru-RU" sz="1400" b="1" i="1" u="none" strike="noStrike">
                          <a:solidFill>
                            <a:srgbClr val="000000"/>
                          </a:solidFill>
                          <a:latin typeface="Calibri"/>
                        </a:rPr>
                        <a:t>0,01</a:t>
                      </a:r>
                    </a:p>
                  </a:txBody>
                  <a:tcPr marL="0" marR="0" marT="0" marB="0" anchor="ctr">
                    <a:solidFill>
                      <a:srgbClr val="CCECFF"/>
                    </a:solidFill>
                  </a:tcPr>
                </a:tc>
              </a:tr>
              <a:tr h="160995">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07</a:t>
                      </a:r>
                    </a:p>
                  </a:txBody>
                  <a:tcPr marL="0" marR="0" marT="0" marB="0" anchor="ctr">
                    <a:solidFill>
                      <a:srgbClr val="CCECFF"/>
                    </a:solidFill>
                  </a:tcPr>
                </a:tc>
                <a:tc>
                  <a:txBody>
                    <a:bodyPr/>
                    <a:lstStyle/>
                    <a:p>
                      <a:pPr algn="l" rtl="0" fontAlgn="b"/>
                      <a:r>
                        <a:rPr lang="ru-RU" sz="1400" b="0" i="0" u="none" strike="noStrike">
                          <a:solidFill>
                            <a:srgbClr val="000000"/>
                          </a:solidFill>
                          <a:latin typeface="Times New Roman"/>
                        </a:rPr>
                        <a:t>Санитарно-эпидемиологическое благополучие</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33000,0</a:t>
                      </a:r>
                    </a:p>
                  </a:txBody>
                  <a:tcPr marL="0" marR="0" marT="0" marB="0" anchor="ctr">
                    <a:solidFill>
                      <a:srgbClr val="CCECFF"/>
                    </a:solidFill>
                  </a:tcPr>
                </a:tc>
                <a:tc>
                  <a:txBody>
                    <a:bodyPr/>
                    <a:lstStyle/>
                    <a:p>
                      <a:pPr algn="ctr" fontAlgn="ctr"/>
                      <a:r>
                        <a:rPr lang="ru-RU" sz="1400" b="0" i="0" u="none" strike="noStrike" dirty="0">
                          <a:solidFill>
                            <a:srgbClr val="000000"/>
                          </a:solidFill>
                          <a:latin typeface="Calibri"/>
                        </a:rPr>
                        <a:t>0,01</a:t>
                      </a:r>
                    </a:p>
                  </a:txBody>
                  <a:tcPr marL="0" marR="0" marT="0" marB="0" anchor="ctr">
                    <a:solidFill>
                      <a:srgbClr val="CCECFF"/>
                    </a:solidFill>
                  </a:tcPr>
                </a:tc>
              </a:tr>
            </a:tbl>
          </a:graphicData>
        </a:graphic>
      </p:graphicFrame>
      <p:sp>
        <p:nvSpPr>
          <p:cNvPr id="5" name="Прямоугольник 4"/>
          <p:cNvSpPr/>
          <p:nvPr/>
        </p:nvSpPr>
        <p:spPr>
          <a:xfrm>
            <a:off x="8218129" y="1142984"/>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428604"/>
            <a:ext cx="8686800" cy="838200"/>
          </a:xfrm>
        </p:spPr>
        <p:txBody>
          <a:bodyPr>
            <a:noAutofit/>
          </a:bodyPr>
          <a:lstStyle/>
          <a:p>
            <a:pPr algn="ctr"/>
            <a:r>
              <a:rPr lang="ru-RU" sz="2400" dirty="0" smtClean="0">
                <a:solidFill>
                  <a:srgbClr val="0070C0"/>
                </a:solidFill>
                <a:latin typeface="Calibri" pitchFamily="34" charset="0"/>
              </a:rPr>
              <a:t>Структура расходов бюджета района за 2018 год  по разделам и подразделам функциональной классификации </a:t>
            </a:r>
            <a:r>
              <a:rPr lang="en-US" sz="2400" dirty="0" smtClean="0">
                <a:solidFill>
                  <a:srgbClr val="0070C0"/>
                </a:solidFill>
                <a:latin typeface="Calibri" pitchFamily="34" charset="0"/>
                <a:cs typeface="Times New Roman" pitchFamily="18" charset="0"/>
              </a:rPr>
              <a:t>[</a:t>
            </a:r>
            <a:r>
              <a:rPr lang="ru-RU" sz="2400" dirty="0" smtClean="0">
                <a:solidFill>
                  <a:srgbClr val="0070C0"/>
                </a:solidFill>
                <a:latin typeface="Calibri" pitchFamily="34" charset="0"/>
                <a:cs typeface="Times New Roman" pitchFamily="18" charset="0"/>
              </a:rPr>
              <a:t>3</a:t>
            </a:r>
            <a:r>
              <a:rPr lang="en-US" sz="2400" dirty="0" smtClean="0">
                <a:solidFill>
                  <a:srgbClr val="0070C0"/>
                </a:solidFill>
                <a:latin typeface="Calibri" pitchFamily="34" charset="0"/>
                <a:cs typeface="Times New Roman" pitchFamily="18" charset="0"/>
              </a:rPr>
              <a:t>]</a:t>
            </a:r>
            <a:endParaRPr lang="ru-RU" sz="2400" dirty="0">
              <a:solidFill>
                <a:srgbClr val="0070C0"/>
              </a:solidFill>
              <a:latin typeface="Calibri" pitchFamily="34" charset="0"/>
            </a:endParaRPr>
          </a:p>
        </p:txBody>
      </p:sp>
      <p:graphicFrame>
        <p:nvGraphicFramePr>
          <p:cNvPr id="4" name="Содержимое 3"/>
          <p:cNvGraphicFramePr>
            <a:graphicFrameLocks noGrp="1"/>
          </p:cNvGraphicFramePr>
          <p:nvPr>
            <p:ph idx="1"/>
          </p:nvPr>
        </p:nvGraphicFramePr>
        <p:xfrm>
          <a:off x="304800" y="1492274"/>
          <a:ext cx="8686800" cy="3404509"/>
        </p:xfrm>
        <a:graphic>
          <a:graphicData uri="http://schemas.openxmlformats.org/drawingml/2006/table">
            <a:tbl>
              <a:tblPr firstRow="1" bandRow="1">
                <a:tableStyleId>{BC89EF96-8CEA-46FF-86C4-4CE0E7609802}</a:tableStyleId>
              </a:tblPr>
              <a:tblGrid>
                <a:gridCol w="623862"/>
                <a:gridCol w="857256"/>
                <a:gridCol w="5000660"/>
                <a:gridCol w="1143008"/>
                <a:gridCol w="1062014"/>
              </a:tblGrid>
              <a:tr h="370840">
                <a:tc>
                  <a:txBody>
                    <a:bodyPr/>
                    <a:lstStyle/>
                    <a:p>
                      <a:pPr algn="ctr" fontAlgn="ctr"/>
                      <a:r>
                        <a:rPr lang="ru-RU" sz="1200" b="1" i="0" u="none" strike="noStrike" dirty="0">
                          <a:solidFill>
                            <a:srgbClr val="000000"/>
                          </a:solidFill>
                          <a:latin typeface="Times New Roman"/>
                        </a:rPr>
                        <a:t>Раздел</a:t>
                      </a:r>
                    </a:p>
                  </a:txBody>
                  <a:tcPr marL="9525" marR="9525" marT="9525" marB="0" anchor="ctr">
                    <a:solidFill>
                      <a:srgbClr val="CCECFF"/>
                    </a:solidFill>
                  </a:tcPr>
                </a:tc>
                <a:tc>
                  <a:txBody>
                    <a:bodyPr/>
                    <a:lstStyle/>
                    <a:p>
                      <a:pPr algn="ctr" fontAlgn="ctr"/>
                      <a:r>
                        <a:rPr lang="ru-RU" sz="1200" b="1" i="0" u="none" strike="noStrike">
                          <a:solidFill>
                            <a:srgbClr val="000000"/>
                          </a:solidFill>
                          <a:latin typeface="Times New Roman"/>
                        </a:rPr>
                        <a:t>Подраздел</a:t>
                      </a:r>
                    </a:p>
                  </a:txBody>
                  <a:tcPr marL="9525" marR="9525" marT="9525" marB="0" anchor="ctr">
                    <a:solidFill>
                      <a:srgbClr val="CCECFF"/>
                    </a:solidFill>
                  </a:tcPr>
                </a:tc>
                <a:tc>
                  <a:txBody>
                    <a:bodyPr/>
                    <a:lstStyle/>
                    <a:p>
                      <a:pPr algn="ctr" fontAlgn="ctr"/>
                      <a:r>
                        <a:rPr lang="ru-RU" sz="1200" b="1" i="0" u="none" strike="noStrike">
                          <a:solidFill>
                            <a:srgbClr val="000000"/>
                          </a:solidFill>
                          <a:latin typeface="Times New Roman"/>
                        </a:rPr>
                        <a:t>Наименование</a:t>
                      </a:r>
                    </a:p>
                  </a:txBody>
                  <a:tcPr marL="9525" marR="9525" marT="9525" marB="0" anchor="ctr">
                    <a:solidFill>
                      <a:srgbClr val="CCECFF"/>
                    </a:solidFill>
                  </a:tcPr>
                </a:tc>
                <a:tc>
                  <a:txBody>
                    <a:bodyPr/>
                    <a:lstStyle/>
                    <a:p>
                      <a:pPr algn="ctr" fontAlgn="ctr"/>
                      <a:r>
                        <a:rPr lang="ru-RU" sz="1200" b="1" i="0" u="none" strike="noStrike" dirty="0" smtClean="0">
                          <a:solidFill>
                            <a:srgbClr val="000000"/>
                          </a:solidFill>
                          <a:latin typeface="Times New Roman"/>
                        </a:rPr>
                        <a:t>2018 </a:t>
                      </a:r>
                      <a:r>
                        <a:rPr lang="ru-RU" sz="1200" b="1" i="0" u="none" strike="noStrike" dirty="0">
                          <a:solidFill>
                            <a:srgbClr val="000000"/>
                          </a:solidFill>
                          <a:latin typeface="Times New Roman"/>
                        </a:rPr>
                        <a:t>год</a:t>
                      </a:r>
                    </a:p>
                  </a:txBody>
                  <a:tcPr marL="9525" marR="9525" marT="9525" marB="0" anchor="ctr">
                    <a:solidFill>
                      <a:srgbClr val="CCECFF"/>
                    </a:solidFill>
                  </a:tcPr>
                </a:tc>
                <a:tc>
                  <a:txBody>
                    <a:bodyPr/>
                    <a:lstStyle/>
                    <a:p>
                      <a:pPr algn="ctr" fontAlgn="b"/>
                      <a:r>
                        <a:rPr lang="ru-RU" sz="1200" b="1" i="0" u="none" strike="noStrike">
                          <a:solidFill>
                            <a:srgbClr val="000000"/>
                          </a:solidFill>
                          <a:latin typeface="Times New Roman"/>
                        </a:rPr>
                        <a:t>доля в общем объеме расходов, % </a:t>
                      </a:r>
                    </a:p>
                  </a:txBody>
                  <a:tcPr marL="9525" marR="9525" marT="9525" marB="0" anchor="b">
                    <a:solidFill>
                      <a:srgbClr val="CCECFF"/>
                    </a:solidFill>
                  </a:tcPr>
                </a:tc>
              </a:tr>
              <a:tr h="235553">
                <a:tc>
                  <a:txBody>
                    <a:bodyPr/>
                    <a:lstStyle/>
                    <a:p>
                      <a:pPr algn="l" fontAlgn="ctr"/>
                      <a:r>
                        <a:rPr lang="ru-RU" sz="1400" b="1" i="1" u="none" strike="noStrike" dirty="0">
                          <a:solidFill>
                            <a:srgbClr val="000000"/>
                          </a:solidFill>
                          <a:latin typeface="Times New Roman"/>
                        </a:rPr>
                        <a:t>10</a:t>
                      </a:r>
                    </a:p>
                  </a:txBody>
                  <a:tcPr marL="0" marR="0" marT="0" marB="0" anchor="ctr">
                    <a:solidFill>
                      <a:srgbClr val="CCECFF"/>
                    </a:solidFill>
                  </a:tcPr>
                </a:tc>
                <a:tc>
                  <a:txBody>
                    <a:bodyPr/>
                    <a:lstStyle/>
                    <a:p>
                      <a:pPr algn="ctr" fontAlgn="ctr"/>
                      <a:r>
                        <a:rPr lang="ru-RU" sz="1400" b="1" i="1" u="none" strike="noStrike">
                          <a:solidFill>
                            <a:srgbClr val="000000"/>
                          </a:solidFill>
                          <a:latin typeface="Times New Roman"/>
                        </a:rPr>
                        <a:t> </a:t>
                      </a:r>
                    </a:p>
                  </a:txBody>
                  <a:tcPr marL="0" marR="0" marT="0" marB="0" anchor="ctr">
                    <a:solidFill>
                      <a:srgbClr val="CCECFF"/>
                    </a:solidFill>
                  </a:tcPr>
                </a:tc>
                <a:tc>
                  <a:txBody>
                    <a:bodyPr/>
                    <a:lstStyle/>
                    <a:p>
                      <a:pPr algn="l" fontAlgn="b"/>
                      <a:r>
                        <a:rPr lang="ru-RU" sz="1400" b="1" i="1" u="none" strike="noStrike">
                          <a:solidFill>
                            <a:srgbClr val="000000"/>
                          </a:solidFill>
                          <a:latin typeface="Times New Roman"/>
                        </a:rPr>
                        <a:t>Социальная политика</a:t>
                      </a:r>
                    </a:p>
                  </a:txBody>
                  <a:tcPr marL="0" marR="0" marT="0" marB="0" anchor="ctr">
                    <a:solidFill>
                      <a:srgbClr val="CCECFF"/>
                    </a:solidFill>
                  </a:tcPr>
                </a:tc>
                <a:tc>
                  <a:txBody>
                    <a:bodyPr/>
                    <a:lstStyle/>
                    <a:p>
                      <a:pPr algn="ctr" fontAlgn="ctr"/>
                      <a:r>
                        <a:rPr lang="ru-RU" sz="1400" b="1" i="1" u="none" strike="noStrike">
                          <a:solidFill>
                            <a:srgbClr val="000000"/>
                          </a:solidFill>
                          <a:latin typeface="Times New Roman"/>
                        </a:rPr>
                        <a:t>24233121,8</a:t>
                      </a:r>
                    </a:p>
                  </a:txBody>
                  <a:tcPr marL="0" marR="0" marT="0" marB="0" anchor="ctr">
                    <a:solidFill>
                      <a:srgbClr val="CCECFF"/>
                    </a:solidFill>
                  </a:tcPr>
                </a:tc>
                <a:tc>
                  <a:txBody>
                    <a:bodyPr/>
                    <a:lstStyle/>
                    <a:p>
                      <a:pPr algn="ctr" fontAlgn="ctr"/>
                      <a:r>
                        <a:rPr lang="ru-RU" sz="1400" b="1" i="1" u="none" strike="noStrike">
                          <a:solidFill>
                            <a:srgbClr val="000000"/>
                          </a:solidFill>
                          <a:latin typeface="Calibri"/>
                        </a:rPr>
                        <a:t>7,04</a:t>
                      </a:r>
                    </a:p>
                  </a:txBody>
                  <a:tcPr marL="0" marR="0" marT="0" marB="0" anchor="ctr">
                    <a:solidFill>
                      <a:srgbClr val="CCECFF"/>
                    </a:solidFill>
                  </a:tcPr>
                </a:tc>
              </a:tr>
              <a:tr h="214314">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01</a:t>
                      </a:r>
                    </a:p>
                  </a:txBody>
                  <a:tcPr marL="0" marR="0" marT="0" marB="0" anchor="ctr">
                    <a:solidFill>
                      <a:srgbClr val="CCECFF"/>
                    </a:solidFill>
                  </a:tcPr>
                </a:tc>
                <a:tc>
                  <a:txBody>
                    <a:bodyPr/>
                    <a:lstStyle/>
                    <a:p>
                      <a:pPr algn="l" fontAlgn="b"/>
                      <a:r>
                        <a:rPr lang="ru-RU" sz="1400" b="0" i="0" u="none" strike="noStrike">
                          <a:solidFill>
                            <a:srgbClr val="000000"/>
                          </a:solidFill>
                          <a:latin typeface="Times New Roman"/>
                        </a:rPr>
                        <a:t>Пенсионное обеспечение</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626518,3</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0,18</a:t>
                      </a:r>
                    </a:p>
                  </a:txBody>
                  <a:tcPr marL="0" marR="0" marT="0" marB="0" anchor="ctr">
                    <a:solidFill>
                      <a:srgbClr val="CCECFF"/>
                    </a:solidFill>
                  </a:tcPr>
                </a:tc>
              </a:tr>
              <a:tr h="196194">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03</a:t>
                      </a:r>
                    </a:p>
                  </a:txBody>
                  <a:tcPr marL="0" marR="0" marT="0" marB="0" anchor="ctr">
                    <a:solidFill>
                      <a:srgbClr val="CCECFF"/>
                    </a:solidFill>
                  </a:tcPr>
                </a:tc>
                <a:tc>
                  <a:txBody>
                    <a:bodyPr/>
                    <a:lstStyle/>
                    <a:p>
                      <a:pPr algn="l" rtl="0" fontAlgn="b"/>
                      <a:r>
                        <a:rPr lang="ru-RU" sz="1400" b="0" i="0" u="none" strike="noStrike" dirty="0">
                          <a:solidFill>
                            <a:srgbClr val="000000"/>
                          </a:solidFill>
                          <a:latin typeface="Times New Roman"/>
                        </a:rPr>
                        <a:t>Социальное обеспечение населения</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15619888,0</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4,54</a:t>
                      </a:r>
                    </a:p>
                  </a:txBody>
                  <a:tcPr marL="0" marR="0" marT="0" marB="0" anchor="ctr">
                    <a:solidFill>
                      <a:srgbClr val="CCECFF"/>
                    </a:solidFill>
                  </a:tcPr>
                </a:tc>
              </a:tr>
              <a:tr h="259061">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04</a:t>
                      </a:r>
                    </a:p>
                  </a:txBody>
                  <a:tcPr marL="0" marR="0" marT="0" marB="0" anchor="ctr">
                    <a:solidFill>
                      <a:srgbClr val="CCECFF"/>
                    </a:solidFill>
                  </a:tcPr>
                </a:tc>
                <a:tc>
                  <a:txBody>
                    <a:bodyPr/>
                    <a:lstStyle/>
                    <a:p>
                      <a:pPr algn="l" rtl="0" fontAlgn="b"/>
                      <a:r>
                        <a:rPr lang="ru-RU" sz="1400" b="0" i="0" u="none" strike="noStrike">
                          <a:solidFill>
                            <a:srgbClr val="000000"/>
                          </a:solidFill>
                          <a:latin typeface="Times New Roman"/>
                        </a:rPr>
                        <a:t>Охрана семьи и детства</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6256338,4</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1,82</a:t>
                      </a:r>
                    </a:p>
                  </a:txBody>
                  <a:tcPr marL="0" marR="0" marT="0" marB="0" anchor="ctr">
                    <a:solidFill>
                      <a:srgbClr val="CCECFF"/>
                    </a:solidFill>
                  </a:tcPr>
                </a:tc>
              </a:tr>
              <a:tr h="214314">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06</a:t>
                      </a:r>
                    </a:p>
                  </a:txBody>
                  <a:tcPr marL="0" marR="0" marT="0" marB="0" anchor="ctr">
                    <a:solidFill>
                      <a:srgbClr val="CCECFF"/>
                    </a:solidFill>
                  </a:tcPr>
                </a:tc>
                <a:tc>
                  <a:txBody>
                    <a:bodyPr/>
                    <a:lstStyle/>
                    <a:p>
                      <a:pPr algn="l" rtl="0" fontAlgn="b"/>
                      <a:r>
                        <a:rPr lang="ru-RU" sz="1400" b="0" i="0" u="none" strike="noStrike">
                          <a:solidFill>
                            <a:srgbClr val="000000"/>
                          </a:solidFill>
                          <a:latin typeface="Times New Roman"/>
                        </a:rPr>
                        <a:t>Другие вопросы в области социальной политики</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1730377,1</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0,50</a:t>
                      </a:r>
                    </a:p>
                  </a:txBody>
                  <a:tcPr marL="0" marR="0" marT="0" marB="0" anchor="ctr">
                    <a:solidFill>
                      <a:srgbClr val="CCECFF"/>
                    </a:solidFill>
                  </a:tcPr>
                </a:tc>
              </a:tr>
              <a:tr h="214314">
                <a:tc>
                  <a:txBody>
                    <a:bodyPr/>
                    <a:lstStyle/>
                    <a:p>
                      <a:pPr algn="l" fontAlgn="ctr"/>
                      <a:r>
                        <a:rPr lang="ru-RU" sz="1400" b="1" i="1" u="none" strike="noStrike">
                          <a:solidFill>
                            <a:srgbClr val="000000"/>
                          </a:solidFill>
                          <a:latin typeface="Times New Roman"/>
                        </a:rPr>
                        <a:t>11</a:t>
                      </a:r>
                    </a:p>
                  </a:txBody>
                  <a:tcPr marL="0" marR="0" marT="0" marB="0" anchor="ctr">
                    <a:solidFill>
                      <a:srgbClr val="CCECFF"/>
                    </a:solidFill>
                  </a:tcPr>
                </a:tc>
                <a:tc>
                  <a:txBody>
                    <a:bodyPr/>
                    <a:lstStyle/>
                    <a:p>
                      <a:pPr algn="ctr" fontAlgn="ctr"/>
                      <a:r>
                        <a:rPr lang="ru-RU" sz="1400" b="1" i="1" u="none" strike="noStrike">
                          <a:solidFill>
                            <a:srgbClr val="000000"/>
                          </a:solidFill>
                          <a:latin typeface="Times New Roman"/>
                        </a:rPr>
                        <a:t> </a:t>
                      </a:r>
                    </a:p>
                  </a:txBody>
                  <a:tcPr marL="0" marR="0" marT="0" marB="0" anchor="ctr">
                    <a:solidFill>
                      <a:srgbClr val="CCECFF"/>
                    </a:solidFill>
                  </a:tcPr>
                </a:tc>
                <a:tc>
                  <a:txBody>
                    <a:bodyPr/>
                    <a:lstStyle/>
                    <a:p>
                      <a:pPr algn="l" fontAlgn="b"/>
                      <a:r>
                        <a:rPr lang="ru-RU" sz="1400" b="1" i="1" u="none" strike="noStrike" dirty="0">
                          <a:solidFill>
                            <a:srgbClr val="000000"/>
                          </a:solidFill>
                          <a:latin typeface="Times New Roman"/>
                        </a:rPr>
                        <a:t>Физическая культура и спорт</a:t>
                      </a:r>
                    </a:p>
                  </a:txBody>
                  <a:tcPr marL="0" marR="0" marT="0" marB="0" anchor="ctr">
                    <a:solidFill>
                      <a:srgbClr val="CCECFF"/>
                    </a:solidFill>
                  </a:tcPr>
                </a:tc>
                <a:tc>
                  <a:txBody>
                    <a:bodyPr/>
                    <a:lstStyle/>
                    <a:p>
                      <a:pPr algn="ctr" fontAlgn="ctr"/>
                      <a:r>
                        <a:rPr lang="ru-RU" sz="1400" b="1" i="1" u="none" strike="noStrike">
                          <a:solidFill>
                            <a:srgbClr val="000000"/>
                          </a:solidFill>
                          <a:latin typeface="Times New Roman"/>
                        </a:rPr>
                        <a:t>196900,0</a:t>
                      </a:r>
                    </a:p>
                  </a:txBody>
                  <a:tcPr marL="0" marR="0" marT="0" marB="0" anchor="ctr">
                    <a:solidFill>
                      <a:srgbClr val="CCECFF"/>
                    </a:solidFill>
                  </a:tcPr>
                </a:tc>
                <a:tc>
                  <a:txBody>
                    <a:bodyPr/>
                    <a:lstStyle/>
                    <a:p>
                      <a:pPr algn="ctr" fontAlgn="ctr"/>
                      <a:r>
                        <a:rPr lang="ru-RU" sz="1400" b="1" i="1" u="none" strike="noStrike">
                          <a:solidFill>
                            <a:srgbClr val="000000"/>
                          </a:solidFill>
                          <a:latin typeface="Calibri"/>
                        </a:rPr>
                        <a:t>0,06</a:t>
                      </a:r>
                    </a:p>
                  </a:txBody>
                  <a:tcPr marL="0" marR="0" marT="0" marB="0" anchor="ctr">
                    <a:solidFill>
                      <a:srgbClr val="CCECFF"/>
                    </a:solidFill>
                  </a:tcPr>
                </a:tc>
              </a:tr>
              <a:tr h="214314">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01</a:t>
                      </a:r>
                    </a:p>
                  </a:txBody>
                  <a:tcPr marL="0" marR="0" marT="0" marB="0" anchor="ctr">
                    <a:solidFill>
                      <a:srgbClr val="CCECFF"/>
                    </a:solidFill>
                  </a:tcPr>
                </a:tc>
                <a:tc>
                  <a:txBody>
                    <a:bodyPr/>
                    <a:lstStyle/>
                    <a:p>
                      <a:pPr algn="l" fontAlgn="b"/>
                      <a:r>
                        <a:rPr lang="ru-RU" sz="1400" b="0" i="0" u="none" strike="noStrike">
                          <a:solidFill>
                            <a:srgbClr val="000000"/>
                          </a:solidFill>
                          <a:latin typeface="Times New Roman"/>
                        </a:rPr>
                        <a:t>Физическая культура</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196900,0</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0,06</a:t>
                      </a:r>
                    </a:p>
                  </a:txBody>
                  <a:tcPr marL="0" marR="0" marT="0" marB="0" anchor="ctr">
                    <a:solidFill>
                      <a:srgbClr val="CCECFF"/>
                    </a:solidFill>
                  </a:tcPr>
                </a:tc>
              </a:tr>
              <a:tr h="214314">
                <a:tc>
                  <a:txBody>
                    <a:bodyPr/>
                    <a:lstStyle/>
                    <a:p>
                      <a:pPr algn="l" fontAlgn="ctr"/>
                      <a:r>
                        <a:rPr lang="ru-RU" sz="1400" b="1" i="1" u="none" strike="noStrike">
                          <a:solidFill>
                            <a:srgbClr val="000000"/>
                          </a:solidFill>
                          <a:latin typeface="Times New Roman"/>
                        </a:rPr>
                        <a:t>14</a:t>
                      </a:r>
                    </a:p>
                  </a:txBody>
                  <a:tcPr marL="0" marR="0" marT="0" marB="0" anchor="ctr">
                    <a:solidFill>
                      <a:srgbClr val="CCECFF"/>
                    </a:solidFill>
                  </a:tcPr>
                </a:tc>
                <a:tc>
                  <a:txBody>
                    <a:bodyPr/>
                    <a:lstStyle/>
                    <a:p>
                      <a:pPr algn="ctr" fontAlgn="ctr"/>
                      <a:r>
                        <a:rPr lang="ru-RU" sz="1400" b="1" i="1" u="none" strike="noStrike">
                          <a:solidFill>
                            <a:srgbClr val="000000"/>
                          </a:solidFill>
                          <a:latin typeface="Times New Roman"/>
                        </a:rPr>
                        <a:t> </a:t>
                      </a:r>
                    </a:p>
                  </a:txBody>
                  <a:tcPr marL="0" marR="0" marT="0" marB="0" anchor="ctr">
                    <a:solidFill>
                      <a:srgbClr val="CCECFF"/>
                    </a:solidFill>
                  </a:tcPr>
                </a:tc>
                <a:tc>
                  <a:txBody>
                    <a:bodyPr/>
                    <a:lstStyle/>
                    <a:p>
                      <a:pPr algn="l" fontAlgn="b"/>
                      <a:r>
                        <a:rPr lang="ru-RU" sz="1400" b="1" i="1" u="none" strike="noStrike">
                          <a:solidFill>
                            <a:srgbClr val="000000"/>
                          </a:solidFill>
                          <a:latin typeface="Times New Roman"/>
                        </a:rPr>
                        <a:t>Межбюджетные трансферты общего характера бюджетам субъектов Российской Федерации и муниципальных образований</a:t>
                      </a:r>
                    </a:p>
                  </a:txBody>
                  <a:tcPr marL="0" marR="0" marT="0" marB="0" anchor="ctr">
                    <a:solidFill>
                      <a:srgbClr val="CCECFF"/>
                    </a:solidFill>
                  </a:tcPr>
                </a:tc>
                <a:tc>
                  <a:txBody>
                    <a:bodyPr/>
                    <a:lstStyle/>
                    <a:p>
                      <a:pPr algn="ctr" fontAlgn="ctr"/>
                      <a:r>
                        <a:rPr lang="ru-RU" sz="1400" b="1" i="1" u="none" strike="noStrike">
                          <a:solidFill>
                            <a:srgbClr val="000000"/>
                          </a:solidFill>
                          <a:latin typeface="Times New Roman"/>
                        </a:rPr>
                        <a:t>6227209,8</a:t>
                      </a:r>
                    </a:p>
                  </a:txBody>
                  <a:tcPr marL="0" marR="0" marT="0" marB="0" anchor="ctr">
                    <a:solidFill>
                      <a:srgbClr val="CCECFF"/>
                    </a:solidFill>
                  </a:tcPr>
                </a:tc>
                <a:tc>
                  <a:txBody>
                    <a:bodyPr/>
                    <a:lstStyle/>
                    <a:p>
                      <a:pPr algn="ctr" fontAlgn="ctr"/>
                      <a:r>
                        <a:rPr lang="ru-RU" sz="1400" b="1" i="1" u="none" strike="noStrike">
                          <a:solidFill>
                            <a:srgbClr val="000000"/>
                          </a:solidFill>
                          <a:latin typeface="Calibri"/>
                        </a:rPr>
                        <a:t>1,81</a:t>
                      </a:r>
                    </a:p>
                  </a:txBody>
                  <a:tcPr marL="0" marR="0" marT="0" marB="0" anchor="ctr">
                    <a:solidFill>
                      <a:srgbClr val="CCECFF"/>
                    </a:solidFill>
                  </a:tcPr>
                </a:tc>
              </a:tr>
              <a:tr h="214314">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01</a:t>
                      </a:r>
                    </a:p>
                  </a:txBody>
                  <a:tcPr marL="0" marR="0" marT="0" marB="0" anchor="ctr">
                    <a:solidFill>
                      <a:srgbClr val="CCECFF"/>
                    </a:solidFill>
                  </a:tcPr>
                </a:tc>
                <a:tc>
                  <a:txBody>
                    <a:bodyPr/>
                    <a:lstStyle/>
                    <a:p>
                      <a:pPr algn="l" fontAlgn="b"/>
                      <a:r>
                        <a:rPr lang="ru-RU" sz="1400" b="0" i="0" u="none" strike="noStrike">
                          <a:solidFill>
                            <a:srgbClr val="000000"/>
                          </a:solidFill>
                          <a:latin typeface="Times New Roman"/>
                        </a:rPr>
                        <a:t>Дотации на выравнивание бюджетной обеспеченности субъектов Российской Федерации и муниципальных образований</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4810344,0</a:t>
                      </a:r>
                    </a:p>
                  </a:txBody>
                  <a:tcPr marL="0" marR="0" marT="0" marB="0" anchor="ctr">
                    <a:solidFill>
                      <a:srgbClr val="CCECFF"/>
                    </a:solidFill>
                  </a:tcPr>
                </a:tc>
                <a:tc>
                  <a:txBody>
                    <a:bodyPr/>
                    <a:lstStyle/>
                    <a:p>
                      <a:pPr algn="ctr" fontAlgn="ctr"/>
                      <a:r>
                        <a:rPr lang="ru-RU" sz="1400" b="0" i="0" u="none" strike="noStrike">
                          <a:solidFill>
                            <a:srgbClr val="000000"/>
                          </a:solidFill>
                          <a:latin typeface="Calibri"/>
                        </a:rPr>
                        <a:t>1,40</a:t>
                      </a:r>
                    </a:p>
                  </a:txBody>
                  <a:tcPr marL="0" marR="0" marT="0" marB="0" anchor="ctr">
                    <a:solidFill>
                      <a:srgbClr val="CCECFF"/>
                    </a:solidFill>
                  </a:tcPr>
                </a:tc>
              </a:tr>
              <a:tr h="214314">
                <a:tc>
                  <a:txBody>
                    <a:bodyPr/>
                    <a:lstStyle/>
                    <a:p>
                      <a:pPr algn="l" fontAlgn="ctr"/>
                      <a:r>
                        <a:rPr lang="ru-RU" sz="1400" b="0" i="0" u="none" strike="noStrike">
                          <a:solidFill>
                            <a:srgbClr val="000000"/>
                          </a:solidFill>
                          <a:latin typeface="Times New Roman"/>
                        </a:rPr>
                        <a:t> </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03</a:t>
                      </a:r>
                    </a:p>
                  </a:txBody>
                  <a:tcPr marL="0" marR="0" marT="0" marB="0" anchor="ctr">
                    <a:solidFill>
                      <a:srgbClr val="CCECFF"/>
                    </a:solidFill>
                  </a:tcPr>
                </a:tc>
                <a:tc>
                  <a:txBody>
                    <a:bodyPr/>
                    <a:lstStyle/>
                    <a:p>
                      <a:pPr algn="l" fontAlgn="b"/>
                      <a:r>
                        <a:rPr lang="ru-RU" sz="1400" b="0" i="0" u="none" strike="noStrike">
                          <a:solidFill>
                            <a:srgbClr val="000000"/>
                          </a:solidFill>
                          <a:latin typeface="Times New Roman"/>
                        </a:rPr>
                        <a:t>Прочие межбюджетные трансферты общего характера</a:t>
                      </a:r>
                    </a:p>
                  </a:txBody>
                  <a:tcPr marL="0" marR="0" marT="0" marB="0" anchor="ctr">
                    <a:solidFill>
                      <a:srgbClr val="CCECFF"/>
                    </a:solidFill>
                  </a:tcPr>
                </a:tc>
                <a:tc>
                  <a:txBody>
                    <a:bodyPr/>
                    <a:lstStyle/>
                    <a:p>
                      <a:pPr algn="ctr" fontAlgn="ctr"/>
                      <a:r>
                        <a:rPr lang="ru-RU" sz="1400" b="0" i="0" u="none" strike="noStrike">
                          <a:solidFill>
                            <a:srgbClr val="000000"/>
                          </a:solidFill>
                          <a:latin typeface="Times New Roman"/>
                        </a:rPr>
                        <a:t>1416865,8</a:t>
                      </a:r>
                    </a:p>
                  </a:txBody>
                  <a:tcPr marL="0" marR="0" marT="0" marB="0" anchor="ctr">
                    <a:solidFill>
                      <a:srgbClr val="CCECFF"/>
                    </a:solidFill>
                  </a:tcPr>
                </a:tc>
                <a:tc>
                  <a:txBody>
                    <a:bodyPr/>
                    <a:lstStyle/>
                    <a:p>
                      <a:pPr algn="ctr" fontAlgn="ctr"/>
                      <a:r>
                        <a:rPr lang="ru-RU" sz="1400" b="0" i="0" u="none" strike="noStrike" dirty="0">
                          <a:solidFill>
                            <a:srgbClr val="000000"/>
                          </a:solidFill>
                          <a:latin typeface="Calibri"/>
                        </a:rPr>
                        <a:t>0,41</a:t>
                      </a:r>
                    </a:p>
                  </a:txBody>
                  <a:tcPr marL="0" marR="0" marT="0" marB="0" anchor="ctr">
                    <a:solidFill>
                      <a:srgbClr val="CCECFF"/>
                    </a:solidFill>
                  </a:tcPr>
                </a:tc>
              </a:tr>
            </a:tbl>
          </a:graphicData>
        </a:graphic>
      </p:graphicFrame>
      <p:sp>
        <p:nvSpPr>
          <p:cNvPr id="5" name="Прямоугольник 4"/>
          <p:cNvSpPr/>
          <p:nvPr/>
        </p:nvSpPr>
        <p:spPr>
          <a:xfrm>
            <a:off x="8218128" y="1142984"/>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Диаграмма 8"/>
          <p:cNvGraphicFramePr/>
          <p:nvPr/>
        </p:nvGraphicFramePr>
        <p:xfrm>
          <a:off x="285720" y="142852"/>
          <a:ext cx="8643998" cy="635798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428604"/>
            <a:ext cx="8686800" cy="838200"/>
          </a:xfrm>
        </p:spPr>
        <p:txBody>
          <a:bodyPr>
            <a:noAutofit/>
          </a:bodyPr>
          <a:lstStyle/>
          <a:p>
            <a:pPr algn="ctr"/>
            <a:r>
              <a:rPr lang="ru-RU" sz="2800" dirty="0" smtClean="0">
                <a:solidFill>
                  <a:srgbClr val="00B050"/>
                </a:solidFill>
              </a:rPr>
              <a:t>РАСХОДЫ БЮДЖЕТА ЛЬГОВСКОГО РАЙОНА КУРСКОЙ ОБЛАСТИ по видам расходов за 2018 год</a:t>
            </a:r>
            <a:endParaRPr lang="ru-RU" sz="2800" dirty="0">
              <a:solidFill>
                <a:srgbClr val="00B050"/>
              </a:solidFill>
            </a:endParaRPr>
          </a:p>
        </p:txBody>
      </p:sp>
      <p:graphicFrame>
        <p:nvGraphicFramePr>
          <p:cNvPr id="4" name="Содержимое 3"/>
          <p:cNvGraphicFramePr>
            <a:graphicFrameLocks noGrp="1"/>
          </p:cNvGraphicFramePr>
          <p:nvPr>
            <p:ph idx="1"/>
          </p:nvPr>
        </p:nvGraphicFramePr>
        <p:xfrm>
          <a:off x="357158" y="1857364"/>
          <a:ext cx="8624918" cy="4071966"/>
        </p:xfrm>
        <a:graphic>
          <a:graphicData uri="http://schemas.openxmlformats.org/drawingml/2006/table">
            <a:tbl>
              <a:tblPr firstRow="1" bandRow="1">
                <a:tableStyleId>{5C22544A-7EE6-4342-B048-85BDC9FD1C3A}</a:tableStyleId>
              </a:tblPr>
              <a:tblGrid>
                <a:gridCol w="7143800"/>
                <a:gridCol w="1481118"/>
              </a:tblGrid>
              <a:tr h="370840">
                <a:tc>
                  <a:txBody>
                    <a:bodyPr/>
                    <a:lstStyle/>
                    <a:p>
                      <a:pPr algn="ctr" fontAlgn="ctr"/>
                      <a:r>
                        <a:rPr lang="ru-RU" sz="1600" b="1" i="0" u="none" strike="noStrike" dirty="0">
                          <a:solidFill>
                            <a:srgbClr val="000000"/>
                          </a:solidFill>
                          <a:latin typeface="Arial"/>
                        </a:rPr>
                        <a:t>Наименование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c>
                  <a:txBody>
                    <a:bodyPr/>
                    <a:lstStyle/>
                    <a:p>
                      <a:pPr algn="ctr" fontAlgn="ctr"/>
                      <a:r>
                        <a:rPr lang="ru-RU" sz="1600" b="1" i="0" u="none" strike="noStrike" dirty="0">
                          <a:solidFill>
                            <a:srgbClr val="000000"/>
                          </a:solidFill>
                          <a:latin typeface="Arial"/>
                        </a:rPr>
                        <a:t>Сумма, </a:t>
                      </a:r>
                      <a:endParaRPr lang="ru-RU" sz="1600" b="1" i="0" u="none" strike="noStrike" dirty="0" smtClean="0">
                        <a:solidFill>
                          <a:srgbClr val="000000"/>
                        </a:solidFill>
                        <a:latin typeface="Arial"/>
                      </a:endParaRPr>
                    </a:p>
                    <a:p>
                      <a:pPr algn="ctr" fontAlgn="ctr"/>
                      <a:r>
                        <a:rPr lang="ru-RU" sz="1600" b="1" i="0" u="none" strike="noStrike" dirty="0" smtClean="0">
                          <a:solidFill>
                            <a:srgbClr val="000000"/>
                          </a:solidFill>
                          <a:latin typeface="Arial"/>
                        </a:rPr>
                        <a:t>рублей</a:t>
                      </a:r>
                      <a:endParaRPr lang="ru-RU" sz="1600" b="1" i="0" u="none" strike="noStrike"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r>
              <a:tr h="288613">
                <a:tc>
                  <a:txBody>
                    <a:bodyPr/>
                    <a:lstStyle/>
                    <a:p>
                      <a:pPr algn="l" fontAlgn="b"/>
                      <a:r>
                        <a:rPr lang="ru-RU" sz="1600" b="1" i="0" u="none" strike="noStrike" dirty="0">
                          <a:solidFill>
                            <a:srgbClr val="000000"/>
                          </a:solidFill>
                          <a:latin typeface="Arial"/>
                        </a:rPr>
                        <a:t>ИТОГО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c>
                  <a:txBody>
                    <a:bodyPr/>
                    <a:lstStyle/>
                    <a:p>
                      <a:pPr algn="ctr" fontAlgn="b"/>
                      <a:r>
                        <a:rPr lang="ru-RU" sz="1600" b="1" i="0" u="none" strike="noStrike" dirty="0">
                          <a:solidFill>
                            <a:srgbClr val="000000"/>
                          </a:solidFill>
                          <a:latin typeface="Arial"/>
                        </a:rPr>
                        <a:t>344052779,07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r>
              <a:tr h="1071570">
                <a:tc>
                  <a:txBody>
                    <a:bodyPr/>
                    <a:lstStyle/>
                    <a:p>
                      <a:pPr algn="l" fontAlgn="b"/>
                      <a:r>
                        <a:rPr lang="ru-RU" sz="1600" b="0" i="0" u="none" strike="noStrike" dirty="0">
                          <a:solidFill>
                            <a:srgbClr val="000000"/>
                          </a:solidFill>
                          <a:latin typeface="Arial"/>
                        </a:rPr>
                        <a:t>Расходы на выплаты персоналу в целях обеспечения выполнения функций государственными (муниципальными) органами, казенными учреждениями, органами управления государственными внебюджетными фондами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c>
                  <a:txBody>
                    <a:bodyPr/>
                    <a:lstStyle/>
                    <a:p>
                      <a:pPr algn="ctr" fontAlgn="ctr"/>
                      <a:r>
                        <a:rPr lang="ru-RU" sz="1600" b="0" i="0" u="none" strike="noStrike" dirty="0">
                          <a:solidFill>
                            <a:srgbClr val="000000"/>
                          </a:solidFill>
                          <a:latin typeface="Calibri"/>
                        </a:rPr>
                        <a:t>51254442,78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r>
              <a:tr h="571504">
                <a:tc>
                  <a:txBody>
                    <a:bodyPr/>
                    <a:lstStyle/>
                    <a:p>
                      <a:pPr algn="l" fontAlgn="b"/>
                      <a:r>
                        <a:rPr lang="ru-RU" sz="1600" b="0" i="0" u="none" strike="noStrike" dirty="0">
                          <a:solidFill>
                            <a:srgbClr val="000000"/>
                          </a:solidFill>
                          <a:latin typeface="Arial"/>
                        </a:rPr>
                        <a:t>Закупка товаров, работ и услуг для обеспечения государственных (муниципальных) нужд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c>
                  <a:txBody>
                    <a:bodyPr/>
                    <a:lstStyle/>
                    <a:p>
                      <a:pPr algn="ctr" fontAlgn="ctr"/>
                      <a:r>
                        <a:rPr lang="ru-RU" sz="1600" b="0" i="0" u="none" strike="noStrike">
                          <a:solidFill>
                            <a:srgbClr val="000000"/>
                          </a:solidFill>
                          <a:latin typeface="Calibri"/>
                        </a:rPr>
                        <a:t>9482461,34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r>
              <a:tr h="357190">
                <a:tc>
                  <a:txBody>
                    <a:bodyPr/>
                    <a:lstStyle/>
                    <a:p>
                      <a:pPr algn="l" fontAlgn="b"/>
                      <a:r>
                        <a:rPr lang="ru-RU" sz="1600" b="0" i="0" u="none" strike="noStrike" dirty="0">
                          <a:solidFill>
                            <a:srgbClr val="000000"/>
                          </a:solidFill>
                          <a:latin typeface="Arial"/>
                        </a:rPr>
                        <a:t>Социальное обеспечение и иные выплаты населению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c>
                  <a:txBody>
                    <a:bodyPr/>
                    <a:lstStyle/>
                    <a:p>
                      <a:pPr algn="ctr" fontAlgn="ctr"/>
                      <a:r>
                        <a:rPr lang="ru-RU" sz="1600" b="0" i="0" u="none" strike="noStrike">
                          <a:solidFill>
                            <a:srgbClr val="000000"/>
                          </a:solidFill>
                          <a:latin typeface="Calibri"/>
                        </a:rPr>
                        <a:t>23068830,83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r>
              <a:tr h="357190">
                <a:tc>
                  <a:txBody>
                    <a:bodyPr/>
                    <a:lstStyle/>
                    <a:p>
                      <a:pPr algn="l" fontAlgn="b"/>
                      <a:r>
                        <a:rPr lang="ru-RU" sz="1600" b="0" i="0" u="none" strike="noStrike" dirty="0">
                          <a:solidFill>
                            <a:srgbClr val="000000"/>
                          </a:solidFill>
                          <a:latin typeface="Arial"/>
                        </a:rPr>
                        <a:t>Межбюджетные трансферты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c>
                  <a:txBody>
                    <a:bodyPr/>
                    <a:lstStyle/>
                    <a:p>
                      <a:pPr algn="ctr" fontAlgn="ctr"/>
                      <a:r>
                        <a:rPr lang="ru-RU" sz="1600" b="0" i="0" u="none" strike="noStrike" dirty="0">
                          <a:solidFill>
                            <a:srgbClr val="000000"/>
                          </a:solidFill>
                          <a:latin typeface="Calibri"/>
                        </a:rPr>
                        <a:t>29345487,04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r>
              <a:tr h="571504">
                <a:tc>
                  <a:txBody>
                    <a:bodyPr/>
                    <a:lstStyle/>
                    <a:p>
                      <a:pPr algn="l" fontAlgn="b"/>
                      <a:r>
                        <a:rPr lang="ru-RU" sz="1600" b="0" i="0" u="none" strike="noStrike" dirty="0">
                          <a:solidFill>
                            <a:srgbClr val="000000"/>
                          </a:solidFill>
                          <a:latin typeface="Arial"/>
                        </a:rPr>
                        <a:t>Предоставление субсидий бюджетным, автономным учреждениям и иным некоммерческим организациям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c>
                  <a:txBody>
                    <a:bodyPr/>
                    <a:lstStyle/>
                    <a:p>
                      <a:pPr algn="ctr" fontAlgn="ctr"/>
                      <a:r>
                        <a:rPr lang="ru-RU" sz="1600" b="0" i="0" u="none" strike="noStrike" dirty="0">
                          <a:solidFill>
                            <a:srgbClr val="000000"/>
                          </a:solidFill>
                          <a:latin typeface="Calibri"/>
                        </a:rPr>
                        <a:t>230314601,57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r>
              <a:tr h="357190">
                <a:tc>
                  <a:txBody>
                    <a:bodyPr/>
                    <a:lstStyle/>
                    <a:p>
                      <a:pPr algn="l" fontAlgn="b"/>
                      <a:r>
                        <a:rPr lang="ru-RU" sz="1600" b="0" i="0" u="none" strike="noStrike" dirty="0">
                          <a:solidFill>
                            <a:srgbClr val="000000"/>
                          </a:solidFill>
                          <a:latin typeface="Arial"/>
                        </a:rPr>
                        <a:t>Иные бюджетные ассигнования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c>
                  <a:txBody>
                    <a:bodyPr/>
                    <a:lstStyle/>
                    <a:p>
                      <a:pPr algn="ctr" fontAlgn="ctr"/>
                      <a:r>
                        <a:rPr lang="ru-RU" sz="1600" b="0" i="0" u="none" strike="noStrike" dirty="0">
                          <a:solidFill>
                            <a:srgbClr val="000000"/>
                          </a:solidFill>
                          <a:latin typeface="Calibri"/>
                        </a:rPr>
                        <a:t>586955,51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dirty="0" smtClean="0">
                <a:solidFill>
                  <a:srgbClr val="7030A0"/>
                </a:solidFill>
              </a:rPr>
              <a:t>СТРУКТУРА РАСХОДОВ БЮДЖЕТА ЛЬГОВСКОГО РАЙОНА КУРСКОЙ ОБЛАСТИ по видам расходов за 2018 год</a:t>
            </a:r>
            <a:endParaRPr lang="ru-RU" sz="2800" dirty="0">
              <a:solidFill>
                <a:srgbClr val="7030A0"/>
              </a:solidFill>
            </a:endParaRPr>
          </a:p>
        </p:txBody>
      </p:sp>
      <p:graphicFrame>
        <p:nvGraphicFramePr>
          <p:cNvPr id="5" name="Содержимое 4"/>
          <p:cNvGraphicFramePr>
            <a:graphicFrameLocks noGrp="1"/>
          </p:cNvGraphicFramePr>
          <p:nvPr>
            <p:ph idx="1"/>
          </p:nvPr>
        </p:nvGraphicFramePr>
        <p:xfrm>
          <a:off x="304800" y="1554162"/>
          <a:ext cx="8686800" cy="494667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8686800" cy="8382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ru-RU" sz="4000" dirty="0" smtClean="0">
                <a:solidFill>
                  <a:srgbClr val="0070C0"/>
                </a:solidFill>
                <a:latin typeface="Times New Roman" pitchFamily="18" charset="0"/>
                <a:cs typeface="Times New Roman" pitchFamily="18" charset="0"/>
              </a:rPr>
              <a:t>ДИНАМИКА РАСХОДОВ</a:t>
            </a:r>
            <a:endParaRPr lang="ru-RU" sz="4000" dirty="0">
              <a:solidFill>
                <a:srgbClr val="0070C0"/>
              </a:solidFill>
            </a:endParaRPr>
          </a:p>
        </p:txBody>
      </p:sp>
      <p:graphicFrame>
        <p:nvGraphicFramePr>
          <p:cNvPr id="6" name="Диаграмма 5"/>
          <p:cNvGraphicFramePr/>
          <p:nvPr/>
        </p:nvGraphicFramePr>
        <p:xfrm>
          <a:off x="285720" y="1357298"/>
          <a:ext cx="8572560" cy="521497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686800" cy="838200"/>
          </a:xfrm>
        </p:spPr>
        <p:txBody>
          <a:bodyPr>
            <a:normAutofit fontScale="90000"/>
          </a:bodyPr>
          <a:lstStyle/>
          <a:p>
            <a:pPr algn="ctr"/>
            <a:r>
              <a:rPr lang="ru-RU" b="1" i="1" dirty="0" smtClean="0">
                <a:solidFill>
                  <a:srgbClr val="FF0000"/>
                </a:solidFill>
                <a:latin typeface="Times New Roman" pitchFamily="18" charset="0"/>
                <a:cs typeface="Times New Roman" pitchFamily="18" charset="0"/>
              </a:rPr>
              <a:t>ЧТО ТАКОЕ МУНИЦИПАЛЬНАЯ ПРОГРАММА?</a:t>
            </a:r>
            <a:endParaRPr lang="ru-RU" b="1" dirty="0"/>
          </a:p>
        </p:txBody>
      </p:sp>
      <p:sp>
        <p:nvSpPr>
          <p:cNvPr id="3" name="Содержимое 2"/>
          <p:cNvSpPr>
            <a:spLocks noGrp="1"/>
          </p:cNvSpPr>
          <p:nvPr>
            <p:ph idx="1"/>
          </p:nvPr>
        </p:nvSpPr>
        <p:spPr/>
        <p:txBody>
          <a:bodyPr>
            <a:noAutofit/>
          </a:bodyPr>
          <a:lstStyle/>
          <a:p>
            <a:pPr marL="0" indent="11113">
              <a:spcBef>
                <a:spcPts val="2400"/>
              </a:spcBef>
              <a:buFontTx/>
              <a:buNone/>
            </a:pPr>
            <a:r>
              <a:rPr lang="ru-RU" sz="2300" b="1" u="sng" dirty="0" smtClean="0">
                <a:solidFill>
                  <a:srgbClr val="00B050"/>
                </a:solidFill>
                <a:latin typeface="Times New Roman" pitchFamily="18" charset="0"/>
                <a:cs typeface="Times New Roman" pitchFamily="18" charset="0"/>
              </a:rPr>
              <a:t>МУНИЦИПАЛЬНАЯ  ПРОГРАММА  ЛЬГОВСКОГО РАЙОНА  КУРСКОЙ  ОБЛАСТИ </a:t>
            </a:r>
            <a:r>
              <a:rPr lang="ru-RU" sz="2300" b="1" dirty="0" smtClean="0">
                <a:solidFill>
                  <a:srgbClr val="003366"/>
                </a:solidFill>
                <a:latin typeface="Times New Roman" pitchFamily="18" charset="0"/>
                <a:cs typeface="Times New Roman" pitchFamily="18" charset="0"/>
              </a:rPr>
              <a:t>– </a:t>
            </a:r>
            <a:r>
              <a:rPr lang="ru-RU" sz="2300" dirty="0" smtClean="0">
                <a:solidFill>
                  <a:srgbClr val="003366"/>
                </a:solidFill>
                <a:latin typeface="Times New Roman" pitchFamily="18" charset="0"/>
                <a:cs typeface="Times New Roman" pitchFamily="18" charset="0"/>
              </a:rPr>
              <a:t>это комплекс мероприятий, взаимоувязанных по задачам, срокам осуществления, исполнителям и ресурсам, в сфере социально-экономического развития Льговского района Курской области.</a:t>
            </a:r>
          </a:p>
          <a:p>
            <a:pPr marL="0" indent="11113">
              <a:spcBef>
                <a:spcPts val="2400"/>
              </a:spcBef>
              <a:buFontTx/>
              <a:buNone/>
            </a:pPr>
            <a:r>
              <a:rPr lang="ru-RU" sz="2300" b="1" i="1" u="sng" dirty="0" smtClean="0">
                <a:solidFill>
                  <a:srgbClr val="00B050"/>
                </a:solidFill>
                <a:latin typeface="Times New Roman" pitchFamily="18" charset="0"/>
                <a:cs typeface="Times New Roman" pitchFamily="18" charset="0"/>
              </a:rPr>
              <a:t>Муниципальная программа Льговского района Курской области</a:t>
            </a:r>
            <a:r>
              <a:rPr lang="ru-RU" sz="2300" i="1" dirty="0" smtClean="0">
                <a:solidFill>
                  <a:srgbClr val="00B050"/>
                </a:solidFill>
                <a:latin typeface="Times New Roman" pitchFamily="18" charset="0"/>
                <a:cs typeface="Times New Roman" pitchFamily="18" charset="0"/>
              </a:rPr>
              <a:t>  </a:t>
            </a:r>
            <a:r>
              <a:rPr lang="ru-RU" sz="2300" i="1" dirty="0" smtClean="0">
                <a:solidFill>
                  <a:srgbClr val="003366"/>
                </a:solidFill>
                <a:latin typeface="Times New Roman" pitchFamily="18" charset="0"/>
                <a:cs typeface="Times New Roman" pitchFamily="18" charset="0"/>
              </a:rPr>
              <a:t>утверждается постановлением Администрации Льговского района Курской области.</a:t>
            </a:r>
          </a:p>
          <a:p>
            <a:pPr marL="0" indent="11113">
              <a:spcBef>
                <a:spcPts val="2400"/>
              </a:spcBef>
              <a:buFontTx/>
              <a:buNone/>
            </a:pPr>
            <a:r>
              <a:rPr lang="ru-RU" sz="2300" dirty="0" smtClean="0">
                <a:solidFill>
                  <a:srgbClr val="003366"/>
                </a:solidFill>
                <a:latin typeface="Times New Roman" pitchFamily="18" charset="0"/>
                <a:cs typeface="Times New Roman" pitchFamily="18" charset="0"/>
              </a:rPr>
              <a:t>В </a:t>
            </a:r>
            <a:r>
              <a:rPr lang="ru-RU" sz="2300" b="1" dirty="0" smtClean="0">
                <a:solidFill>
                  <a:srgbClr val="FF0000"/>
                </a:solidFill>
                <a:latin typeface="Times New Roman" pitchFamily="18" charset="0"/>
                <a:cs typeface="Times New Roman" pitchFamily="18" charset="0"/>
              </a:rPr>
              <a:t>2018 </a:t>
            </a:r>
            <a:r>
              <a:rPr lang="ru-RU" sz="2300" dirty="0" smtClean="0">
                <a:solidFill>
                  <a:srgbClr val="003366"/>
                </a:solidFill>
                <a:latin typeface="Times New Roman" pitchFamily="18" charset="0"/>
                <a:cs typeface="Times New Roman" pitchFamily="18" charset="0"/>
              </a:rPr>
              <a:t>году в муниципальном районе «Льговского района» Курской области будет осуществляться реализация </a:t>
            </a:r>
            <a:r>
              <a:rPr lang="ru-RU" sz="2300" b="1" dirty="0" smtClean="0">
                <a:solidFill>
                  <a:srgbClr val="FF0000"/>
                </a:solidFill>
                <a:latin typeface="Times New Roman" pitchFamily="18" charset="0"/>
                <a:cs typeface="Times New Roman" pitchFamily="18" charset="0"/>
              </a:rPr>
              <a:t>20</a:t>
            </a:r>
            <a:r>
              <a:rPr lang="ru-RU" sz="2300" b="1" dirty="0" smtClean="0">
                <a:solidFill>
                  <a:srgbClr val="003366"/>
                </a:solidFill>
                <a:latin typeface="Times New Roman" pitchFamily="18" charset="0"/>
                <a:cs typeface="Times New Roman" pitchFamily="18" charset="0"/>
              </a:rPr>
              <a:t> </a:t>
            </a:r>
            <a:r>
              <a:rPr lang="ru-RU" sz="2300" dirty="0" smtClean="0">
                <a:solidFill>
                  <a:srgbClr val="003366"/>
                </a:solidFill>
                <a:latin typeface="Times New Roman" pitchFamily="18" charset="0"/>
                <a:cs typeface="Times New Roman" pitchFamily="18" charset="0"/>
              </a:rPr>
              <a:t>муниципальных программ Льговского района Курской области.</a:t>
            </a:r>
            <a:endParaRPr lang="ru-RU" sz="23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400" i="1"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rPr>
              <a:t>«ПРОГРАММНАЯ» </a:t>
            </a:r>
            <a:r>
              <a:rPr lang="ru-RU" sz="4400" dirty="0" smtClean="0">
                <a:solidFill>
                  <a:schemeClr val="tx1"/>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rPr>
              <a:t/>
            </a:r>
            <a:br>
              <a:rPr lang="ru-RU" sz="4400" dirty="0" smtClean="0">
                <a:solidFill>
                  <a:schemeClr val="tx1"/>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rPr>
            </a:br>
            <a:r>
              <a:rPr lang="ru-RU"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rPr>
              <a:t>структура расходов бюджета</a:t>
            </a:r>
            <a:endParaRPr lang="ru-RU"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graphicFrame>
        <p:nvGraphicFramePr>
          <p:cNvPr id="6" name="Содержимое 5"/>
          <p:cNvGraphicFramePr>
            <a:graphicFrameLocks noGrp="1"/>
          </p:cNvGraphicFramePr>
          <p:nvPr>
            <p:ph idx="1"/>
          </p:nvPr>
        </p:nvGraphicFramePr>
        <p:xfrm>
          <a:off x="304800" y="1554162"/>
          <a:ext cx="8686800" cy="501810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Obmen\Безуглова\Инна НОВЫЕ\about_budget.png"/>
          <p:cNvPicPr>
            <a:picLocks noChangeAspect="1" noChangeArrowheads="1"/>
          </p:cNvPicPr>
          <p:nvPr/>
        </p:nvPicPr>
        <p:blipFill>
          <a:blip r:embed="rId3" cstate="print"/>
          <a:srcRect/>
          <a:stretch>
            <a:fillRect/>
          </a:stretch>
        </p:blipFill>
        <p:spPr bwMode="auto">
          <a:xfrm>
            <a:off x="6423248" y="4913784"/>
            <a:ext cx="2720752" cy="1944216"/>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title"/>
          </p:nvPr>
        </p:nvSpPr>
        <p:spPr>
          <a:xfrm>
            <a:off x="304800" y="457200"/>
            <a:ext cx="3267068" cy="838200"/>
          </a:xfrm>
        </p:spPr>
        <p:txBody>
          <a:bodyPr>
            <a:normAutofit fontScale="90000"/>
          </a:bodyPr>
          <a:lstStyle/>
          <a:p>
            <a:r>
              <a:rPr lang="ru-RU" i="1" dirty="0" smtClean="0">
                <a:ln w="1905"/>
                <a:solidFill>
                  <a:srgbClr val="7030A0"/>
                </a:solidFill>
                <a:effectLst>
                  <a:innerShdw blurRad="69850" dist="43180" dir="5400000">
                    <a:srgbClr val="000000">
                      <a:alpha val="65000"/>
                    </a:srgbClr>
                  </a:innerShdw>
                </a:effectLst>
                <a:latin typeface="Times New Roman" pitchFamily="18" charset="0"/>
              </a:rPr>
              <a:t>ЧТО ТАКОЕ</a:t>
            </a:r>
            <a:br>
              <a:rPr lang="ru-RU" i="1" dirty="0" smtClean="0">
                <a:ln w="1905"/>
                <a:solidFill>
                  <a:srgbClr val="7030A0"/>
                </a:solidFill>
                <a:effectLst>
                  <a:innerShdw blurRad="69850" dist="43180" dir="5400000">
                    <a:srgbClr val="000000">
                      <a:alpha val="65000"/>
                    </a:srgbClr>
                  </a:innerShdw>
                </a:effectLst>
                <a:latin typeface="Times New Roman" pitchFamily="18" charset="0"/>
              </a:rPr>
            </a:br>
            <a:r>
              <a:rPr lang="ru-RU" i="1" dirty="0" smtClean="0">
                <a:ln w="1905"/>
                <a:solidFill>
                  <a:srgbClr val="7030A0"/>
                </a:solidFill>
                <a:effectLst>
                  <a:innerShdw blurRad="69850" dist="43180" dir="5400000">
                    <a:srgbClr val="000000">
                      <a:alpha val="65000"/>
                    </a:srgbClr>
                  </a:innerShdw>
                </a:effectLst>
                <a:latin typeface="Times New Roman" pitchFamily="18" charset="0"/>
              </a:rPr>
              <a:t>БЮДЖЕТ?</a:t>
            </a:r>
            <a:endParaRPr lang="ru-RU" dirty="0"/>
          </a:p>
        </p:txBody>
      </p:sp>
      <p:sp>
        <p:nvSpPr>
          <p:cNvPr id="4" name="AutoShape 10"/>
          <p:cNvSpPr txBox="1">
            <a:spLocks noChangeArrowheads="1"/>
          </p:cNvSpPr>
          <p:nvPr/>
        </p:nvSpPr>
        <p:spPr bwMode="auto">
          <a:xfrm>
            <a:off x="714348" y="2071678"/>
            <a:ext cx="2214578" cy="1071570"/>
          </a:xfrm>
          <a:prstGeom prst="notchedRightArrow">
            <a:avLst>
              <a:gd name="adj1" fmla="val 50000"/>
              <a:gd name="adj2" fmla="val 40909"/>
            </a:avLst>
          </a:prstGeom>
          <a:solidFill>
            <a:srgbClr val="00B050"/>
          </a:solidFill>
          <a:ln w="9525">
            <a:solidFill>
              <a:srgbClr val="000000"/>
            </a:solidFill>
            <a:miter lim="800000"/>
            <a:headEnd/>
            <a:tailEnd/>
          </a:ln>
        </p:spPr>
        <p:txBody>
          <a:bodyPr vert="horz" lIns="108265" tIns="54132" rIns="108265" bIns="54132">
            <a:normAutofit lnSpcReduction="10000"/>
          </a:bodyPr>
          <a:lstStyle/>
          <a:p>
            <a:pPr marL="342900" marR="0" lvl="0" indent="-342900" algn="l" defTabSz="936382"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ru-RU" sz="800" b="0" i="0" u="none" strike="noStrike" kern="1200" cap="none" spc="0" normalizeH="0" baseline="0" noProof="0" smtClean="0">
              <a:ln>
                <a:noFill/>
              </a:ln>
              <a:solidFill>
                <a:srgbClr val="000000"/>
              </a:solidFill>
              <a:effectLst/>
              <a:uLnTx/>
              <a:uFillTx/>
              <a:latin typeface="+mn-lt"/>
              <a:ea typeface="+mn-ea"/>
              <a:cs typeface="+mn-cs"/>
            </a:endParaRPr>
          </a:p>
          <a:p>
            <a:pPr marL="342900" marR="0" lvl="0" indent="-342900" algn="l" defTabSz="936382"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ru-RU" sz="1800" b="0" i="1" u="none" strike="noStrike" kern="1200" cap="none" spc="0" normalizeH="0" baseline="0" noProof="0" smtClean="0">
                <a:ln>
                  <a:noFill/>
                </a:ln>
                <a:solidFill>
                  <a:srgbClr val="000000"/>
                </a:solidFill>
                <a:effectLst/>
                <a:uLnTx/>
                <a:uFillTx/>
                <a:latin typeface="+mn-lt"/>
                <a:ea typeface="+mn-ea"/>
                <a:cs typeface="+mn-cs"/>
              </a:rPr>
              <a:t>ДОХОДЫ</a:t>
            </a:r>
            <a:endParaRPr kumimoji="0" lang="ru-RU" sz="1800" b="0" i="0" u="none" strike="noStrike" kern="1200" cap="none" spc="0" normalizeH="0" baseline="0" noProof="0" dirty="0">
              <a:ln>
                <a:noFill/>
              </a:ln>
              <a:solidFill>
                <a:schemeClr val="tx2"/>
              </a:solidFill>
              <a:effectLst/>
              <a:uLnTx/>
              <a:uFillTx/>
              <a:latin typeface="+mn-lt"/>
              <a:ea typeface="+mn-ea"/>
              <a:cs typeface="+mn-cs"/>
            </a:endParaRPr>
          </a:p>
        </p:txBody>
      </p:sp>
      <p:sp>
        <p:nvSpPr>
          <p:cNvPr id="5" name="Oval 9"/>
          <p:cNvSpPr>
            <a:spLocks noChangeArrowheads="1"/>
          </p:cNvSpPr>
          <p:nvPr/>
        </p:nvSpPr>
        <p:spPr bwMode="auto">
          <a:xfrm>
            <a:off x="3428992" y="1928802"/>
            <a:ext cx="2214578" cy="1292154"/>
          </a:xfrm>
          <a:prstGeom prst="ellipse">
            <a:avLst/>
          </a:prstGeom>
          <a:gradFill rotWithShape="1">
            <a:gsLst>
              <a:gs pos="0">
                <a:srgbClr val="CC0000">
                  <a:gamma/>
                  <a:shade val="46275"/>
                  <a:invGamma/>
                </a:srgbClr>
              </a:gs>
              <a:gs pos="50000">
                <a:srgbClr val="CC0000">
                  <a:alpha val="64999"/>
                </a:srgbClr>
              </a:gs>
              <a:gs pos="100000">
                <a:srgbClr val="CC0000">
                  <a:gamma/>
                  <a:shade val="46275"/>
                  <a:invGamma/>
                </a:srgbClr>
              </a:gs>
            </a:gsLst>
            <a:lin ang="5400000" scaled="1"/>
          </a:gradFill>
          <a:ln w="9525">
            <a:solidFill>
              <a:srgbClr val="000000"/>
            </a:solidFill>
            <a:round/>
            <a:headEnd/>
            <a:tailEnd/>
          </a:ln>
        </p:spPr>
        <p:txBody>
          <a:bodyPr lIns="108265" tIns="54132" rIns="108265" bIns="54132"/>
          <a:lstStyle/>
          <a:p>
            <a:pPr defTabSz="936382">
              <a:defRPr/>
            </a:pPr>
            <a:endParaRPr lang="ru-RU" sz="1200" b="0" dirty="0">
              <a:solidFill>
                <a:srgbClr val="000000"/>
              </a:solidFill>
            </a:endParaRPr>
          </a:p>
          <a:p>
            <a:pPr algn="ctr" defTabSz="936382">
              <a:defRPr/>
            </a:pPr>
            <a:r>
              <a:rPr lang="ru-RU" sz="2000" i="1" dirty="0" smtClean="0">
                <a:solidFill>
                  <a:srgbClr val="000000"/>
                </a:solidFill>
              </a:rPr>
              <a:t>БЮДЖЕТ</a:t>
            </a:r>
            <a:endParaRPr lang="ru-RU" sz="2000" dirty="0"/>
          </a:p>
        </p:txBody>
      </p:sp>
      <p:sp>
        <p:nvSpPr>
          <p:cNvPr id="6" name="AutoShape 11"/>
          <p:cNvSpPr>
            <a:spLocks noChangeArrowheads="1"/>
          </p:cNvSpPr>
          <p:nvPr/>
        </p:nvSpPr>
        <p:spPr bwMode="auto">
          <a:xfrm>
            <a:off x="5929322" y="2000240"/>
            <a:ext cx="2152525" cy="1042236"/>
          </a:xfrm>
          <a:prstGeom prst="notchedRightArrow">
            <a:avLst>
              <a:gd name="adj1" fmla="val 50000"/>
              <a:gd name="adj2" fmla="val 40909"/>
            </a:avLst>
          </a:prstGeom>
          <a:gradFill rotWithShape="1">
            <a:gsLst>
              <a:gs pos="0">
                <a:srgbClr val="3366FF">
                  <a:gamma/>
                  <a:shade val="46275"/>
                  <a:invGamma/>
                </a:srgbClr>
              </a:gs>
              <a:gs pos="50000">
                <a:srgbClr val="3366FF">
                  <a:alpha val="67000"/>
                </a:srgbClr>
              </a:gs>
              <a:gs pos="100000">
                <a:srgbClr val="3366FF">
                  <a:gamma/>
                  <a:shade val="46275"/>
                  <a:invGamma/>
                </a:srgbClr>
              </a:gs>
            </a:gsLst>
            <a:lin ang="5400000" scaled="1"/>
          </a:gradFill>
          <a:ln w="9525">
            <a:solidFill>
              <a:srgbClr val="000000"/>
            </a:solidFill>
            <a:miter lim="800000"/>
            <a:headEnd/>
            <a:tailEnd/>
          </a:ln>
        </p:spPr>
        <p:txBody>
          <a:bodyPr lIns="108265" tIns="54132" rIns="108265" bIns="54132"/>
          <a:lstStyle/>
          <a:p>
            <a:pPr algn="l" defTabSz="936382">
              <a:defRPr/>
            </a:pPr>
            <a:endParaRPr lang="ru-RU" sz="800" b="0" dirty="0">
              <a:solidFill>
                <a:srgbClr val="000000"/>
              </a:solidFill>
            </a:endParaRPr>
          </a:p>
          <a:p>
            <a:pPr defTabSz="936382">
              <a:defRPr/>
            </a:pPr>
            <a:r>
              <a:rPr lang="ru-RU" sz="1200" b="0" dirty="0">
                <a:solidFill>
                  <a:srgbClr val="000000"/>
                </a:solidFill>
              </a:rPr>
              <a:t> </a:t>
            </a:r>
            <a:r>
              <a:rPr lang="ru-RU" sz="1500" i="1" dirty="0">
                <a:solidFill>
                  <a:srgbClr val="000000"/>
                </a:solidFill>
              </a:rPr>
              <a:t>РАСХОДЫ</a:t>
            </a:r>
            <a:endParaRPr lang="ru-RU" sz="1500" dirty="0"/>
          </a:p>
        </p:txBody>
      </p:sp>
      <p:sp>
        <p:nvSpPr>
          <p:cNvPr id="7" name="Прямоугольник 6"/>
          <p:cNvSpPr/>
          <p:nvPr/>
        </p:nvSpPr>
        <p:spPr>
          <a:xfrm>
            <a:off x="428596" y="3429000"/>
            <a:ext cx="8358246" cy="840230"/>
          </a:xfrm>
          <a:prstGeom prst="rect">
            <a:avLst/>
          </a:prstGeom>
        </p:spPr>
        <p:txBody>
          <a:bodyPr wrap="square">
            <a:spAutoFit/>
          </a:bodyPr>
          <a:lstStyle/>
          <a:p>
            <a:pPr>
              <a:lnSpc>
                <a:spcPct val="90000"/>
              </a:lnSpc>
            </a:pPr>
            <a:r>
              <a:rPr lang="ru-RU" b="1" u="sng" dirty="0" smtClean="0">
                <a:solidFill>
                  <a:srgbClr val="003366"/>
                </a:solidFill>
                <a:latin typeface="Times New Roman" pitchFamily="18" charset="0"/>
              </a:rPr>
              <a:t>ДОХОДЫ БЮДЖЕТА</a:t>
            </a:r>
            <a:r>
              <a:rPr lang="ru-RU" u="sng" dirty="0" smtClean="0">
                <a:solidFill>
                  <a:srgbClr val="003366"/>
                </a:solidFill>
                <a:latin typeface="Times New Roman" pitchFamily="18" charset="0"/>
              </a:rPr>
              <a:t> </a:t>
            </a:r>
            <a:r>
              <a:rPr lang="ru-RU" dirty="0" smtClean="0">
                <a:solidFill>
                  <a:srgbClr val="003366"/>
                </a:solidFill>
                <a:latin typeface="Times New Roman" pitchFamily="18" charset="0"/>
              </a:rPr>
              <a:t>– поступающие в бюджет денежные средства (налоги юридических и физических лиц, штрафы, административные платежи и сборы, финансовая помощь).</a:t>
            </a:r>
          </a:p>
        </p:txBody>
      </p:sp>
      <p:sp>
        <p:nvSpPr>
          <p:cNvPr id="8" name="Прямоугольник 7"/>
          <p:cNvSpPr/>
          <p:nvPr/>
        </p:nvSpPr>
        <p:spPr>
          <a:xfrm>
            <a:off x="428596" y="4286256"/>
            <a:ext cx="7786742" cy="1200329"/>
          </a:xfrm>
          <a:prstGeom prst="rect">
            <a:avLst/>
          </a:prstGeom>
        </p:spPr>
        <p:txBody>
          <a:bodyPr wrap="square">
            <a:spAutoFit/>
          </a:bodyPr>
          <a:lstStyle/>
          <a:p>
            <a:r>
              <a:rPr lang="ru-RU" b="1" u="sng" dirty="0" smtClean="0">
                <a:solidFill>
                  <a:srgbClr val="003366"/>
                </a:solidFill>
                <a:latin typeface="Times New Roman" pitchFamily="18" charset="0"/>
              </a:rPr>
              <a:t>РАСХОДЫ БЮДЖЕТА</a:t>
            </a:r>
            <a:r>
              <a:rPr lang="ru-RU" u="sng" dirty="0" smtClean="0">
                <a:solidFill>
                  <a:srgbClr val="003366"/>
                </a:solidFill>
                <a:latin typeface="Times New Roman" pitchFamily="18" charset="0"/>
              </a:rPr>
              <a:t> </a:t>
            </a:r>
            <a:r>
              <a:rPr lang="ru-RU" dirty="0" smtClean="0">
                <a:solidFill>
                  <a:srgbClr val="003366"/>
                </a:solidFill>
                <a:latin typeface="Times New Roman" pitchFamily="18" charset="0"/>
              </a:rPr>
              <a:t>– выплачиваемые из бюджета денежные средства (социальные выплаты населению, содержание государственных учреждений (образование, здравоохранение и другие), капитальное строительство и другие)</a:t>
            </a:r>
            <a:endParaRPr lang="ru-RU" dirty="0"/>
          </a:p>
        </p:txBody>
      </p:sp>
      <p:sp>
        <p:nvSpPr>
          <p:cNvPr id="9" name="Прямоугольник 8"/>
          <p:cNvSpPr/>
          <p:nvPr/>
        </p:nvSpPr>
        <p:spPr>
          <a:xfrm>
            <a:off x="3214678" y="214290"/>
            <a:ext cx="5643570" cy="1200329"/>
          </a:xfrm>
          <a:prstGeom prst="rect">
            <a:avLst/>
          </a:prstGeom>
        </p:spPr>
        <p:txBody>
          <a:bodyPr wrap="square">
            <a:spAutoFit/>
          </a:bodyPr>
          <a:lstStyle/>
          <a:p>
            <a:r>
              <a:rPr lang="ru-RU" b="1" dirty="0" smtClean="0">
                <a:solidFill>
                  <a:srgbClr val="7030A0"/>
                </a:solidFill>
              </a:rPr>
              <a:t>БЮДЖЕТ- </a:t>
            </a:r>
            <a:r>
              <a:rPr lang="ru-RU" dirty="0" smtClean="0">
                <a:solidFill>
                  <a:srgbClr val="7030A0"/>
                </a:solidFill>
              </a:rPr>
              <a:t>это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endParaRPr lang="ru-RU" dirty="0">
              <a:solidFill>
                <a:srgbClr val="7030A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686800" cy="838200"/>
          </a:xfrm>
        </p:spPr>
        <p:txBody>
          <a:bodyPr>
            <a:noAutofit/>
          </a:bodyPr>
          <a:lstStyle/>
          <a:p>
            <a:pPr algn="ctr"/>
            <a:r>
              <a:rPr lang="ru-RU" sz="2300" dirty="0" smtClean="0">
                <a:solidFill>
                  <a:srgbClr val="00B0F0"/>
                </a:solidFill>
              </a:rPr>
              <a:t>Бюджет муниципального района за 2018 год  в разрезе государственных программ Курской области [1]</a:t>
            </a:r>
            <a:endParaRPr lang="ru-RU" sz="2300" dirty="0">
              <a:solidFill>
                <a:srgbClr val="00B0F0"/>
              </a:solidFill>
            </a:endParaRPr>
          </a:p>
        </p:txBody>
      </p:sp>
      <p:graphicFrame>
        <p:nvGraphicFramePr>
          <p:cNvPr id="4" name="Содержимое 3"/>
          <p:cNvGraphicFramePr>
            <a:graphicFrameLocks noGrp="1"/>
          </p:cNvGraphicFramePr>
          <p:nvPr>
            <p:ph idx="1"/>
          </p:nvPr>
        </p:nvGraphicFramePr>
        <p:xfrm>
          <a:off x="285720" y="1285860"/>
          <a:ext cx="8686800" cy="4703445"/>
        </p:xfrm>
        <a:graphic>
          <a:graphicData uri="http://schemas.openxmlformats.org/drawingml/2006/table">
            <a:tbl>
              <a:tblPr firstRow="1" bandRow="1">
                <a:tableStyleId>{5C22544A-7EE6-4342-B048-85BDC9FD1C3A}</a:tableStyleId>
              </a:tblPr>
              <a:tblGrid>
                <a:gridCol w="7267596"/>
                <a:gridCol w="1419204"/>
              </a:tblGrid>
              <a:tr h="370840">
                <a:tc>
                  <a:txBody>
                    <a:bodyPr/>
                    <a:lstStyle/>
                    <a:p>
                      <a:pPr algn="ctr" rtl="0" fontAlgn="ctr"/>
                      <a:r>
                        <a:rPr lang="ru-RU" sz="1600" b="1" i="1" u="none" strike="noStrike" dirty="0">
                          <a:solidFill>
                            <a:srgbClr val="000000"/>
                          </a:solidFill>
                          <a:latin typeface="Times New Roman" pitchFamily="18" charset="0"/>
                          <a:cs typeface="Times New Roman" pitchFamily="18" charset="0"/>
                        </a:rPr>
                        <a:t>Наименование муниципальной программы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600" b="1" i="1" u="none" strike="noStrike" dirty="0" smtClean="0">
                          <a:solidFill>
                            <a:srgbClr val="000000"/>
                          </a:solidFill>
                          <a:latin typeface="Times New Roman" pitchFamily="18" charset="0"/>
                          <a:cs typeface="Times New Roman" pitchFamily="18" charset="0"/>
                        </a:rPr>
                        <a:t>2018 </a:t>
                      </a:r>
                      <a:r>
                        <a:rPr lang="ru-RU" sz="1600" b="1" i="1" u="none" strike="noStrike" dirty="0">
                          <a:solidFill>
                            <a:srgbClr val="000000"/>
                          </a:solidFill>
                          <a:latin typeface="Times New Roman" pitchFamily="18" charset="0"/>
                          <a:cs typeface="Times New Roman" pitchFamily="18" charset="0"/>
                        </a:rPr>
                        <a:t>год, </a:t>
                      </a:r>
                      <a:r>
                        <a:rPr lang="ru-RU" sz="1600" b="1" i="1" u="none" strike="noStrike" dirty="0" smtClean="0">
                          <a:solidFill>
                            <a:srgbClr val="000000"/>
                          </a:solidFill>
                          <a:latin typeface="Times New Roman" pitchFamily="18" charset="0"/>
                          <a:cs typeface="Times New Roman" pitchFamily="18" charset="0"/>
                        </a:rPr>
                        <a:t>рублей</a:t>
                      </a:r>
                      <a:endParaRPr lang="ru-RU" sz="1600" b="1" i="1"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600" b="0" i="0" u="none" strike="noStrike" dirty="0">
                          <a:solidFill>
                            <a:srgbClr val="000000"/>
                          </a:solidFill>
                          <a:latin typeface="Times New Roman" pitchFamily="18" charset="0"/>
                          <a:cs typeface="Times New Roman" pitchFamily="18" charset="0"/>
                        </a:rPr>
                        <a:t>Муниципальная программа  "Развитие культуры в Льговском районе Курской области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dirty="0">
                          <a:solidFill>
                            <a:srgbClr val="000000"/>
                          </a:solidFill>
                          <a:latin typeface="Times New Roman" pitchFamily="18" charset="0"/>
                          <a:cs typeface="Times New Roman" pitchFamily="18" charset="0"/>
                        </a:rPr>
                        <a:t>28292039,44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600" b="0" i="0" u="none" strike="noStrike" dirty="0">
                          <a:solidFill>
                            <a:srgbClr val="000000"/>
                          </a:solidFill>
                          <a:latin typeface="Times New Roman" pitchFamily="18" charset="0"/>
                          <a:cs typeface="Times New Roman" pitchFamily="18" charset="0"/>
                        </a:rPr>
                        <a:t>Муниципальная программа "Социальная поддержка граждан в Льговском районе Курской области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dirty="0">
                          <a:solidFill>
                            <a:srgbClr val="000000"/>
                          </a:solidFill>
                          <a:latin typeface="Times New Roman" pitchFamily="18" charset="0"/>
                          <a:cs typeface="Times New Roman" pitchFamily="18" charset="0"/>
                        </a:rPr>
                        <a:t>15159615,76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600" b="0" i="0" u="none" strike="noStrike">
                          <a:solidFill>
                            <a:srgbClr val="000000"/>
                          </a:solidFill>
                          <a:latin typeface="Times New Roman" pitchFamily="18" charset="0"/>
                          <a:cs typeface="Times New Roman" pitchFamily="18" charset="0"/>
                        </a:rPr>
                        <a:t>Муниципальная программа  "Развитие образования в Льговском районе Курской области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dirty="0">
                          <a:solidFill>
                            <a:srgbClr val="000000"/>
                          </a:solidFill>
                          <a:latin typeface="Times New Roman" pitchFamily="18" charset="0"/>
                          <a:cs typeface="Times New Roman" pitchFamily="18" charset="0"/>
                        </a:rPr>
                        <a:t>237247149,60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600" b="0" i="0" u="none" strike="noStrike">
                          <a:solidFill>
                            <a:srgbClr val="000000"/>
                          </a:solidFill>
                          <a:latin typeface="Times New Roman" pitchFamily="18" charset="0"/>
                          <a:cs typeface="Times New Roman" pitchFamily="18" charset="0"/>
                        </a:rPr>
                        <a:t>Муниципальная программа "Управление муниципальным имуществом и земельными ресурсами в Льговском районе Курской области"</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dirty="0">
                          <a:solidFill>
                            <a:srgbClr val="000000"/>
                          </a:solidFill>
                          <a:latin typeface="Times New Roman" pitchFamily="18" charset="0"/>
                          <a:cs typeface="Times New Roman" pitchFamily="18" charset="0"/>
                        </a:rPr>
                        <a:t>95345,00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600" b="0" i="0" u="none" strike="noStrike" dirty="0">
                          <a:solidFill>
                            <a:srgbClr val="000000"/>
                          </a:solidFill>
                          <a:latin typeface="Times New Roman" pitchFamily="18" charset="0"/>
                          <a:cs typeface="Times New Roman" pitchFamily="18" charset="0"/>
                        </a:rPr>
                        <a:t>Муниципальная программа "Обеспечение доступным и комфортным жильем и коммунальными услугами граждан Льговского района Курской области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dirty="0">
                          <a:solidFill>
                            <a:srgbClr val="000000"/>
                          </a:solidFill>
                          <a:latin typeface="Times New Roman" pitchFamily="18" charset="0"/>
                          <a:cs typeface="Times New Roman" pitchFamily="18" charset="0"/>
                        </a:rPr>
                        <a:t>17665698,75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600" b="0" i="0" u="none" strike="noStrike">
                          <a:solidFill>
                            <a:srgbClr val="000000"/>
                          </a:solidFill>
                          <a:latin typeface="Times New Roman" pitchFamily="18" charset="0"/>
                          <a:cs typeface="Times New Roman" pitchFamily="18" charset="0"/>
                        </a:rPr>
                        <a:t>Муниципальная программа "Повышение эффективности работы с  молодежью,  организация отдыха и оздоровления детей, молодежи, развитие физической культуры и спорта в Льговском районе Курской области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dirty="0">
                          <a:solidFill>
                            <a:srgbClr val="000000"/>
                          </a:solidFill>
                          <a:latin typeface="Times New Roman" pitchFamily="18" charset="0"/>
                          <a:cs typeface="Times New Roman" pitchFamily="18" charset="0"/>
                        </a:rPr>
                        <a:t>1852410,27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600" b="0" i="0" u="none" strike="noStrike" dirty="0">
                          <a:solidFill>
                            <a:srgbClr val="000000"/>
                          </a:solidFill>
                          <a:latin typeface="Times New Roman" pitchFamily="18" charset="0"/>
                          <a:cs typeface="Times New Roman" pitchFamily="18" charset="0"/>
                        </a:rPr>
                        <a:t>Муниципальная программа "Развитие муниципальной службы в Льговском районе Курской области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dirty="0">
                          <a:solidFill>
                            <a:srgbClr val="000000"/>
                          </a:solidFill>
                          <a:latin typeface="Times New Roman" pitchFamily="18" charset="0"/>
                          <a:cs typeface="Times New Roman" pitchFamily="18" charset="0"/>
                        </a:rPr>
                        <a:t>19470,00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600" b="0" i="0" u="none" strike="noStrike" dirty="0">
                          <a:solidFill>
                            <a:srgbClr val="000000"/>
                          </a:solidFill>
                          <a:latin typeface="Times New Roman" pitchFamily="18" charset="0"/>
                          <a:cs typeface="Times New Roman" pitchFamily="18" charset="0"/>
                        </a:rPr>
                        <a:t>Муниципальная программа "Сохранение и развитие архивного дела в Льговском районе Курской области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dirty="0">
                          <a:solidFill>
                            <a:srgbClr val="000000"/>
                          </a:solidFill>
                          <a:latin typeface="Times New Roman" pitchFamily="18" charset="0"/>
                          <a:cs typeface="Times New Roman" pitchFamily="18" charset="0"/>
                        </a:rPr>
                        <a:t>287302,00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686800" cy="838200"/>
          </a:xfrm>
        </p:spPr>
        <p:txBody>
          <a:bodyPr>
            <a:noAutofit/>
          </a:bodyPr>
          <a:lstStyle/>
          <a:p>
            <a:pPr algn="ctr"/>
            <a:r>
              <a:rPr lang="ru-RU" sz="2300" dirty="0" smtClean="0">
                <a:solidFill>
                  <a:srgbClr val="00B0F0"/>
                </a:solidFill>
              </a:rPr>
              <a:t>Бюджет муниципального района за 2018 год  в разрезе государственных программ Курской области [2]</a:t>
            </a:r>
            <a:endParaRPr lang="ru-RU" sz="2300" dirty="0">
              <a:solidFill>
                <a:srgbClr val="00B0F0"/>
              </a:solidFill>
            </a:endParaRPr>
          </a:p>
        </p:txBody>
      </p:sp>
      <p:graphicFrame>
        <p:nvGraphicFramePr>
          <p:cNvPr id="4" name="Содержимое 3"/>
          <p:cNvGraphicFramePr>
            <a:graphicFrameLocks noGrp="1"/>
          </p:cNvGraphicFramePr>
          <p:nvPr>
            <p:ph idx="1"/>
          </p:nvPr>
        </p:nvGraphicFramePr>
        <p:xfrm>
          <a:off x="285720" y="1214422"/>
          <a:ext cx="8686800" cy="5482625"/>
        </p:xfrm>
        <a:graphic>
          <a:graphicData uri="http://schemas.openxmlformats.org/drawingml/2006/table">
            <a:tbl>
              <a:tblPr firstRow="1" bandRow="1">
                <a:tableStyleId>{5C22544A-7EE6-4342-B048-85BDC9FD1C3A}</a:tableStyleId>
              </a:tblPr>
              <a:tblGrid>
                <a:gridCol w="7267596"/>
                <a:gridCol w="1419204"/>
              </a:tblGrid>
              <a:tr h="370840">
                <a:tc>
                  <a:txBody>
                    <a:bodyPr/>
                    <a:lstStyle/>
                    <a:p>
                      <a:pPr algn="ctr" rtl="0" fontAlgn="ctr"/>
                      <a:r>
                        <a:rPr lang="ru-RU" sz="1600" b="1" i="1" u="none" strike="noStrike" dirty="0">
                          <a:solidFill>
                            <a:srgbClr val="000000"/>
                          </a:solidFill>
                          <a:latin typeface="Times New Roman" pitchFamily="18" charset="0"/>
                          <a:cs typeface="Times New Roman" pitchFamily="18" charset="0"/>
                        </a:rPr>
                        <a:t>Наименование муниципальной программы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600" b="1" i="1" u="none" strike="noStrike" dirty="0" smtClean="0">
                          <a:solidFill>
                            <a:srgbClr val="000000"/>
                          </a:solidFill>
                          <a:latin typeface="Times New Roman" pitchFamily="18" charset="0"/>
                          <a:cs typeface="Times New Roman" pitchFamily="18" charset="0"/>
                        </a:rPr>
                        <a:t>2018 </a:t>
                      </a:r>
                      <a:r>
                        <a:rPr lang="ru-RU" sz="1600" b="1" i="1" u="none" strike="noStrike" dirty="0">
                          <a:solidFill>
                            <a:srgbClr val="000000"/>
                          </a:solidFill>
                          <a:latin typeface="Times New Roman" pitchFamily="18" charset="0"/>
                          <a:cs typeface="Times New Roman" pitchFamily="18" charset="0"/>
                        </a:rPr>
                        <a:t>год, </a:t>
                      </a:r>
                      <a:r>
                        <a:rPr lang="ru-RU" sz="1600" b="1" i="1" u="none" strike="noStrike" dirty="0" smtClean="0">
                          <a:solidFill>
                            <a:srgbClr val="000000"/>
                          </a:solidFill>
                          <a:latin typeface="Times New Roman" pitchFamily="18" charset="0"/>
                          <a:cs typeface="Times New Roman" pitchFamily="18" charset="0"/>
                        </a:rPr>
                        <a:t>рублей</a:t>
                      </a:r>
                      <a:endParaRPr lang="ru-RU" sz="1600" b="1" i="1"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600" b="0" i="0" u="none" strike="noStrike" dirty="0">
                          <a:solidFill>
                            <a:srgbClr val="000000"/>
                          </a:solidFill>
                          <a:latin typeface="Times New Roman" pitchFamily="18" charset="0"/>
                          <a:cs typeface="Times New Roman" pitchFamily="18" charset="0"/>
                        </a:rPr>
                        <a:t>Муниципальная программа  "Развитие транспортной системы, обеспечение перевозки </a:t>
                      </a:r>
                      <a:r>
                        <a:rPr lang="ru-RU" sz="1600" b="0" i="0" u="none" strike="noStrike" dirty="0" smtClean="0">
                          <a:solidFill>
                            <a:srgbClr val="000000"/>
                          </a:solidFill>
                          <a:latin typeface="Times New Roman" pitchFamily="18" charset="0"/>
                          <a:cs typeface="Times New Roman" pitchFamily="18" charset="0"/>
                        </a:rPr>
                        <a:t>пассажиров </a:t>
                      </a:r>
                      <a:r>
                        <a:rPr lang="ru-RU" sz="1600" b="0" i="0" u="none" strike="noStrike" dirty="0">
                          <a:solidFill>
                            <a:srgbClr val="000000"/>
                          </a:solidFill>
                          <a:latin typeface="Times New Roman" pitchFamily="18" charset="0"/>
                          <a:cs typeface="Times New Roman" pitchFamily="18" charset="0"/>
                        </a:rPr>
                        <a:t>в Льговском районе Курской области и безопасности дорожного движения"</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a:solidFill>
                            <a:srgbClr val="000000"/>
                          </a:solidFill>
                          <a:latin typeface="Times New Roman" pitchFamily="18" charset="0"/>
                          <a:cs typeface="Times New Roman" pitchFamily="18" charset="0"/>
                        </a:rPr>
                        <a:t>652751,73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600" b="0" i="0" u="none" strike="noStrike" dirty="0">
                          <a:solidFill>
                            <a:srgbClr val="000000"/>
                          </a:solidFill>
                          <a:latin typeface="Times New Roman" pitchFamily="18" charset="0"/>
                          <a:cs typeface="Times New Roman" pitchFamily="18" charset="0"/>
                        </a:rPr>
                        <a:t>Муниципальная программа  "Профилактика правонарушений в Льговском районе Курской области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a:solidFill>
                            <a:srgbClr val="000000"/>
                          </a:solidFill>
                          <a:latin typeface="Times New Roman" pitchFamily="18" charset="0"/>
                          <a:cs typeface="Times New Roman" pitchFamily="18" charset="0"/>
                        </a:rPr>
                        <a:t>306750,00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600" b="0" i="0" u="none" strike="noStrike" dirty="0">
                          <a:solidFill>
                            <a:srgbClr val="000000"/>
                          </a:solidFill>
                          <a:latin typeface="Times New Roman" pitchFamily="18" charset="0"/>
                          <a:cs typeface="Times New Roman" pitchFamily="18" charset="0"/>
                        </a:rPr>
                        <a:t>Муниципальная программа "Защита населения и территории от чрезвычайных ситуаций, обеспечение пожарной безопасности и безопасности людей на водных объектах в Льговском районе Курской области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a:solidFill>
                            <a:srgbClr val="000000"/>
                          </a:solidFill>
                          <a:latin typeface="Times New Roman" pitchFamily="18" charset="0"/>
                          <a:cs typeface="Times New Roman" pitchFamily="18" charset="0"/>
                        </a:rPr>
                        <a:t>121670,00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600" b="0" i="0" u="none" strike="noStrike" dirty="0">
                          <a:solidFill>
                            <a:srgbClr val="000000"/>
                          </a:solidFill>
                          <a:latin typeface="Times New Roman" pitchFamily="18" charset="0"/>
                          <a:cs typeface="Times New Roman" pitchFamily="18" charset="0"/>
                        </a:rPr>
                        <a:t>Муниципальная программа "Повышение эффективности управления муниципальными финансами в Льговском районе Курской области"</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a:solidFill>
                            <a:srgbClr val="000000"/>
                          </a:solidFill>
                          <a:latin typeface="Times New Roman" pitchFamily="18" charset="0"/>
                          <a:cs typeface="Times New Roman" pitchFamily="18" charset="0"/>
                        </a:rPr>
                        <a:t>8763033,97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600" b="0" i="0" u="none" strike="noStrike" dirty="0">
                          <a:solidFill>
                            <a:srgbClr val="000000"/>
                          </a:solidFill>
                          <a:latin typeface="Times New Roman" pitchFamily="18" charset="0"/>
                          <a:cs typeface="Times New Roman" pitchFamily="18" charset="0"/>
                        </a:rPr>
                        <a:t>Муниципальная программа "Социальное развитие села в Льговском районе Курской области"</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a:solidFill>
                            <a:srgbClr val="000000"/>
                          </a:solidFill>
                          <a:latin typeface="Times New Roman" pitchFamily="18" charset="0"/>
                          <a:cs typeface="Times New Roman" pitchFamily="18" charset="0"/>
                        </a:rPr>
                        <a:t>4236928,91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600" b="0" i="0" u="none" strike="noStrike">
                          <a:solidFill>
                            <a:srgbClr val="000000"/>
                          </a:solidFill>
                          <a:latin typeface="Times New Roman" pitchFamily="18" charset="0"/>
                          <a:cs typeface="Times New Roman" pitchFamily="18" charset="0"/>
                        </a:rPr>
                        <a:t>Муниципальная программа "Содействие занятости населения в Льговском районе Курской области"</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a:solidFill>
                            <a:srgbClr val="000000"/>
                          </a:solidFill>
                          <a:latin typeface="Times New Roman" pitchFamily="18" charset="0"/>
                          <a:cs typeface="Times New Roman" pitchFamily="18" charset="0"/>
                        </a:rPr>
                        <a:t>316969,37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600" b="0" i="0" u="none" strike="noStrike">
                          <a:solidFill>
                            <a:srgbClr val="000000"/>
                          </a:solidFill>
                          <a:latin typeface="Times New Roman" pitchFamily="18" charset="0"/>
                          <a:cs typeface="Times New Roman" pitchFamily="18" charset="0"/>
                        </a:rPr>
                        <a:t>Муниципальная программа «Развитие информационного общества в Льговском районе Курской области»</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a:solidFill>
                            <a:srgbClr val="000000"/>
                          </a:solidFill>
                          <a:latin typeface="Times New Roman" pitchFamily="18" charset="0"/>
                          <a:cs typeface="Times New Roman" pitchFamily="18" charset="0"/>
                        </a:rPr>
                        <a:t>193926,00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600" b="0" i="0" u="none" strike="noStrike">
                          <a:solidFill>
                            <a:srgbClr val="000000"/>
                          </a:solidFill>
                          <a:latin typeface="Times New Roman" pitchFamily="18" charset="0"/>
                          <a:cs typeface="Times New Roman" pitchFamily="18" charset="0"/>
                        </a:rPr>
                        <a:t>Муниципальная программа "Отлов и стерилизация безнадзорных (бездомных) животных на территории муниципального района "Льговский район" Курской области"</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0" i="0" u="none" strike="noStrike">
                          <a:solidFill>
                            <a:srgbClr val="000000"/>
                          </a:solidFill>
                          <a:latin typeface="Times New Roman" pitchFamily="18" charset="0"/>
                          <a:cs typeface="Times New Roman" pitchFamily="18" charset="0"/>
                        </a:rPr>
                        <a:t>57383,89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500">
                <a:tc>
                  <a:txBody>
                    <a:bodyPr/>
                    <a:lstStyle/>
                    <a:p>
                      <a:pPr algn="l" fontAlgn="b"/>
                      <a:r>
                        <a:rPr lang="ru-RU" sz="1600" b="1" i="0" u="none" strike="noStrike" dirty="0">
                          <a:solidFill>
                            <a:srgbClr val="000000"/>
                          </a:solidFill>
                          <a:latin typeface="Times New Roman" pitchFamily="18" charset="0"/>
                          <a:cs typeface="Times New Roman" pitchFamily="18" charset="0"/>
                        </a:rPr>
                        <a:t>ВСЕГО РАСХОДОВ</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315268444,69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Obmen\Безуглова\Инна\культура.jpg"/>
          <p:cNvPicPr>
            <a:picLocks noChangeAspect="1" noChangeArrowheads="1"/>
          </p:cNvPicPr>
          <p:nvPr/>
        </p:nvPicPr>
        <p:blipFill>
          <a:blip r:embed="rId2" cstate="print"/>
          <a:srcRect/>
          <a:stretch>
            <a:fillRect/>
          </a:stretch>
        </p:blipFill>
        <p:spPr bwMode="auto">
          <a:xfrm rot="-1140000">
            <a:off x="1547999" y="4572007"/>
            <a:ext cx="1873890" cy="1692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Заголовок 1"/>
          <p:cNvSpPr>
            <a:spLocks noGrp="1"/>
          </p:cNvSpPr>
          <p:nvPr>
            <p:ph type="title"/>
          </p:nvPr>
        </p:nvSpPr>
        <p:spPr/>
        <p:txBody>
          <a:bodyPr>
            <a:noAutofit/>
          </a:bodyPr>
          <a:lstStyle/>
          <a:p>
            <a:pPr algn="ctr"/>
            <a:r>
              <a:rPr lang="ru-RU" sz="2400" dirty="0" smtClean="0">
                <a:solidFill>
                  <a:srgbClr val="FF0000"/>
                </a:solidFill>
                <a:effectLst>
                  <a:outerShdw blurRad="38100" dist="38100" dir="2700000" algn="tl">
                    <a:srgbClr val="000000">
                      <a:alpha val="43137"/>
                    </a:srgbClr>
                  </a:outerShdw>
                </a:effectLst>
              </a:rPr>
              <a:t>Расходы  бюджета на реализацию муниципальной программы 01 «Развитие культуры в Льговском районе Курской области»</a:t>
            </a:r>
            <a:endParaRPr lang="ru-RU" sz="2400" dirty="0">
              <a:solidFill>
                <a:srgbClr val="FF0000"/>
              </a:solidFill>
            </a:endParaRPr>
          </a:p>
        </p:txBody>
      </p:sp>
      <p:graphicFrame>
        <p:nvGraphicFramePr>
          <p:cNvPr id="4" name="Содержимое 3"/>
          <p:cNvGraphicFramePr>
            <a:graphicFrameLocks noGrp="1"/>
          </p:cNvGraphicFramePr>
          <p:nvPr>
            <p:ph idx="1"/>
          </p:nvPr>
        </p:nvGraphicFramePr>
        <p:xfrm>
          <a:off x="285720" y="1785926"/>
          <a:ext cx="8686800" cy="2758758"/>
        </p:xfrm>
        <a:graphic>
          <a:graphicData uri="http://schemas.openxmlformats.org/drawingml/2006/table">
            <a:tbl>
              <a:tblPr firstRow="1" bandRow="1">
                <a:tableStyleId>{5C22544A-7EE6-4342-B048-85BDC9FD1C3A}</a:tableStyleId>
              </a:tblPr>
              <a:tblGrid>
                <a:gridCol w="1623994"/>
                <a:gridCol w="3643338"/>
                <a:gridCol w="1214446"/>
                <a:gridCol w="1143008"/>
                <a:gridCol w="1062014"/>
              </a:tblGrid>
              <a:tr h="370840">
                <a:tc>
                  <a:txBody>
                    <a:bodyPr/>
                    <a:lstStyle/>
                    <a:p>
                      <a:pPr algn="ctr" fontAlgn="ctr"/>
                      <a:r>
                        <a:rPr lang="ru-RU" sz="1400" b="1" i="0" u="none" strike="noStrike" dirty="0">
                          <a:solidFill>
                            <a:srgbClr val="000000"/>
                          </a:solidFill>
                          <a:latin typeface="Times New Roman"/>
                        </a:rPr>
                        <a:t>Код программы (подпрограммы)</a:t>
                      </a:r>
                    </a:p>
                  </a:txBody>
                  <a:tcPr marL="9525" marR="9525" marT="9525" marB="0" anchor="ctr">
                    <a:solidFill>
                      <a:srgbClr val="CCCCFF"/>
                    </a:solidFill>
                  </a:tcPr>
                </a:tc>
                <a:tc>
                  <a:txBody>
                    <a:bodyPr/>
                    <a:lstStyle/>
                    <a:p>
                      <a:pPr algn="ctr" fontAlgn="ctr"/>
                      <a:r>
                        <a:rPr lang="ru-RU" sz="1400" b="1" i="0" u="none" strike="noStrike" dirty="0">
                          <a:solidFill>
                            <a:srgbClr val="000000"/>
                          </a:solidFill>
                          <a:latin typeface="Times New Roman"/>
                        </a:rPr>
                        <a:t>Наименование программы (подпрограммы)</a:t>
                      </a:r>
                    </a:p>
                  </a:txBody>
                  <a:tcPr marL="9525" marR="9525" marT="9525" marB="0" anchor="ctr">
                    <a:solidFill>
                      <a:srgbClr val="CCCCFF"/>
                    </a:solidFill>
                  </a:tcPr>
                </a:tc>
                <a:tc>
                  <a:txBody>
                    <a:bodyPr/>
                    <a:lstStyle/>
                    <a:p>
                      <a:pPr algn="ctr" fontAlgn="ctr"/>
                      <a:r>
                        <a:rPr lang="ru-RU" sz="1400" b="1" i="0" u="none" strike="noStrike" dirty="0">
                          <a:solidFill>
                            <a:srgbClr val="000000"/>
                          </a:solidFill>
                          <a:latin typeface="Times New Roman"/>
                        </a:rPr>
                        <a:t>Плановое назначение</a:t>
                      </a:r>
                    </a:p>
                  </a:txBody>
                  <a:tcPr marL="9525" marR="9525" marT="9525" marB="0" anchor="ctr">
                    <a:solidFill>
                      <a:srgbClr val="CCCCFF"/>
                    </a:solidFill>
                  </a:tcPr>
                </a:tc>
                <a:tc>
                  <a:txBody>
                    <a:bodyPr/>
                    <a:lstStyle/>
                    <a:p>
                      <a:pPr algn="ctr" fontAlgn="ctr"/>
                      <a:r>
                        <a:rPr lang="ru-RU" sz="1400" b="1" i="0" u="none" strike="noStrike" dirty="0">
                          <a:solidFill>
                            <a:srgbClr val="000000"/>
                          </a:solidFill>
                          <a:latin typeface="Times New Roman"/>
                        </a:rPr>
                        <a:t>Исполнено</a:t>
                      </a:r>
                    </a:p>
                  </a:txBody>
                  <a:tcPr marL="9525" marR="9525" marT="9525" marB="0" anchor="ctr">
                    <a:solidFill>
                      <a:srgbClr val="CCCCFF"/>
                    </a:solidFill>
                  </a:tcPr>
                </a:tc>
                <a:tc>
                  <a:txBody>
                    <a:bodyPr/>
                    <a:lstStyle/>
                    <a:p>
                      <a:pPr algn="ctr" fontAlgn="ctr"/>
                      <a:r>
                        <a:rPr lang="ru-RU" sz="1400" b="1" i="0" u="none" strike="noStrike" dirty="0">
                          <a:solidFill>
                            <a:srgbClr val="000000"/>
                          </a:solidFill>
                          <a:latin typeface="Times New Roman"/>
                        </a:rPr>
                        <a:t>% исполнения</a:t>
                      </a:r>
                    </a:p>
                  </a:txBody>
                  <a:tcPr marL="9525" marR="9525" marT="9525" marB="0" anchor="ctr">
                    <a:solidFill>
                      <a:srgbClr val="CCCCFF"/>
                    </a:solidFill>
                  </a:tcPr>
                </a:tc>
              </a:tr>
              <a:tr h="370840">
                <a:tc>
                  <a:txBody>
                    <a:bodyPr/>
                    <a:lstStyle/>
                    <a:p>
                      <a:pPr algn="ctr" fontAlgn="ctr"/>
                      <a:r>
                        <a:rPr lang="ru-RU" sz="1600" b="1" i="0" u="none" strike="noStrike" dirty="0">
                          <a:solidFill>
                            <a:srgbClr val="000000"/>
                          </a:solidFill>
                          <a:latin typeface="Times New Roman"/>
                        </a:rPr>
                        <a:t>01</a:t>
                      </a:r>
                    </a:p>
                  </a:txBody>
                  <a:tcPr marL="9525" marR="9525" marT="9525" marB="0" anchor="ctr">
                    <a:solidFill>
                      <a:srgbClr val="CCECFF"/>
                    </a:solidFill>
                  </a:tcPr>
                </a:tc>
                <a:tc>
                  <a:txBody>
                    <a:bodyPr/>
                    <a:lstStyle/>
                    <a:p>
                      <a:pPr algn="l" fontAlgn="b"/>
                      <a:r>
                        <a:rPr lang="ru-RU" sz="1600" b="0" i="0" u="none" strike="noStrike" dirty="0">
                          <a:solidFill>
                            <a:srgbClr val="000000"/>
                          </a:solidFill>
                          <a:latin typeface="Times New Roman"/>
                        </a:rPr>
                        <a:t>Муниципальная программа  "Развитие культуры в Льговском районе Курской </a:t>
                      </a:r>
                      <a:r>
                        <a:rPr lang="ru-RU" sz="1600" b="0" i="0" u="none" strike="noStrike" dirty="0" smtClean="0">
                          <a:solidFill>
                            <a:srgbClr val="000000"/>
                          </a:solidFill>
                          <a:latin typeface="Times New Roman"/>
                        </a:rPr>
                        <a:t>области"</a:t>
                      </a:r>
                      <a:endParaRPr lang="ru-RU" sz="1600" b="0" i="0" u="none" strike="noStrike" dirty="0">
                        <a:solidFill>
                          <a:srgbClr val="000000"/>
                        </a:solidFill>
                        <a:latin typeface="Times New Roman"/>
                      </a:endParaRPr>
                    </a:p>
                  </a:txBody>
                  <a:tcPr marL="9525" marR="9525" marT="9525" marB="0" anchor="b">
                    <a:solidFill>
                      <a:srgbClr val="CCECFF"/>
                    </a:solidFill>
                  </a:tcPr>
                </a:tc>
                <a:tc>
                  <a:txBody>
                    <a:bodyPr/>
                    <a:lstStyle/>
                    <a:p>
                      <a:pPr algn="ctr" fontAlgn="ctr"/>
                      <a:r>
                        <a:rPr lang="ru-RU" sz="1400" b="1" i="0" u="none" strike="noStrike" dirty="0">
                          <a:solidFill>
                            <a:srgbClr val="000000"/>
                          </a:solidFill>
                          <a:latin typeface="Times New Roman"/>
                        </a:rPr>
                        <a:t>28729971,29</a:t>
                      </a:r>
                    </a:p>
                  </a:txBody>
                  <a:tcPr marL="7620" marR="7620" marT="7620" marB="0" anchor="ctr">
                    <a:solidFill>
                      <a:srgbClr val="CCECFF"/>
                    </a:solidFill>
                  </a:tcPr>
                </a:tc>
                <a:tc>
                  <a:txBody>
                    <a:bodyPr/>
                    <a:lstStyle/>
                    <a:p>
                      <a:pPr algn="ctr" fontAlgn="ctr"/>
                      <a:r>
                        <a:rPr lang="ru-RU" sz="1400" b="1" i="0" u="none" strike="noStrike" dirty="0" smtClean="0">
                          <a:solidFill>
                            <a:srgbClr val="000000"/>
                          </a:solidFill>
                          <a:latin typeface="Times New Roman"/>
                        </a:rPr>
                        <a:t>28292039,44</a:t>
                      </a:r>
                      <a:endParaRPr lang="ru-RU" sz="1400" b="1" i="0" u="none" strike="noStrike" dirty="0">
                        <a:solidFill>
                          <a:srgbClr val="000000"/>
                        </a:solidFill>
                        <a:latin typeface="Times New Roman"/>
                      </a:endParaRPr>
                    </a:p>
                  </a:txBody>
                  <a:tcPr marL="7620" marR="7620" marT="7620" marB="0" anchor="ctr">
                    <a:solidFill>
                      <a:srgbClr val="CCECFF"/>
                    </a:solidFill>
                  </a:tcPr>
                </a:tc>
                <a:tc>
                  <a:txBody>
                    <a:bodyPr/>
                    <a:lstStyle/>
                    <a:p>
                      <a:pPr algn="ctr" fontAlgn="ctr"/>
                      <a:r>
                        <a:rPr lang="ru-RU" sz="1400" b="1" i="0" u="none" strike="noStrike">
                          <a:solidFill>
                            <a:srgbClr val="000000"/>
                          </a:solidFill>
                          <a:latin typeface="Times New Roman"/>
                        </a:rPr>
                        <a:t>98,5</a:t>
                      </a:r>
                    </a:p>
                  </a:txBody>
                  <a:tcPr marL="7620" marR="7620" marT="7620" marB="0" anchor="ctr">
                    <a:solidFill>
                      <a:srgbClr val="CCECFF"/>
                    </a:solidFill>
                  </a:tcPr>
                </a:tc>
              </a:tr>
              <a:tr h="268919">
                <a:tc>
                  <a:txBody>
                    <a:bodyPr/>
                    <a:lstStyle/>
                    <a:p>
                      <a:pPr algn="ctr" fontAlgn="ctr"/>
                      <a:r>
                        <a:rPr lang="ru-RU" sz="1600" b="1" i="1" u="none" strike="noStrike">
                          <a:solidFill>
                            <a:srgbClr val="000000"/>
                          </a:solidFill>
                          <a:latin typeface="Times New Roman"/>
                        </a:rPr>
                        <a:t> </a:t>
                      </a:r>
                    </a:p>
                  </a:txBody>
                  <a:tcPr marL="9525" marR="9525" marT="9525" marB="0" anchor="ctr">
                    <a:solidFill>
                      <a:srgbClr val="CCECFF"/>
                    </a:solidFill>
                  </a:tcPr>
                </a:tc>
                <a:tc>
                  <a:txBody>
                    <a:bodyPr/>
                    <a:lstStyle/>
                    <a:p>
                      <a:pPr algn="l" fontAlgn="b"/>
                      <a:r>
                        <a:rPr lang="ru-RU" sz="1600" b="0" i="1" u="none" strike="noStrike" dirty="0">
                          <a:solidFill>
                            <a:srgbClr val="000000"/>
                          </a:solidFill>
                          <a:latin typeface="Times New Roman"/>
                        </a:rPr>
                        <a:t>из них:</a:t>
                      </a:r>
                    </a:p>
                  </a:txBody>
                  <a:tcPr marL="9525" marR="9525" marT="9525" marB="0" anchor="b">
                    <a:solidFill>
                      <a:srgbClr val="CCECFF"/>
                    </a:solidFill>
                  </a:tcPr>
                </a:tc>
                <a:tc>
                  <a:txBody>
                    <a:bodyPr/>
                    <a:lstStyle/>
                    <a:p>
                      <a:pPr algn="l" fontAlgn="b"/>
                      <a:r>
                        <a:rPr lang="ru-RU" sz="1400" b="0" i="1" u="none" strike="noStrike">
                          <a:solidFill>
                            <a:srgbClr val="000000"/>
                          </a:solidFill>
                          <a:latin typeface="Times New Roman"/>
                        </a:rPr>
                        <a:t> </a:t>
                      </a:r>
                    </a:p>
                  </a:txBody>
                  <a:tcPr marL="7620" marR="7620" marT="7620" marB="0" anchor="b">
                    <a:solidFill>
                      <a:srgbClr val="CCECFF"/>
                    </a:solidFill>
                  </a:tcPr>
                </a:tc>
                <a:tc>
                  <a:txBody>
                    <a:bodyPr/>
                    <a:lstStyle/>
                    <a:p>
                      <a:pPr algn="ctr" fontAlgn="ctr"/>
                      <a:r>
                        <a:rPr lang="ru-RU" sz="1400" b="0" i="0" u="none" strike="noStrike">
                          <a:solidFill>
                            <a:srgbClr val="000000"/>
                          </a:solidFill>
                          <a:latin typeface="Times New Roman"/>
                        </a:rPr>
                        <a:t> </a:t>
                      </a:r>
                    </a:p>
                  </a:txBody>
                  <a:tcPr marL="7620" marR="7620" marT="7620" marB="0" anchor="ctr">
                    <a:solidFill>
                      <a:srgbClr val="CCECFF"/>
                    </a:solidFill>
                  </a:tcPr>
                </a:tc>
                <a:tc>
                  <a:txBody>
                    <a:bodyPr/>
                    <a:lstStyle/>
                    <a:p>
                      <a:pPr algn="ctr" fontAlgn="ctr"/>
                      <a:r>
                        <a:rPr lang="ru-RU" sz="1400" b="0" i="0" u="none" strike="noStrike">
                          <a:solidFill>
                            <a:srgbClr val="000000"/>
                          </a:solidFill>
                          <a:latin typeface="Times New Roman"/>
                        </a:rPr>
                        <a:t> </a:t>
                      </a:r>
                    </a:p>
                  </a:txBody>
                  <a:tcPr marL="7620" marR="7620" marT="7620" marB="0" anchor="ctr">
                    <a:solidFill>
                      <a:srgbClr val="CCECFF"/>
                    </a:solidFill>
                  </a:tcPr>
                </a:tc>
              </a:tr>
              <a:tr h="285752">
                <a:tc>
                  <a:txBody>
                    <a:bodyPr/>
                    <a:lstStyle/>
                    <a:p>
                      <a:pPr algn="ctr" fontAlgn="ctr"/>
                      <a:r>
                        <a:rPr lang="ru-RU" sz="1600" b="1" i="0" u="none" strike="noStrike">
                          <a:solidFill>
                            <a:srgbClr val="000000"/>
                          </a:solidFill>
                          <a:latin typeface="Times New Roman"/>
                        </a:rPr>
                        <a:t>01 1</a:t>
                      </a:r>
                    </a:p>
                  </a:txBody>
                  <a:tcPr marL="9525" marR="9525" marT="9525" marB="0" anchor="ctr">
                    <a:solidFill>
                      <a:srgbClr val="CCECFF"/>
                    </a:solidFill>
                  </a:tcPr>
                </a:tc>
                <a:tc>
                  <a:txBody>
                    <a:bodyPr/>
                    <a:lstStyle/>
                    <a:p>
                      <a:pPr algn="l" fontAlgn="b"/>
                      <a:r>
                        <a:rPr lang="ru-RU" sz="1600" b="0" i="0" u="none" strike="noStrike" dirty="0">
                          <a:solidFill>
                            <a:srgbClr val="000000"/>
                          </a:solidFill>
                          <a:latin typeface="Times New Roman"/>
                        </a:rPr>
                        <a:t>Подпрограмма "Искусство"</a:t>
                      </a:r>
                    </a:p>
                  </a:txBody>
                  <a:tcPr marL="9525" marR="9525" marT="9525" marB="0" anchor="b">
                    <a:solidFill>
                      <a:srgbClr val="CCECFF"/>
                    </a:solidFill>
                  </a:tcPr>
                </a:tc>
                <a:tc>
                  <a:txBody>
                    <a:bodyPr/>
                    <a:lstStyle/>
                    <a:p>
                      <a:pPr algn="ctr" fontAlgn="ctr"/>
                      <a:r>
                        <a:rPr lang="ru-RU" sz="1400" b="0" i="0" u="none" strike="noStrike">
                          <a:solidFill>
                            <a:srgbClr val="000000"/>
                          </a:solidFill>
                          <a:latin typeface="Times New Roman"/>
                        </a:rPr>
                        <a:t>9677941,51</a:t>
                      </a:r>
                    </a:p>
                  </a:txBody>
                  <a:tcPr marL="7620" marR="7620" marT="7620" marB="0" anchor="ctr">
                    <a:solidFill>
                      <a:srgbClr val="CCECFF"/>
                    </a:solidFill>
                  </a:tcPr>
                </a:tc>
                <a:tc>
                  <a:txBody>
                    <a:bodyPr/>
                    <a:lstStyle/>
                    <a:p>
                      <a:pPr algn="ctr" fontAlgn="ctr"/>
                      <a:r>
                        <a:rPr lang="ru-RU" sz="1400" b="0" i="0" u="none" strike="noStrike">
                          <a:solidFill>
                            <a:srgbClr val="000000"/>
                          </a:solidFill>
                          <a:latin typeface="Times New Roman"/>
                        </a:rPr>
                        <a:t>9524843,61</a:t>
                      </a:r>
                    </a:p>
                  </a:txBody>
                  <a:tcPr marL="7620" marR="7620" marT="7620" marB="0" anchor="ctr">
                    <a:solidFill>
                      <a:srgbClr val="CCECFF"/>
                    </a:solidFill>
                  </a:tcPr>
                </a:tc>
                <a:tc>
                  <a:txBody>
                    <a:bodyPr/>
                    <a:lstStyle/>
                    <a:p>
                      <a:pPr algn="ctr" fontAlgn="ctr"/>
                      <a:r>
                        <a:rPr lang="ru-RU" sz="1400" b="0" i="0" u="none" strike="noStrike">
                          <a:solidFill>
                            <a:srgbClr val="000000"/>
                          </a:solidFill>
                          <a:latin typeface="Times New Roman"/>
                        </a:rPr>
                        <a:t>98,4</a:t>
                      </a:r>
                    </a:p>
                  </a:txBody>
                  <a:tcPr marL="7620" marR="7620" marT="7620" marB="0" anchor="ctr">
                    <a:solidFill>
                      <a:srgbClr val="CCECFF"/>
                    </a:solidFill>
                  </a:tcPr>
                </a:tc>
              </a:tr>
              <a:tr h="285752">
                <a:tc>
                  <a:txBody>
                    <a:bodyPr/>
                    <a:lstStyle/>
                    <a:p>
                      <a:pPr algn="ctr" fontAlgn="ctr"/>
                      <a:r>
                        <a:rPr lang="ru-RU" sz="1600" b="1" i="0" u="none" strike="noStrike">
                          <a:solidFill>
                            <a:srgbClr val="000000"/>
                          </a:solidFill>
                          <a:latin typeface="Times New Roman"/>
                        </a:rPr>
                        <a:t>01 2</a:t>
                      </a:r>
                    </a:p>
                  </a:txBody>
                  <a:tcPr marL="9525" marR="9525" marT="9525" marB="0" anchor="ctr">
                    <a:solidFill>
                      <a:srgbClr val="CCECFF"/>
                    </a:solidFill>
                  </a:tcPr>
                </a:tc>
                <a:tc>
                  <a:txBody>
                    <a:bodyPr/>
                    <a:lstStyle/>
                    <a:p>
                      <a:pPr algn="l" fontAlgn="b"/>
                      <a:r>
                        <a:rPr lang="ru-RU" sz="1600" b="0" i="0" u="none" strike="noStrike" dirty="0">
                          <a:solidFill>
                            <a:srgbClr val="000000"/>
                          </a:solidFill>
                          <a:latin typeface="Times New Roman"/>
                        </a:rPr>
                        <a:t>Подпрограмма "Наследие"</a:t>
                      </a:r>
                    </a:p>
                  </a:txBody>
                  <a:tcPr marL="9525" marR="9525" marT="9525" marB="0" anchor="b">
                    <a:solidFill>
                      <a:srgbClr val="CCECFF"/>
                    </a:solidFill>
                  </a:tcPr>
                </a:tc>
                <a:tc>
                  <a:txBody>
                    <a:bodyPr/>
                    <a:lstStyle/>
                    <a:p>
                      <a:pPr algn="ctr" fontAlgn="ctr"/>
                      <a:r>
                        <a:rPr lang="ru-RU" sz="1400" b="0" i="0" u="none" strike="noStrike" dirty="0" smtClean="0">
                          <a:solidFill>
                            <a:srgbClr val="000000"/>
                          </a:solidFill>
                          <a:latin typeface="Times New Roman"/>
                        </a:rPr>
                        <a:t>16414404,78</a:t>
                      </a:r>
                      <a:endParaRPr lang="ru-RU" sz="1400" b="0" i="0" u="none" strike="noStrike" dirty="0">
                        <a:solidFill>
                          <a:srgbClr val="000000"/>
                        </a:solidFill>
                        <a:latin typeface="Times New Roman"/>
                      </a:endParaRPr>
                    </a:p>
                  </a:txBody>
                  <a:tcPr marL="7620" marR="7620" marT="7620" marB="0" anchor="ctr">
                    <a:solidFill>
                      <a:srgbClr val="CCECFF"/>
                    </a:solidFill>
                  </a:tcPr>
                </a:tc>
                <a:tc>
                  <a:txBody>
                    <a:bodyPr/>
                    <a:lstStyle/>
                    <a:p>
                      <a:pPr algn="ctr" fontAlgn="ctr"/>
                      <a:r>
                        <a:rPr lang="ru-RU" sz="1400" b="0" i="0" u="none" strike="noStrike">
                          <a:solidFill>
                            <a:srgbClr val="000000"/>
                          </a:solidFill>
                          <a:latin typeface="Times New Roman"/>
                        </a:rPr>
                        <a:t>16193718,37</a:t>
                      </a:r>
                    </a:p>
                  </a:txBody>
                  <a:tcPr marL="7620" marR="7620" marT="7620" marB="0" anchor="ctr">
                    <a:solidFill>
                      <a:srgbClr val="CCECFF"/>
                    </a:solidFill>
                  </a:tcPr>
                </a:tc>
                <a:tc>
                  <a:txBody>
                    <a:bodyPr/>
                    <a:lstStyle/>
                    <a:p>
                      <a:pPr algn="ctr" fontAlgn="ctr"/>
                      <a:r>
                        <a:rPr lang="ru-RU" sz="1400" b="0" i="0" u="none" strike="noStrike">
                          <a:solidFill>
                            <a:srgbClr val="000000"/>
                          </a:solidFill>
                          <a:latin typeface="Times New Roman"/>
                        </a:rPr>
                        <a:t>98,7</a:t>
                      </a:r>
                    </a:p>
                  </a:txBody>
                  <a:tcPr marL="7620" marR="7620" marT="7620" marB="0" anchor="ctr">
                    <a:solidFill>
                      <a:srgbClr val="CCECFF"/>
                    </a:solidFill>
                  </a:tcPr>
                </a:tc>
              </a:tr>
              <a:tr h="370840">
                <a:tc>
                  <a:txBody>
                    <a:bodyPr/>
                    <a:lstStyle/>
                    <a:p>
                      <a:pPr algn="ctr" fontAlgn="ctr"/>
                      <a:r>
                        <a:rPr lang="ru-RU" sz="1600" b="1" i="0" u="none" strike="noStrike">
                          <a:solidFill>
                            <a:srgbClr val="000000"/>
                          </a:solidFill>
                          <a:latin typeface="Times New Roman"/>
                        </a:rPr>
                        <a:t>01 3</a:t>
                      </a:r>
                    </a:p>
                  </a:txBody>
                  <a:tcPr marL="9525" marR="9525" marT="9525" marB="0" anchor="ctr">
                    <a:solidFill>
                      <a:srgbClr val="CCECFF"/>
                    </a:solidFill>
                  </a:tcPr>
                </a:tc>
                <a:tc>
                  <a:txBody>
                    <a:bodyPr/>
                    <a:lstStyle/>
                    <a:p>
                      <a:pPr algn="l" fontAlgn="b"/>
                      <a:r>
                        <a:rPr lang="ru-RU" sz="1600" b="0" i="0" u="none" strike="noStrike">
                          <a:solidFill>
                            <a:srgbClr val="000000"/>
                          </a:solidFill>
                          <a:latin typeface="Times New Roman"/>
                        </a:rPr>
                        <a:t>Подпрограмма "Управление муниципальной программой и обеспечение условий реализации"</a:t>
                      </a:r>
                    </a:p>
                  </a:txBody>
                  <a:tcPr marL="9525" marR="9525" marT="9525" marB="0" anchor="b">
                    <a:solidFill>
                      <a:srgbClr val="CCECFF"/>
                    </a:solidFill>
                  </a:tcPr>
                </a:tc>
                <a:tc>
                  <a:txBody>
                    <a:bodyPr/>
                    <a:lstStyle/>
                    <a:p>
                      <a:pPr algn="ctr" fontAlgn="ctr"/>
                      <a:r>
                        <a:rPr lang="ru-RU" sz="1400" b="0" i="0" u="none" strike="noStrike" dirty="0" smtClean="0">
                          <a:solidFill>
                            <a:srgbClr val="000000"/>
                          </a:solidFill>
                          <a:latin typeface="Times New Roman"/>
                        </a:rPr>
                        <a:t>2637625,00</a:t>
                      </a:r>
                      <a:endParaRPr lang="ru-RU" sz="1400" b="0" i="0" u="none" strike="noStrike" dirty="0">
                        <a:solidFill>
                          <a:srgbClr val="000000"/>
                        </a:solidFill>
                        <a:latin typeface="Times New Roman"/>
                      </a:endParaRPr>
                    </a:p>
                  </a:txBody>
                  <a:tcPr marL="7620" marR="7620" marT="7620" marB="0" anchor="ctr">
                    <a:solidFill>
                      <a:srgbClr val="CCECFF"/>
                    </a:solidFill>
                  </a:tcPr>
                </a:tc>
                <a:tc>
                  <a:txBody>
                    <a:bodyPr/>
                    <a:lstStyle/>
                    <a:p>
                      <a:pPr algn="ctr" fontAlgn="ctr"/>
                      <a:r>
                        <a:rPr lang="ru-RU" sz="1400" b="0" i="0" u="none" strike="noStrike">
                          <a:solidFill>
                            <a:srgbClr val="000000"/>
                          </a:solidFill>
                          <a:latin typeface="Times New Roman"/>
                        </a:rPr>
                        <a:t>2573477,46</a:t>
                      </a:r>
                    </a:p>
                  </a:txBody>
                  <a:tcPr marL="7620" marR="7620" marT="7620" marB="0" anchor="ctr">
                    <a:solidFill>
                      <a:srgbClr val="CCECFF"/>
                    </a:solidFill>
                  </a:tcPr>
                </a:tc>
                <a:tc>
                  <a:txBody>
                    <a:bodyPr/>
                    <a:lstStyle/>
                    <a:p>
                      <a:pPr algn="ctr" fontAlgn="ctr"/>
                      <a:r>
                        <a:rPr lang="ru-RU" sz="1400" b="0" i="0" u="none" strike="noStrike" dirty="0">
                          <a:solidFill>
                            <a:srgbClr val="000000"/>
                          </a:solidFill>
                          <a:latin typeface="Times New Roman"/>
                        </a:rPr>
                        <a:t>97,6</a:t>
                      </a:r>
                    </a:p>
                  </a:txBody>
                  <a:tcPr marL="7620" marR="7620" marT="7620" marB="0" anchor="ctr">
                    <a:solidFill>
                      <a:srgbClr val="CCECFF"/>
                    </a:solidFill>
                  </a:tcPr>
                </a:tc>
              </a:tr>
            </a:tbl>
          </a:graphicData>
        </a:graphic>
      </p:graphicFrame>
      <p:sp>
        <p:nvSpPr>
          <p:cNvPr id="5" name="Прямоугольник 4"/>
          <p:cNvSpPr/>
          <p:nvPr/>
        </p:nvSpPr>
        <p:spPr>
          <a:xfrm>
            <a:off x="8289565" y="1428736"/>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pic>
        <p:nvPicPr>
          <p:cNvPr id="7" name="Picture 1" descr="F:\Obmen\Безуглова\Инна\2222.jpg"/>
          <p:cNvPicPr>
            <a:picLocks noChangeAspect="1" noChangeArrowheads="1"/>
          </p:cNvPicPr>
          <p:nvPr/>
        </p:nvPicPr>
        <p:blipFill>
          <a:blip r:embed="rId3" cstate="print"/>
          <a:srcRect/>
          <a:stretch>
            <a:fillRect/>
          </a:stretch>
        </p:blipFill>
        <p:spPr bwMode="auto">
          <a:xfrm rot="1140000">
            <a:off x="6287981" y="4668042"/>
            <a:ext cx="2189646" cy="1692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698f0668620d.jpg"/>
          <p:cNvPicPr>
            <a:picLocks noChangeAspect="1"/>
          </p:cNvPicPr>
          <p:nvPr/>
        </p:nvPicPr>
        <p:blipFill>
          <a:blip r:embed="rId2" cstate="print"/>
          <a:stretch>
            <a:fillRect/>
          </a:stretch>
        </p:blipFill>
        <p:spPr>
          <a:xfrm>
            <a:off x="3857620" y="5394960"/>
            <a:ext cx="1950720" cy="1463040"/>
          </a:xfrm>
          <a:prstGeom prst="rect">
            <a:avLst/>
          </a:prstGeom>
          <a:ln>
            <a:noFill/>
          </a:ln>
          <a:effectLst>
            <a:softEdge rad="112500"/>
          </a:effectLst>
        </p:spPr>
      </p:pic>
      <p:pic>
        <p:nvPicPr>
          <p:cNvPr id="7" name="Рисунок 6" descr="1JrYlD9Gn3o.jpg"/>
          <p:cNvPicPr>
            <a:picLocks noChangeAspect="1"/>
          </p:cNvPicPr>
          <p:nvPr/>
        </p:nvPicPr>
        <p:blipFill>
          <a:blip r:embed="rId3" cstate="print"/>
          <a:stretch>
            <a:fillRect/>
          </a:stretch>
        </p:blipFill>
        <p:spPr>
          <a:xfrm rot="600000">
            <a:off x="6996871" y="138855"/>
            <a:ext cx="1752600" cy="1752600"/>
          </a:xfrm>
          <a:prstGeom prst="rect">
            <a:avLst/>
          </a:prstGeom>
          <a:ln>
            <a:noFill/>
          </a:ln>
          <a:effectLst>
            <a:softEdge rad="112500"/>
          </a:effectLst>
        </p:spPr>
      </p:pic>
      <p:sp>
        <p:nvSpPr>
          <p:cNvPr id="2" name="Заголовок 1"/>
          <p:cNvSpPr>
            <a:spLocks noGrp="1"/>
          </p:cNvSpPr>
          <p:nvPr>
            <p:ph type="title"/>
          </p:nvPr>
        </p:nvSpPr>
        <p:spPr/>
        <p:txBody>
          <a:bodyPr>
            <a:noAutofit/>
          </a:bodyPr>
          <a:lstStyle/>
          <a:p>
            <a:pPr algn="ctr"/>
            <a:r>
              <a:rPr lang="ru-RU" sz="2400" dirty="0" smtClean="0">
                <a:solidFill>
                  <a:srgbClr val="7030A0"/>
                </a:solidFill>
                <a:effectLst>
                  <a:outerShdw blurRad="38100" dist="38100" dir="2700000" algn="tl">
                    <a:srgbClr val="000000">
                      <a:alpha val="43137"/>
                    </a:srgbClr>
                  </a:outerShdw>
                </a:effectLst>
              </a:rPr>
              <a:t>Расходы  бюджета на реализацию муниципальной программы 02 «Социальная поддержка граждан в Льговском районе Курской области»</a:t>
            </a:r>
            <a:endParaRPr lang="ru-RU" sz="2400" dirty="0">
              <a:solidFill>
                <a:srgbClr val="7030A0"/>
              </a:solidFill>
            </a:endParaRPr>
          </a:p>
        </p:txBody>
      </p:sp>
      <p:graphicFrame>
        <p:nvGraphicFramePr>
          <p:cNvPr id="5" name="Содержимое 4"/>
          <p:cNvGraphicFramePr>
            <a:graphicFrameLocks noGrp="1"/>
          </p:cNvGraphicFramePr>
          <p:nvPr>
            <p:ph idx="1"/>
          </p:nvPr>
        </p:nvGraphicFramePr>
        <p:xfrm>
          <a:off x="304800" y="1554163"/>
          <a:ext cx="8686800" cy="4015105"/>
        </p:xfrm>
        <a:graphic>
          <a:graphicData uri="http://schemas.openxmlformats.org/drawingml/2006/table">
            <a:tbl>
              <a:tblPr firstRow="1" bandRow="1">
                <a:tableStyleId>{5C22544A-7EE6-4342-B048-85BDC9FD1C3A}</a:tableStyleId>
              </a:tblPr>
              <a:tblGrid>
                <a:gridCol w="1552556"/>
                <a:gridCol w="3571900"/>
                <a:gridCol w="1214446"/>
                <a:gridCol w="1143008"/>
                <a:gridCol w="1204890"/>
              </a:tblGrid>
              <a:tr h="370840">
                <a:tc>
                  <a:txBody>
                    <a:bodyPr/>
                    <a:lstStyle/>
                    <a:p>
                      <a:pPr algn="ctr" fontAlgn="ctr"/>
                      <a:r>
                        <a:rPr lang="ru-RU" sz="1400" b="1" i="0" u="none" strike="noStrike" dirty="0">
                          <a:solidFill>
                            <a:srgbClr val="000000"/>
                          </a:solidFill>
                          <a:latin typeface="Times New Roman"/>
                        </a:rPr>
                        <a:t>Код программы (подпрограммы)</a:t>
                      </a:r>
                    </a:p>
                  </a:txBody>
                  <a:tcPr marL="9525" marR="9525" marT="9525" marB="0" anchor="ctr"/>
                </a:tc>
                <a:tc>
                  <a:txBody>
                    <a:bodyPr/>
                    <a:lstStyle/>
                    <a:p>
                      <a:pPr algn="ctr" fontAlgn="ctr"/>
                      <a:r>
                        <a:rPr lang="ru-RU" sz="1400" b="1" i="0" u="none" strike="noStrike" dirty="0">
                          <a:solidFill>
                            <a:srgbClr val="000000"/>
                          </a:solidFill>
                          <a:latin typeface="Times New Roman"/>
                        </a:rPr>
                        <a:t>Наименование программы (подпрограммы)</a:t>
                      </a:r>
                    </a:p>
                  </a:txBody>
                  <a:tcPr marL="9525" marR="9525" marT="9525" marB="0" anchor="ctr"/>
                </a:tc>
                <a:tc>
                  <a:txBody>
                    <a:bodyPr/>
                    <a:lstStyle/>
                    <a:p>
                      <a:pPr algn="ctr" fontAlgn="ctr"/>
                      <a:r>
                        <a:rPr lang="ru-RU" sz="1400" b="1" i="0" u="none" strike="noStrike" dirty="0">
                          <a:solidFill>
                            <a:srgbClr val="000000"/>
                          </a:solidFill>
                          <a:latin typeface="Times New Roman"/>
                        </a:rPr>
                        <a:t>Плановое назначение</a:t>
                      </a:r>
                    </a:p>
                  </a:txBody>
                  <a:tcPr marL="9525" marR="9525" marT="9525" marB="0" anchor="ctr"/>
                </a:tc>
                <a:tc>
                  <a:txBody>
                    <a:bodyPr/>
                    <a:lstStyle/>
                    <a:p>
                      <a:pPr algn="ctr" fontAlgn="ctr"/>
                      <a:r>
                        <a:rPr lang="ru-RU" sz="1400" b="1" i="0" u="none" strike="noStrike" dirty="0">
                          <a:solidFill>
                            <a:srgbClr val="000000"/>
                          </a:solidFill>
                          <a:latin typeface="Times New Roman"/>
                        </a:rPr>
                        <a:t>Исполнено</a:t>
                      </a:r>
                    </a:p>
                  </a:txBody>
                  <a:tcPr marL="9525" marR="9525" marT="9525" marB="0" anchor="ctr"/>
                </a:tc>
                <a:tc>
                  <a:txBody>
                    <a:bodyPr/>
                    <a:lstStyle/>
                    <a:p>
                      <a:pPr algn="ctr" fontAlgn="ctr"/>
                      <a:r>
                        <a:rPr lang="ru-RU" sz="1400" b="1" i="0" u="none" strike="noStrike" dirty="0">
                          <a:solidFill>
                            <a:srgbClr val="000000"/>
                          </a:solidFill>
                          <a:latin typeface="Times New Roman"/>
                        </a:rPr>
                        <a:t>% исполнения</a:t>
                      </a:r>
                    </a:p>
                  </a:txBody>
                  <a:tcPr marL="9525" marR="9525" marT="9525" marB="0" anchor="ctr"/>
                </a:tc>
              </a:tr>
              <a:tr h="370840">
                <a:tc>
                  <a:txBody>
                    <a:bodyPr/>
                    <a:lstStyle/>
                    <a:p>
                      <a:pPr algn="ctr" fontAlgn="ctr"/>
                      <a:r>
                        <a:rPr lang="ru-RU" sz="1600" b="1" i="0" u="none" strike="noStrike" dirty="0">
                          <a:solidFill>
                            <a:srgbClr val="000000"/>
                          </a:solidFill>
                          <a:latin typeface="Times New Roman"/>
                        </a:rPr>
                        <a:t>02</a:t>
                      </a:r>
                    </a:p>
                  </a:txBody>
                  <a:tcPr marL="9525" marR="9525" marT="9525" marB="0" anchor="ctr"/>
                </a:tc>
                <a:tc>
                  <a:txBody>
                    <a:bodyPr/>
                    <a:lstStyle/>
                    <a:p>
                      <a:pPr algn="l" fontAlgn="b"/>
                      <a:r>
                        <a:rPr lang="ru-RU" sz="1600" b="0" i="0" u="none" strike="noStrike" dirty="0">
                          <a:solidFill>
                            <a:srgbClr val="000000"/>
                          </a:solidFill>
                          <a:latin typeface="Times New Roman"/>
                        </a:rPr>
                        <a:t>Муниципальная программа "Социальная поддержка граждан в Льговском районе Курской области"</a:t>
                      </a:r>
                    </a:p>
                  </a:txBody>
                  <a:tcPr marL="9525" marR="9525" marT="9525" marB="0" anchor="b"/>
                </a:tc>
                <a:tc>
                  <a:txBody>
                    <a:bodyPr/>
                    <a:lstStyle/>
                    <a:p>
                      <a:pPr algn="ctr" fontAlgn="ctr"/>
                      <a:r>
                        <a:rPr lang="ru-RU" sz="1400" b="1" i="0" u="none" strike="noStrike" dirty="0">
                          <a:solidFill>
                            <a:srgbClr val="000000"/>
                          </a:solidFill>
                          <a:latin typeface="Times New Roman"/>
                        </a:rPr>
                        <a:t>15427586,33</a:t>
                      </a:r>
                    </a:p>
                  </a:txBody>
                  <a:tcPr marL="7620" marR="7620" marT="7620" marB="0" anchor="ctr"/>
                </a:tc>
                <a:tc>
                  <a:txBody>
                    <a:bodyPr/>
                    <a:lstStyle/>
                    <a:p>
                      <a:pPr algn="ctr" fontAlgn="ctr"/>
                      <a:r>
                        <a:rPr lang="ru-RU" sz="1400" b="1" i="0" u="none" strike="noStrike">
                          <a:solidFill>
                            <a:srgbClr val="000000"/>
                          </a:solidFill>
                          <a:latin typeface="Times New Roman"/>
                        </a:rPr>
                        <a:t>15159615,76</a:t>
                      </a:r>
                    </a:p>
                  </a:txBody>
                  <a:tcPr marL="7620" marR="7620" marT="7620" marB="0" anchor="ctr"/>
                </a:tc>
                <a:tc>
                  <a:txBody>
                    <a:bodyPr/>
                    <a:lstStyle/>
                    <a:p>
                      <a:pPr algn="ctr" fontAlgn="ctr"/>
                      <a:r>
                        <a:rPr lang="ru-RU" sz="1400" b="1" i="0" u="none" strike="noStrike">
                          <a:solidFill>
                            <a:srgbClr val="000000"/>
                          </a:solidFill>
                          <a:latin typeface="Times New Roman"/>
                        </a:rPr>
                        <a:t>98,3</a:t>
                      </a:r>
                    </a:p>
                  </a:txBody>
                  <a:tcPr marL="7620" marR="7620" marT="7620" marB="0" anchor="ctr"/>
                </a:tc>
              </a:tr>
              <a:tr h="370840">
                <a:tc>
                  <a:txBody>
                    <a:bodyPr/>
                    <a:lstStyle/>
                    <a:p>
                      <a:pPr algn="ctr" fontAlgn="ctr"/>
                      <a:r>
                        <a:rPr lang="ru-RU" sz="1600" b="1" i="1" u="none" strike="noStrike">
                          <a:solidFill>
                            <a:srgbClr val="000000"/>
                          </a:solidFill>
                          <a:latin typeface="Times New Roman"/>
                        </a:rPr>
                        <a:t> </a:t>
                      </a:r>
                    </a:p>
                  </a:txBody>
                  <a:tcPr marL="9525" marR="9525" marT="9525" marB="0" anchor="ctr"/>
                </a:tc>
                <a:tc>
                  <a:txBody>
                    <a:bodyPr/>
                    <a:lstStyle/>
                    <a:p>
                      <a:pPr algn="l" fontAlgn="b"/>
                      <a:r>
                        <a:rPr lang="ru-RU" sz="1600" b="0" i="1" u="none" strike="noStrike" dirty="0">
                          <a:solidFill>
                            <a:srgbClr val="000000"/>
                          </a:solidFill>
                          <a:latin typeface="Times New Roman"/>
                        </a:rPr>
                        <a:t>из них:</a:t>
                      </a:r>
                    </a:p>
                  </a:txBody>
                  <a:tcPr marL="9525" marR="9525" marT="9525" marB="0" anchor="b"/>
                </a:tc>
                <a:tc>
                  <a:txBody>
                    <a:bodyPr/>
                    <a:lstStyle/>
                    <a:p>
                      <a:pPr algn="ctr" fontAlgn="ctr"/>
                      <a:r>
                        <a:rPr lang="ru-RU" sz="1400" b="0" i="1" u="none" strike="noStrike">
                          <a:solidFill>
                            <a:srgbClr val="000000"/>
                          </a:solidFill>
                          <a:latin typeface="Times New Roman"/>
                        </a:rPr>
                        <a:t> </a:t>
                      </a:r>
                    </a:p>
                  </a:txBody>
                  <a:tcPr marL="7620" marR="7620" marT="7620" marB="0" anchor="ctr"/>
                </a:tc>
                <a:tc>
                  <a:txBody>
                    <a:bodyPr/>
                    <a:lstStyle/>
                    <a:p>
                      <a:pPr algn="ctr" fontAlgn="ctr"/>
                      <a:r>
                        <a:rPr lang="ru-RU" sz="1400" b="0" i="0" u="none" strike="noStrike">
                          <a:solidFill>
                            <a:srgbClr val="000000"/>
                          </a:solidFill>
                          <a:latin typeface="Times New Roman"/>
                        </a:rPr>
                        <a:t> </a:t>
                      </a:r>
                    </a:p>
                  </a:txBody>
                  <a:tcPr marL="7620" marR="7620" marT="7620" marB="0" anchor="ctr"/>
                </a:tc>
                <a:tc>
                  <a:txBody>
                    <a:bodyPr/>
                    <a:lstStyle/>
                    <a:p>
                      <a:pPr algn="ctr" fontAlgn="ctr"/>
                      <a:r>
                        <a:rPr lang="ru-RU" sz="1400" b="0" i="0" u="none" strike="noStrike">
                          <a:solidFill>
                            <a:srgbClr val="000000"/>
                          </a:solidFill>
                          <a:latin typeface="Times New Roman"/>
                        </a:rPr>
                        <a:t> </a:t>
                      </a:r>
                    </a:p>
                  </a:txBody>
                  <a:tcPr marL="7620" marR="7620" marT="7620" marB="0" anchor="ctr"/>
                </a:tc>
              </a:tr>
              <a:tr h="370840">
                <a:tc>
                  <a:txBody>
                    <a:bodyPr/>
                    <a:lstStyle/>
                    <a:p>
                      <a:pPr algn="ctr" fontAlgn="ctr"/>
                      <a:r>
                        <a:rPr lang="ru-RU" sz="1600" b="1" i="0" u="none" strike="noStrike">
                          <a:solidFill>
                            <a:srgbClr val="000000"/>
                          </a:solidFill>
                          <a:latin typeface="Times New Roman"/>
                        </a:rPr>
                        <a:t>02 1</a:t>
                      </a:r>
                    </a:p>
                  </a:txBody>
                  <a:tcPr marL="9525" marR="9525" marT="9525" marB="0" anchor="ctr"/>
                </a:tc>
                <a:tc>
                  <a:txBody>
                    <a:bodyPr/>
                    <a:lstStyle/>
                    <a:p>
                      <a:pPr algn="l" fontAlgn="b"/>
                      <a:r>
                        <a:rPr lang="ru-RU" sz="1600" b="0" i="0" u="none" strike="noStrike" dirty="0">
                          <a:solidFill>
                            <a:srgbClr val="000000"/>
                          </a:solidFill>
                          <a:latin typeface="Times New Roman"/>
                        </a:rPr>
                        <a:t>Подпрограмма  "Управление муниципальной программой и обеспечение условий реализации"</a:t>
                      </a:r>
                    </a:p>
                  </a:txBody>
                  <a:tcPr marL="9525" marR="9525" marT="9525" marB="0" anchor="b"/>
                </a:tc>
                <a:tc>
                  <a:txBody>
                    <a:bodyPr/>
                    <a:lstStyle/>
                    <a:p>
                      <a:pPr algn="ctr" fontAlgn="ctr"/>
                      <a:r>
                        <a:rPr lang="ru-RU" sz="1400" b="0" i="0" u="none" strike="noStrike">
                          <a:solidFill>
                            <a:srgbClr val="000000"/>
                          </a:solidFill>
                          <a:latin typeface="Times New Roman"/>
                        </a:rPr>
                        <a:t>1583900,00</a:t>
                      </a:r>
                    </a:p>
                  </a:txBody>
                  <a:tcPr marL="7620" marR="7620" marT="7620" marB="0" anchor="ctr"/>
                </a:tc>
                <a:tc>
                  <a:txBody>
                    <a:bodyPr/>
                    <a:lstStyle/>
                    <a:p>
                      <a:pPr algn="ctr" fontAlgn="ctr"/>
                      <a:r>
                        <a:rPr lang="ru-RU" sz="1400" b="0" i="0" u="none" strike="noStrike">
                          <a:solidFill>
                            <a:srgbClr val="000000"/>
                          </a:solidFill>
                          <a:latin typeface="Times New Roman"/>
                        </a:rPr>
                        <a:t>1561077,07</a:t>
                      </a:r>
                    </a:p>
                  </a:txBody>
                  <a:tcPr marL="7620" marR="7620" marT="7620" marB="0" anchor="ctr"/>
                </a:tc>
                <a:tc>
                  <a:txBody>
                    <a:bodyPr/>
                    <a:lstStyle/>
                    <a:p>
                      <a:pPr algn="ctr" fontAlgn="ctr"/>
                      <a:r>
                        <a:rPr lang="ru-RU" sz="1400" b="0" i="0" u="none" strike="noStrike">
                          <a:solidFill>
                            <a:srgbClr val="000000"/>
                          </a:solidFill>
                          <a:latin typeface="Times New Roman"/>
                        </a:rPr>
                        <a:t>98,6</a:t>
                      </a:r>
                    </a:p>
                  </a:txBody>
                  <a:tcPr marL="7620" marR="7620" marT="7620" marB="0" anchor="ctr"/>
                </a:tc>
              </a:tr>
              <a:tr h="370840">
                <a:tc>
                  <a:txBody>
                    <a:bodyPr/>
                    <a:lstStyle/>
                    <a:p>
                      <a:pPr algn="ctr" fontAlgn="ctr"/>
                      <a:r>
                        <a:rPr lang="ru-RU" sz="1600" b="1" i="0" u="none" strike="noStrike">
                          <a:solidFill>
                            <a:srgbClr val="000000"/>
                          </a:solidFill>
                          <a:latin typeface="Times New Roman"/>
                        </a:rPr>
                        <a:t>02 2</a:t>
                      </a:r>
                    </a:p>
                  </a:txBody>
                  <a:tcPr marL="9525" marR="9525" marT="9525" marB="0" anchor="ctr"/>
                </a:tc>
                <a:tc>
                  <a:txBody>
                    <a:bodyPr/>
                    <a:lstStyle/>
                    <a:p>
                      <a:pPr algn="l" fontAlgn="b"/>
                      <a:r>
                        <a:rPr lang="ru-RU" sz="1600" b="0" i="0" u="none" strike="noStrike">
                          <a:solidFill>
                            <a:srgbClr val="000000"/>
                          </a:solidFill>
                          <a:latin typeface="Times New Roman"/>
                        </a:rPr>
                        <a:t>Подпрограмма "Развитие мер социальной поддержки отдельных категорий граждан"</a:t>
                      </a:r>
                    </a:p>
                  </a:txBody>
                  <a:tcPr marL="9525" marR="9525" marT="9525" marB="0" anchor="b"/>
                </a:tc>
                <a:tc>
                  <a:txBody>
                    <a:bodyPr/>
                    <a:lstStyle/>
                    <a:p>
                      <a:pPr algn="ctr" fontAlgn="ctr"/>
                      <a:r>
                        <a:rPr lang="ru-RU" sz="1400" b="0" i="0" u="none" strike="noStrike">
                          <a:solidFill>
                            <a:srgbClr val="000000"/>
                          </a:solidFill>
                          <a:latin typeface="Times New Roman"/>
                        </a:rPr>
                        <a:t>8892342,33</a:t>
                      </a:r>
                    </a:p>
                  </a:txBody>
                  <a:tcPr marL="7620" marR="7620" marT="7620" marB="0" anchor="ctr"/>
                </a:tc>
                <a:tc>
                  <a:txBody>
                    <a:bodyPr/>
                    <a:lstStyle/>
                    <a:p>
                      <a:pPr algn="ctr" fontAlgn="ctr"/>
                      <a:r>
                        <a:rPr lang="ru-RU" sz="1400" b="0" i="0" u="none" strike="noStrike" dirty="0">
                          <a:solidFill>
                            <a:srgbClr val="000000"/>
                          </a:solidFill>
                          <a:latin typeface="Times New Roman"/>
                        </a:rPr>
                        <a:t>8669482,93</a:t>
                      </a:r>
                    </a:p>
                  </a:txBody>
                  <a:tcPr marL="7620" marR="7620" marT="7620" marB="0" anchor="ctr"/>
                </a:tc>
                <a:tc>
                  <a:txBody>
                    <a:bodyPr/>
                    <a:lstStyle/>
                    <a:p>
                      <a:pPr algn="ctr" fontAlgn="ctr"/>
                      <a:r>
                        <a:rPr lang="ru-RU" sz="1400" b="0" i="0" u="none" strike="noStrike">
                          <a:solidFill>
                            <a:srgbClr val="000000"/>
                          </a:solidFill>
                          <a:latin typeface="Times New Roman"/>
                        </a:rPr>
                        <a:t>97,5</a:t>
                      </a:r>
                    </a:p>
                  </a:txBody>
                  <a:tcPr marL="7620" marR="7620" marT="7620" marB="0" anchor="ctr"/>
                </a:tc>
              </a:tr>
              <a:tr h="370840">
                <a:tc>
                  <a:txBody>
                    <a:bodyPr/>
                    <a:lstStyle/>
                    <a:p>
                      <a:pPr algn="ctr" fontAlgn="ctr"/>
                      <a:r>
                        <a:rPr lang="ru-RU" sz="1600" b="1" i="0" u="none" strike="noStrike">
                          <a:solidFill>
                            <a:srgbClr val="000000"/>
                          </a:solidFill>
                          <a:latin typeface="Times New Roman"/>
                        </a:rPr>
                        <a:t>02 3</a:t>
                      </a:r>
                    </a:p>
                  </a:txBody>
                  <a:tcPr marL="9525" marR="9525" marT="9525" marB="0" anchor="ctr"/>
                </a:tc>
                <a:tc>
                  <a:txBody>
                    <a:bodyPr/>
                    <a:lstStyle/>
                    <a:p>
                      <a:pPr algn="l" fontAlgn="b"/>
                      <a:r>
                        <a:rPr lang="ru-RU" sz="1600" b="0" i="0" u="none" strike="noStrike">
                          <a:solidFill>
                            <a:srgbClr val="000000"/>
                          </a:solidFill>
                          <a:latin typeface="Times New Roman"/>
                        </a:rPr>
                        <a:t>Подпрограмма "Улучшение демографической ситуации, совершенствование социальной поддержки семьи и детей"</a:t>
                      </a:r>
                    </a:p>
                  </a:txBody>
                  <a:tcPr marL="9525" marR="9525" marT="9525" marB="0" anchor="b"/>
                </a:tc>
                <a:tc>
                  <a:txBody>
                    <a:bodyPr/>
                    <a:lstStyle/>
                    <a:p>
                      <a:pPr algn="ctr" fontAlgn="ctr"/>
                      <a:r>
                        <a:rPr lang="ru-RU" sz="1400" b="0" i="0" u="none" strike="noStrike">
                          <a:solidFill>
                            <a:srgbClr val="000000"/>
                          </a:solidFill>
                          <a:latin typeface="Times New Roman"/>
                        </a:rPr>
                        <a:t>4951344,00</a:t>
                      </a:r>
                    </a:p>
                  </a:txBody>
                  <a:tcPr marL="7620" marR="7620" marT="7620" marB="0" anchor="ctr"/>
                </a:tc>
                <a:tc>
                  <a:txBody>
                    <a:bodyPr/>
                    <a:lstStyle/>
                    <a:p>
                      <a:pPr algn="ctr" fontAlgn="ctr"/>
                      <a:r>
                        <a:rPr lang="ru-RU" sz="1400" b="0" i="0" u="none" strike="noStrike">
                          <a:solidFill>
                            <a:srgbClr val="000000"/>
                          </a:solidFill>
                          <a:latin typeface="Times New Roman"/>
                        </a:rPr>
                        <a:t>4929055,76</a:t>
                      </a:r>
                    </a:p>
                  </a:txBody>
                  <a:tcPr marL="7620" marR="7620" marT="7620" marB="0" anchor="ctr"/>
                </a:tc>
                <a:tc>
                  <a:txBody>
                    <a:bodyPr/>
                    <a:lstStyle/>
                    <a:p>
                      <a:pPr algn="ctr" fontAlgn="ctr"/>
                      <a:r>
                        <a:rPr lang="ru-RU" sz="1400" b="0" i="0" u="none" strike="noStrike" dirty="0">
                          <a:solidFill>
                            <a:srgbClr val="000000"/>
                          </a:solidFill>
                          <a:latin typeface="Times New Roman"/>
                        </a:rPr>
                        <a:t>99,5</a:t>
                      </a:r>
                    </a:p>
                  </a:txBody>
                  <a:tcPr marL="7620" marR="7620" marT="7620" marB="0" anchor="ctr"/>
                </a:tc>
              </a:tr>
            </a:tbl>
          </a:graphicData>
        </a:graphic>
      </p:graphicFrame>
      <p:pic>
        <p:nvPicPr>
          <p:cNvPr id="6" name="Picture 1" descr="F:\Obmen\Безуглова\Последние фото\639_57d67235528dd.jpg"/>
          <p:cNvPicPr>
            <a:picLocks noChangeAspect="1" noChangeArrowheads="1"/>
          </p:cNvPicPr>
          <p:nvPr/>
        </p:nvPicPr>
        <p:blipFill>
          <a:blip r:embed="rId4" cstate="print"/>
          <a:srcRect/>
          <a:stretch>
            <a:fillRect/>
          </a:stretch>
        </p:blipFill>
        <p:spPr bwMode="auto">
          <a:xfrm>
            <a:off x="6429388" y="5429264"/>
            <a:ext cx="2409582" cy="1173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descr="F:\Obmen\Безуглова\Инна НОВЫЕ\7-(page-picture-large).jpg"/>
          <p:cNvPicPr>
            <a:picLocks noChangeAspect="1" noChangeArrowheads="1"/>
          </p:cNvPicPr>
          <p:nvPr/>
        </p:nvPicPr>
        <p:blipFill>
          <a:blip r:embed="rId5" cstate="print"/>
          <a:srcRect/>
          <a:stretch>
            <a:fillRect/>
          </a:stretch>
        </p:blipFill>
        <p:spPr bwMode="auto">
          <a:xfrm>
            <a:off x="785786" y="5429264"/>
            <a:ext cx="2571768" cy="1269353"/>
          </a:xfrm>
          <a:prstGeom prst="rect">
            <a:avLst/>
          </a:prstGeom>
          <a:ln>
            <a:noFill/>
          </a:ln>
          <a:effectLst>
            <a:softEdge rad="112500"/>
          </a:effectLst>
        </p:spPr>
      </p:pic>
      <p:sp>
        <p:nvSpPr>
          <p:cNvPr id="11" name="Прямоугольник 10"/>
          <p:cNvSpPr/>
          <p:nvPr/>
        </p:nvSpPr>
        <p:spPr>
          <a:xfrm>
            <a:off x="8537745" y="1214422"/>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Documents and Settings\Bezuglova_I\Рабочий стол\Картинка\88.gif"/>
          <p:cNvPicPr>
            <a:picLocks noChangeAspect="1" noChangeArrowheads="1"/>
          </p:cNvPicPr>
          <p:nvPr/>
        </p:nvPicPr>
        <p:blipFill>
          <a:blip r:embed="rId2" cstate="print"/>
          <a:srcRect/>
          <a:stretch>
            <a:fillRect/>
          </a:stretch>
        </p:blipFill>
        <p:spPr bwMode="auto">
          <a:xfrm>
            <a:off x="0" y="0"/>
            <a:ext cx="1524934" cy="1299018"/>
          </a:xfrm>
          <a:prstGeom prst="rect">
            <a:avLst/>
          </a:prstGeom>
          <a:noFill/>
        </p:spPr>
      </p:pic>
      <p:sp>
        <p:nvSpPr>
          <p:cNvPr id="2" name="Заголовок 1"/>
          <p:cNvSpPr>
            <a:spLocks noGrp="1"/>
          </p:cNvSpPr>
          <p:nvPr>
            <p:ph type="title"/>
          </p:nvPr>
        </p:nvSpPr>
        <p:spPr/>
        <p:txBody>
          <a:bodyPr>
            <a:noAutofit/>
          </a:bodyPr>
          <a:lstStyle/>
          <a:p>
            <a:pPr algn="ctr"/>
            <a:r>
              <a:rPr lang="ru-RU" sz="2400" dirty="0" smtClean="0">
                <a:solidFill>
                  <a:srgbClr val="00B050"/>
                </a:solidFill>
                <a:effectLst>
                  <a:outerShdw blurRad="38100" dist="38100" dir="2700000" algn="tl">
                    <a:srgbClr val="000000">
                      <a:alpha val="43137"/>
                    </a:srgbClr>
                  </a:outerShdw>
                </a:effectLst>
              </a:rPr>
              <a:t>Расходы  бюджета на реализацию муниципальной программы 03 «Развитие образования в Льговском районе Курской области»</a:t>
            </a:r>
            <a:endParaRPr lang="ru-RU" sz="2400" dirty="0">
              <a:solidFill>
                <a:srgbClr val="00B050"/>
              </a:solidFill>
            </a:endParaRPr>
          </a:p>
        </p:txBody>
      </p:sp>
      <p:graphicFrame>
        <p:nvGraphicFramePr>
          <p:cNvPr id="4" name="Содержимое 3"/>
          <p:cNvGraphicFramePr>
            <a:graphicFrameLocks noGrp="1"/>
          </p:cNvGraphicFramePr>
          <p:nvPr>
            <p:ph idx="1"/>
          </p:nvPr>
        </p:nvGraphicFramePr>
        <p:xfrm>
          <a:off x="304800" y="1554163"/>
          <a:ext cx="8686800" cy="3496942"/>
        </p:xfrm>
        <a:graphic>
          <a:graphicData uri="http://schemas.openxmlformats.org/drawingml/2006/table">
            <a:tbl>
              <a:tblPr firstRow="1" bandRow="1">
                <a:tableStyleId>{5C22544A-7EE6-4342-B048-85BDC9FD1C3A}</a:tableStyleId>
              </a:tblPr>
              <a:tblGrid>
                <a:gridCol w="1552556"/>
                <a:gridCol w="3571900"/>
                <a:gridCol w="1285884"/>
                <a:gridCol w="1143008"/>
                <a:gridCol w="1133452"/>
              </a:tblGrid>
              <a:tr h="517515">
                <a:tc>
                  <a:txBody>
                    <a:bodyPr/>
                    <a:lstStyle/>
                    <a:p>
                      <a:pPr algn="ctr" fontAlgn="ctr"/>
                      <a:r>
                        <a:rPr lang="ru-RU" sz="1400" b="1" i="0" u="none" strike="noStrike" dirty="0">
                          <a:solidFill>
                            <a:srgbClr val="000000"/>
                          </a:solidFill>
                          <a:latin typeface="Times New Roman"/>
                        </a:rPr>
                        <a:t>Код программы (подпрограммы)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7F9F"/>
                    </a:solidFill>
                  </a:tcPr>
                </a:tc>
                <a:tc>
                  <a:txBody>
                    <a:bodyPr/>
                    <a:lstStyle/>
                    <a:p>
                      <a:pPr algn="ctr" fontAlgn="ctr"/>
                      <a:r>
                        <a:rPr lang="ru-RU" sz="1400" b="1" i="0" u="none" strike="noStrike" dirty="0">
                          <a:solidFill>
                            <a:srgbClr val="000000"/>
                          </a:solidFill>
                          <a:latin typeface="Times New Roman"/>
                        </a:rPr>
                        <a:t>Наименование программы (подпрограммы)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7F9F"/>
                    </a:solidFill>
                  </a:tcPr>
                </a:tc>
                <a:tc>
                  <a:txBody>
                    <a:bodyPr/>
                    <a:lstStyle/>
                    <a:p>
                      <a:pPr algn="ctr" fontAlgn="ctr"/>
                      <a:r>
                        <a:rPr lang="ru-RU" sz="1400" b="1" i="0" u="none" strike="noStrike" dirty="0">
                          <a:solidFill>
                            <a:srgbClr val="000000"/>
                          </a:solidFill>
                          <a:latin typeface="Times New Roman"/>
                        </a:rPr>
                        <a:t>Плановое назначение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7F9F"/>
                    </a:solidFill>
                  </a:tcPr>
                </a:tc>
                <a:tc>
                  <a:txBody>
                    <a:bodyPr/>
                    <a:lstStyle/>
                    <a:p>
                      <a:pPr algn="ctr" fontAlgn="ctr"/>
                      <a:r>
                        <a:rPr lang="ru-RU" sz="1400" b="1" i="0" u="none" strike="noStrike" dirty="0">
                          <a:solidFill>
                            <a:srgbClr val="000000"/>
                          </a:solidFill>
                          <a:latin typeface="Times New Roman"/>
                        </a:rPr>
                        <a:t>Исполнено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7F9F"/>
                    </a:solidFill>
                  </a:tcPr>
                </a:tc>
                <a:tc>
                  <a:txBody>
                    <a:bodyPr/>
                    <a:lstStyle/>
                    <a:p>
                      <a:pPr algn="ctr" fontAlgn="ctr"/>
                      <a:r>
                        <a:rPr lang="ru-RU" sz="1400" b="1" i="0" u="none" strike="noStrike" dirty="0">
                          <a:solidFill>
                            <a:srgbClr val="000000"/>
                          </a:solidFill>
                          <a:latin typeface="Times New Roman"/>
                        </a:rPr>
                        <a:t>% исполнения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7F9F"/>
                    </a:solidFill>
                  </a:tcPr>
                </a:tc>
              </a:tr>
              <a:tr h="370840">
                <a:tc>
                  <a:txBody>
                    <a:bodyPr/>
                    <a:lstStyle/>
                    <a:p>
                      <a:pPr algn="ctr" fontAlgn="ctr"/>
                      <a:r>
                        <a:rPr lang="ru-RU" sz="1600" b="1" i="0" u="none" strike="noStrike" dirty="0">
                          <a:solidFill>
                            <a:srgbClr val="000000"/>
                          </a:solidFill>
                          <a:latin typeface="Times New Roman"/>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
                      <a:r>
                        <a:rPr lang="ru-RU" sz="1600" b="0" i="0" u="none" strike="noStrike" dirty="0">
                          <a:solidFill>
                            <a:srgbClr val="000000"/>
                          </a:solidFill>
                          <a:latin typeface="Times New Roman"/>
                        </a:rPr>
                        <a:t>Муниципальная программа "Развитие образования в Льговском районе Курской области"</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400" b="1" i="0" u="none" strike="noStrike">
                          <a:solidFill>
                            <a:srgbClr val="000000"/>
                          </a:solidFill>
                          <a:latin typeface="Times New Roman"/>
                        </a:rPr>
                        <a:t>238443409,74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400" b="1" i="0" u="none" strike="noStrike">
                          <a:solidFill>
                            <a:srgbClr val="000000"/>
                          </a:solidFill>
                          <a:latin typeface="Times New Roman"/>
                        </a:rPr>
                        <a:t>237247149,60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400" b="1" i="0" u="none" strike="noStrike">
                          <a:solidFill>
                            <a:srgbClr val="000000"/>
                          </a:solidFill>
                          <a:latin typeface="Times New Roman"/>
                        </a:rPr>
                        <a:t>99,5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259087">
                <a:tc>
                  <a:txBody>
                    <a:bodyPr/>
                    <a:lstStyle/>
                    <a:p>
                      <a:pPr algn="ctr" fontAlgn="ctr"/>
                      <a:r>
                        <a:rPr lang="ru-RU" sz="1600" b="1" i="1" u="none" strike="noStrike" dirty="0">
                          <a:solidFill>
                            <a:srgbClr val="000000"/>
                          </a:solidFill>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c>
                  <a:txBody>
                    <a:bodyPr/>
                    <a:lstStyle/>
                    <a:p>
                      <a:pPr algn="l" fontAlgn="b"/>
                      <a:r>
                        <a:rPr lang="ru-RU" sz="1600" b="0" i="1" u="none" strike="noStrike" dirty="0">
                          <a:solidFill>
                            <a:srgbClr val="000000"/>
                          </a:solidFill>
                          <a:latin typeface="Times New Roman"/>
                        </a:rPr>
                        <a:t>из них: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c>
                  <a:txBody>
                    <a:bodyPr/>
                    <a:lstStyle/>
                    <a:p>
                      <a:pPr algn="l" fontAlgn="b"/>
                      <a:r>
                        <a:rPr lang="ru-RU" sz="1400" b="0" i="1" u="none" strike="noStrike">
                          <a:solidFill>
                            <a:srgbClr val="000000"/>
                          </a:solidFill>
                          <a:latin typeface="Times New Roman"/>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c>
                  <a:txBody>
                    <a:bodyPr/>
                    <a:lstStyle/>
                    <a:p>
                      <a:pPr algn="ctr" fontAlgn="ctr"/>
                      <a:r>
                        <a:rPr lang="ru-RU" sz="1400" b="0" i="0" u="none" strike="noStrike">
                          <a:solidFill>
                            <a:srgbClr val="000000"/>
                          </a:solidFill>
                          <a:latin typeface="Times New Roman"/>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c>
                  <a:txBody>
                    <a:bodyPr/>
                    <a:lstStyle/>
                    <a:p>
                      <a:pPr algn="ctr" fontAlgn="ctr"/>
                      <a:r>
                        <a:rPr lang="ru-RU" sz="1400" b="0" i="0" u="none" strike="noStrike">
                          <a:solidFill>
                            <a:srgbClr val="000000"/>
                          </a:solidFill>
                          <a:latin typeface="Times New Roman"/>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C44"/>
                    </a:solidFill>
                  </a:tcPr>
                </a:tc>
              </a:tr>
              <a:tr h="370840">
                <a:tc>
                  <a:txBody>
                    <a:bodyPr/>
                    <a:lstStyle/>
                    <a:p>
                      <a:pPr algn="ctr" fontAlgn="ctr"/>
                      <a:r>
                        <a:rPr lang="ru-RU" sz="1600" b="1" i="0" u="none" strike="noStrike">
                          <a:solidFill>
                            <a:srgbClr val="000000"/>
                          </a:solidFill>
                          <a:latin typeface="Times New Roman"/>
                        </a:rPr>
                        <a:t>03 1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
                      <a:r>
                        <a:rPr lang="ru-RU" sz="1600" b="0" i="0" u="none" strike="noStrike" dirty="0">
                          <a:solidFill>
                            <a:srgbClr val="000000"/>
                          </a:solidFill>
                          <a:latin typeface="Times New Roman"/>
                        </a:rPr>
                        <a:t>Подпрограмма  "Управление муниципальной программой и обеспечение условий реализации"</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400" b="0" i="0" u="none" strike="noStrike">
                          <a:solidFill>
                            <a:srgbClr val="000000"/>
                          </a:solidFill>
                          <a:latin typeface="Times New Roman"/>
                        </a:rPr>
                        <a:t>4858317,52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400" b="0" i="0" u="none" strike="noStrike">
                          <a:solidFill>
                            <a:srgbClr val="000000"/>
                          </a:solidFill>
                          <a:latin typeface="Times New Roman"/>
                        </a:rPr>
                        <a:t>4835112,27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400" b="0" i="0" u="none" strike="noStrike">
                          <a:solidFill>
                            <a:srgbClr val="000000"/>
                          </a:solidFill>
                          <a:latin typeface="Times New Roman"/>
                        </a:rPr>
                        <a:t>99,5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70840">
                <a:tc>
                  <a:txBody>
                    <a:bodyPr/>
                    <a:lstStyle/>
                    <a:p>
                      <a:pPr algn="ctr" fontAlgn="ctr"/>
                      <a:r>
                        <a:rPr lang="ru-RU" sz="1600" b="1" i="0" u="none" strike="noStrike">
                          <a:solidFill>
                            <a:srgbClr val="000000"/>
                          </a:solidFill>
                          <a:latin typeface="Times New Roman"/>
                        </a:rPr>
                        <a:t>03 2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
                      <a:r>
                        <a:rPr lang="ru-RU" sz="1600" b="0" i="0" u="none" strike="noStrike">
                          <a:solidFill>
                            <a:srgbClr val="000000"/>
                          </a:solidFill>
                          <a:latin typeface="Times New Roman"/>
                        </a:rPr>
                        <a:t>Подпрограмма "Развитие дошкольного и общего образования детей"</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400" b="0" i="0" u="none" strike="noStrike">
                          <a:solidFill>
                            <a:srgbClr val="000000"/>
                          </a:solidFill>
                          <a:latin typeface="Times New Roman"/>
                        </a:rPr>
                        <a:t>229617529,55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400" b="0" i="0" u="none" strike="noStrike">
                          <a:solidFill>
                            <a:srgbClr val="000000"/>
                          </a:solidFill>
                          <a:latin typeface="Times New Roman"/>
                        </a:rPr>
                        <a:t>228463366,32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400" b="0" i="0" u="none" strike="noStrike">
                          <a:solidFill>
                            <a:srgbClr val="000000"/>
                          </a:solidFill>
                          <a:latin typeface="Times New Roman"/>
                        </a:rPr>
                        <a:t>99,5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70840">
                <a:tc>
                  <a:txBody>
                    <a:bodyPr/>
                    <a:lstStyle/>
                    <a:p>
                      <a:pPr algn="ctr" fontAlgn="ctr"/>
                      <a:r>
                        <a:rPr lang="ru-RU" sz="1600" b="1" i="0" u="none" strike="noStrike">
                          <a:solidFill>
                            <a:srgbClr val="000000"/>
                          </a:solidFill>
                          <a:latin typeface="Times New Roman"/>
                        </a:rPr>
                        <a:t>03 3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
                      <a:r>
                        <a:rPr lang="ru-RU" sz="1600" b="0" i="0" u="none" strike="noStrike" dirty="0">
                          <a:solidFill>
                            <a:srgbClr val="000000"/>
                          </a:solidFill>
                          <a:latin typeface="Times New Roman"/>
                        </a:rPr>
                        <a:t>Подпрограмма "Развитие дополнительного образования и системы воспитания детей"</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400" b="0" i="0" u="none" strike="noStrike">
                          <a:solidFill>
                            <a:srgbClr val="000000"/>
                          </a:solidFill>
                          <a:latin typeface="Times New Roman"/>
                        </a:rPr>
                        <a:t>3967562,67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400" b="0" i="0" u="none" strike="noStrike">
                          <a:solidFill>
                            <a:srgbClr val="000000"/>
                          </a:solidFill>
                          <a:latin typeface="Times New Roman"/>
                        </a:rPr>
                        <a:t>3948671,01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400" b="0" i="0" u="none" strike="noStrike" dirty="0">
                          <a:solidFill>
                            <a:srgbClr val="000000"/>
                          </a:solidFill>
                          <a:latin typeface="Times New Roman"/>
                        </a:rPr>
                        <a:t>99,5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pic>
        <p:nvPicPr>
          <p:cNvPr id="5" name="Рисунок 4" descr="bibblio.jpg"/>
          <p:cNvPicPr>
            <a:picLocks noChangeAspect="1"/>
          </p:cNvPicPr>
          <p:nvPr/>
        </p:nvPicPr>
        <p:blipFill>
          <a:blip r:embed="rId3" cstate="print"/>
          <a:srcRect/>
          <a:stretch>
            <a:fillRect/>
          </a:stretch>
        </p:blipFill>
        <p:spPr bwMode="auto">
          <a:xfrm>
            <a:off x="1142976" y="5143512"/>
            <a:ext cx="2286000" cy="1535112"/>
          </a:xfrm>
          <a:prstGeom prst="rect">
            <a:avLst/>
          </a:prstGeom>
          <a:solidFill>
            <a:schemeClr val="tx1">
              <a:lumMod val="85000"/>
            </a:schemeClr>
          </a:solidFill>
          <a:ln w="9525">
            <a:noFill/>
            <a:miter lim="800000"/>
            <a:headEnd/>
            <a:tailEnd/>
          </a:ln>
        </p:spPr>
      </p:pic>
      <p:sp>
        <p:nvSpPr>
          <p:cNvPr id="6" name="Прямоугольник 5"/>
          <p:cNvSpPr/>
          <p:nvPr/>
        </p:nvSpPr>
        <p:spPr>
          <a:xfrm>
            <a:off x="8361004" y="1214422"/>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pic>
        <p:nvPicPr>
          <p:cNvPr id="8" name="Рисунок 7" descr="52301691-c4a9-b39e-c4a9-b3911e622765.photo.0.jpg"/>
          <p:cNvPicPr>
            <a:picLocks noChangeAspect="1"/>
          </p:cNvPicPr>
          <p:nvPr/>
        </p:nvPicPr>
        <p:blipFill>
          <a:blip r:embed="rId4" cstate="print"/>
          <a:stretch>
            <a:fillRect/>
          </a:stretch>
        </p:blipFill>
        <p:spPr>
          <a:xfrm>
            <a:off x="5643570" y="4766750"/>
            <a:ext cx="1706402" cy="2091250"/>
          </a:xfrm>
          <a:prstGeom prst="rect">
            <a:avLst/>
          </a:prstGeom>
          <a:ln>
            <a:noFill/>
          </a:ln>
          <a:effectLst>
            <a:softEdge rad="112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142844" y="0"/>
            <a:ext cx="3231562" cy="185736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714612" y="4410051"/>
            <a:ext cx="4071966" cy="2307233"/>
          </a:xfrm>
          <a:prstGeom prst="rect">
            <a:avLst/>
          </a:prstGeom>
          <a:noFill/>
          <a:ln w="9525">
            <a:noFill/>
            <a:miter lim="800000"/>
            <a:headEnd/>
            <a:tailEnd/>
          </a:ln>
          <a:effectLst/>
        </p:spPr>
      </p:pic>
      <p:sp>
        <p:nvSpPr>
          <p:cNvPr id="2" name="Заголовок 1"/>
          <p:cNvSpPr>
            <a:spLocks noGrp="1"/>
          </p:cNvSpPr>
          <p:nvPr>
            <p:ph type="title"/>
          </p:nvPr>
        </p:nvSpPr>
        <p:spPr/>
        <p:txBody>
          <a:bodyPr>
            <a:noAutofit/>
          </a:bodyPr>
          <a:lstStyle/>
          <a:p>
            <a:pPr algn="ctr"/>
            <a:r>
              <a:rPr lang="ru-RU" sz="2000" dirty="0" smtClean="0">
                <a:solidFill>
                  <a:srgbClr val="002060"/>
                </a:solidFill>
                <a:effectLst>
                  <a:outerShdw blurRad="38100" dist="38100" dir="2700000" algn="tl">
                    <a:srgbClr val="000000">
                      <a:alpha val="43137"/>
                    </a:srgbClr>
                  </a:outerShdw>
                </a:effectLst>
              </a:rPr>
              <a:t>Расходы  бюджета на реализацию муниципальной программы 07 "Обеспечение доступным и комфортным жильем и коммунальными услугами граждан Льговского района Курской области"</a:t>
            </a:r>
            <a:endParaRPr lang="ru-RU" sz="2000" dirty="0">
              <a:solidFill>
                <a:srgbClr val="002060"/>
              </a:solidFill>
            </a:endParaRPr>
          </a:p>
        </p:txBody>
      </p:sp>
      <p:graphicFrame>
        <p:nvGraphicFramePr>
          <p:cNvPr id="4" name="Содержимое 3"/>
          <p:cNvGraphicFramePr>
            <a:graphicFrameLocks noGrp="1"/>
          </p:cNvGraphicFramePr>
          <p:nvPr>
            <p:ph idx="1"/>
          </p:nvPr>
        </p:nvGraphicFramePr>
        <p:xfrm>
          <a:off x="214282" y="1928802"/>
          <a:ext cx="8686800" cy="3002598"/>
        </p:xfrm>
        <a:graphic>
          <a:graphicData uri="http://schemas.openxmlformats.org/drawingml/2006/table">
            <a:tbl>
              <a:tblPr firstRow="1" bandRow="1">
                <a:tableStyleId>{7DF18680-E054-41AD-8BC1-D1AEF772440D}</a:tableStyleId>
              </a:tblPr>
              <a:tblGrid>
                <a:gridCol w="1623994"/>
                <a:gridCol w="3571900"/>
                <a:gridCol w="1285884"/>
                <a:gridCol w="1071570"/>
                <a:gridCol w="1133452"/>
              </a:tblGrid>
              <a:tr h="517515">
                <a:tc>
                  <a:txBody>
                    <a:bodyPr/>
                    <a:lstStyle/>
                    <a:p>
                      <a:pPr algn="ctr" fontAlgn="ctr"/>
                      <a:r>
                        <a:rPr lang="ru-RU" sz="1400" u="none" strike="noStrike" dirty="0">
                          <a:latin typeface="Times New Roman" pitchFamily="18" charset="0"/>
                          <a:cs typeface="Times New Roman" pitchFamily="18" charset="0"/>
                        </a:rPr>
                        <a:t>Код программы (подпрограммы)</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u="none" strike="noStrike" dirty="0">
                          <a:latin typeface="Times New Roman" pitchFamily="18" charset="0"/>
                          <a:cs typeface="Times New Roman" pitchFamily="18" charset="0"/>
                        </a:rPr>
                        <a:t>Наименование программы (подпрограммы)</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u="none" strike="noStrike" dirty="0">
                          <a:latin typeface="Times New Roman" pitchFamily="18" charset="0"/>
                          <a:cs typeface="Times New Roman" pitchFamily="18" charset="0"/>
                        </a:rPr>
                        <a:t>Плановое назначение</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u="none" strike="noStrike" dirty="0">
                          <a:latin typeface="Times New Roman" pitchFamily="18" charset="0"/>
                          <a:cs typeface="Times New Roman" pitchFamily="18" charset="0"/>
                        </a:rPr>
                        <a:t>Исполнено</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u="none" strike="noStrike" dirty="0">
                          <a:latin typeface="Times New Roman" pitchFamily="18" charset="0"/>
                          <a:cs typeface="Times New Roman" pitchFamily="18" charset="0"/>
                        </a:rPr>
                        <a:t>% исполнения</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fontAlgn="ctr"/>
                      <a:r>
                        <a:rPr lang="ru-RU" sz="1600" u="none" strike="noStrike" dirty="0">
                          <a:latin typeface="Times New Roman" pitchFamily="18" charset="0"/>
                          <a:cs typeface="Times New Roman" pitchFamily="18" charset="0"/>
                        </a:rPr>
                        <a:t>07</a:t>
                      </a:r>
                      <a:endParaRPr lang="ru-RU" sz="16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1600" u="none" strike="noStrike" dirty="0">
                          <a:latin typeface="Times New Roman" pitchFamily="18" charset="0"/>
                          <a:cs typeface="Times New Roman" pitchFamily="18" charset="0"/>
                        </a:rPr>
                        <a:t>Муниципальная программа "Обеспечение доступным и комфортным жильем и коммунальными услугами граждан Льговского района Курской области"</a:t>
                      </a:r>
                      <a:endParaRPr lang="ru-RU" sz="1600" b="0"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1" i="0" u="none" strike="noStrike">
                          <a:solidFill>
                            <a:srgbClr val="000000"/>
                          </a:solidFill>
                          <a:latin typeface="Times New Roman"/>
                        </a:rPr>
                        <a:t>17765966,00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1" i="0" u="none" strike="noStrike">
                          <a:solidFill>
                            <a:srgbClr val="000000"/>
                          </a:solidFill>
                          <a:latin typeface="Times New Roman"/>
                        </a:rPr>
                        <a:t>17665698,75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1" i="0" u="none" strike="noStrike">
                          <a:solidFill>
                            <a:srgbClr val="000000"/>
                          </a:solidFill>
                          <a:latin typeface="Times New Roman"/>
                        </a:rPr>
                        <a:t>99,4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1473">
                <a:tc>
                  <a:txBody>
                    <a:bodyPr/>
                    <a:lstStyle/>
                    <a:p>
                      <a:pPr algn="ctr" fontAlgn="ctr"/>
                      <a:r>
                        <a:rPr lang="ru-RU" sz="1600" u="none" strike="noStrike">
                          <a:latin typeface="Times New Roman" pitchFamily="18" charset="0"/>
                          <a:cs typeface="Times New Roman" pitchFamily="18" charset="0"/>
                        </a:rPr>
                        <a:t> </a:t>
                      </a:r>
                      <a:endParaRPr lang="ru-RU" sz="1600" b="1" i="1" u="none" strike="noStrike">
                        <a:solidFill>
                          <a:srgbClr val="000000"/>
                        </a:solidFill>
                        <a:latin typeface="Times New Roman" pitchFamily="18" charset="0"/>
                        <a:cs typeface="Times New Roman" pitchFamily="18"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1600" u="none" strike="noStrike" dirty="0">
                          <a:latin typeface="Times New Roman" pitchFamily="18" charset="0"/>
                          <a:cs typeface="Times New Roman" pitchFamily="18" charset="0"/>
                        </a:rPr>
                        <a:t>из них:</a:t>
                      </a:r>
                      <a:endParaRPr lang="ru-RU" sz="1600" b="0" i="1"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1400" b="0" i="1" u="none" strike="noStrike">
                          <a:solidFill>
                            <a:srgbClr val="000000"/>
                          </a:solidFill>
                          <a:latin typeface="Times New Roman"/>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latin typeface="Times New Roman"/>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latin typeface="Times New Roman"/>
                        </a:rPr>
                        <a:t> </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fontAlgn="ctr"/>
                      <a:r>
                        <a:rPr lang="ru-RU" sz="1600" u="none" strike="noStrike">
                          <a:latin typeface="Times New Roman" pitchFamily="18" charset="0"/>
                          <a:cs typeface="Times New Roman" pitchFamily="18" charset="0"/>
                        </a:rPr>
                        <a:t>07 2</a:t>
                      </a:r>
                      <a:endParaRPr lang="ru-RU" sz="1600" b="1" i="0" u="none" strike="noStrike">
                        <a:solidFill>
                          <a:srgbClr val="000000"/>
                        </a:solidFill>
                        <a:latin typeface="Times New Roman" pitchFamily="18" charset="0"/>
                        <a:cs typeface="Times New Roman" pitchFamily="18"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1600" u="none" strike="noStrike" dirty="0">
                          <a:latin typeface="Times New Roman" pitchFamily="18" charset="0"/>
                          <a:cs typeface="Times New Roman" pitchFamily="18" charset="0"/>
                        </a:rPr>
                        <a:t>Подпрограмма  "Создание условий для обеспечения доступным и комфортным жильем граждан в Льговском районе Курской области"</a:t>
                      </a:r>
                      <a:endParaRPr lang="ru-RU" sz="1600" b="0" i="0" u="none" strike="noStrike" dirty="0">
                        <a:solidFill>
                          <a:srgbClr val="000000"/>
                        </a:solidFill>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latin typeface="Times New Roman"/>
                        </a:rPr>
                        <a:t>17765966,00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latin typeface="Times New Roman"/>
                        </a:rPr>
                        <a:t>17665698,75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dirty="0">
                          <a:solidFill>
                            <a:srgbClr val="000000"/>
                          </a:solidFill>
                          <a:latin typeface="Times New Roman"/>
                        </a:rPr>
                        <a:t>99,4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Прямоугольник 4"/>
          <p:cNvSpPr/>
          <p:nvPr/>
        </p:nvSpPr>
        <p:spPr>
          <a:xfrm>
            <a:off x="8361004" y="1214422"/>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sp>
        <p:nvSpPr>
          <p:cNvPr id="1026" name="AutoShape 2" descr="http://www.krassever.ru/upload/resize_cache/iblock/911/800_600_1/krzvsebklvzivcbw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spartakiada.jpg"/>
          <p:cNvPicPr>
            <a:picLocks noChangeAspect="1"/>
          </p:cNvPicPr>
          <p:nvPr/>
        </p:nvPicPr>
        <p:blipFill>
          <a:blip r:embed="rId2" cstate="print"/>
          <a:stretch>
            <a:fillRect/>
          </a:stretch>
        </p:blipFill>
        <p:spPr>
          <a:xfrm>
            <a:off x="6715140" y="5529756"/>
            <a:ext cx="1731804" cy="1328244"/>
          </a:xfrm>
          <a:prstGeom prst="rect">
            <a:avLst/>
          </a:prstGeom>
          <a:ln>
            <a:noFill/>
          </a:ln>
          <a:effectLst>
            <a:softEdge rad="112500"/>
          </a:effectLst>
        </p:spPr>
      </p:pic>
      <p:sp>
        <p:nvSpPr>
          <p:cNvPr id="2" name="Заголовок 1"/>
          <p:cNvSpPr>
            <a:spLocks noGrp="1"/>
          </p:cNvSpPr>
          <p:nvPr>
            <p:ph type="title"/>
          </p:nvPr>
        </p:nvSpPr>
        <p:spPr/>
        <p:txBody>
          <a:bodyPr>
            <a:noAutofit/>
          </a:bodyPr>
          <a:lstStyle/>
          <a:p>
            <a:pPr algn="ctr"/>
            <a:r>
              <a:rPr lang="ru-RU" sz="2000" dirty="0" smtClean="0">
                <a:solidFill>
                  <a:srgbClr val="FF0066"/>
                </a:solidFill>
                <a:effectLst>
                  <a:outerShdw blurRad="38100" dist="38100" dir="2700000" algn="tl">
                    <a:srgbClr val="000000">
                      <a:alpha val="43137"/>
                    </a:srgbClr>
                  </a:outerShdw>
                </a:effectLst>
              </a:rPr>
              <a:t>Расходы  бюджета на реализацию муниципальной программы 08 «Повышение эффективности работы с  молодежью,  организация отдыха и оздоровления детей, молодежи, развитие физической культуры и спорта в Льговском районе Курской области»</a:t>
            </a:r>
            <a:endParaRPr lang="ru-RU" sz="2000" dirty="0">
              <a:solidFill>
                <a:srgbClr val="FF0066"/>
              </a:solidFill>
            </a:endParaRPr>
          </a:p>
        </p:txBody>
      </p:sp>
      <p:graphicFrame>
        <p:nvGraphicFramePr>
          <p:cNvPr id="4" name="Содержимое 3"/>
          <p:cNvGraphicFramePr>
            <a:graphicFrameLocks noGrp="1"/>
          </p:cNvGraphicFramePr>
          <p:nvPr>
            <p:ph idx="1"/>
          </p:nvPr>
        </p:nvGraphicFramePr>
        <p:xfrm>
          <a:off x="285720" y="1714488"/>
          <a:ext cx="8686800" cy="4096375"/>
        </p:xfrm>
        <a:graphic>
          <a:graphicData uri="http://schemas.openxmlformats.org/drawingml/2006/table">
            <a:tbl>
              <a:tblPr firstRow="1" bandRow="1">
                <a:tableStyleId>{5C22544A-7EE6-4342-B048-85BDC9FD1C3A}</a:tableStyleId>
              </a:tblPr>
              <a:tblGrid>
                <a:gridCol w="1552556"/>
                <a:gridCol w="3643338"/>
                <a:gridCol w="1214446"/>
                <a:gridCol w="1143008"/>
                <a:gridCol w="1133452"/>
              </a:tblGrid>
              <a:tr h="517515">
                <a:tc>
                  <a:txBody>
                    <a:bodyPr/>
                    <a:lstStyle/>
                    <a:p>
                      <a:pPr algn="ctr" fontAlgn="ctr"/>
                      <a:r>
                        <a:rPr lang="ru-RU" sz="1400" b="1" i="0" u="none" strike="noStrike" dirty="0">
                          <a:solidFill>
                            <a:srgbClr val="000000"/>
                          </a:solidFill>
                          <a:latin typeface="Times New Roman"/>
                        </a:rPr>
                        <a:t>Код программы (подпрограммы)</a:t>
                      </a:r>
                    </a:p>
                  </a:txBody>
                  <a:tcPr marL="9525" marR="9525" marT="9525" marB="0" anchor="ctr"/>
                </a:tc>
                <a:tc>
                  <a:txBody>
                    <a:bodyPr/>
                    <a:lstStyle/>
                    <a:p>
                      <a:pPr algn="ctr" fontAlgn="ctr"/>
                      <a:r>
                        <a:rPr lang="ru-RU" sz="1400" b="1" i="0" u="none" strike="noStrike">
                          <a:solidFill>
                            <a:srgbClr val="000000"/>
                          </a:solidFill>
                          <a:latin typeface="Times New Roman"/>
                        </a:rPr>
                        <a:t>Наименование программы (подпрограммы)</a:t>
                      </a:r>
                    </a:p>
                  </a:txBody>
                  <a:tcPr marL="9525" marR="9525" marT="9525" marB="0" anchor="ctr"/>
                </a:tc>
                <a:tc>
                  <a:txBody>
                    <a:bodyPr/>
                    <a:lstStyle/>
                    <a:p>
                      <a:pPr algn="ctr" fontAlgn="ctr"/>
                      <a:r>
                        <a:rPr lang="ru-RU" sz="1400" b="1" i="0" u="none" strike="noStrike">
                          <a:solidFill>
                            <a:srgbClr val="000000"/>
                          </a:solidFill>
                          <a:latin typeface="Times New Roman"/>
                        </a:rPr>
                        <a:t>Плановое назначение</a:t>
                      </a:r>
                    </a:p>
                  </a:txBody>
                  <a:tcPr marL="9525" marR="9525" marT="9525" marB="0" anchor="ctr"/>
                </a:tc>
                <a:tc>
                  <a:txBody>
                    <a:bodyPr/>
                    <a:lstStyle/>
                    <a:p>
                      <a:pPr algn="ctr" fontAlgn="ctr"/>
                      <a:r>
                        <a:rPr lang="ru-RU" sz="1400" b="1" i="0" u="none" strike="noStrike">
                          <a:solidFill>
                            <a:srgbClr val="000000"/>
                          </a:solidFill>
                          <a:latin typeface="Times New Roman"/>
                        </a:rPr>
                        <a:t>Исполнено</a:t>
                      </a:r>
                    </a:p>
                  </a:txBody>
                  <a:tcPr marL="9525" marR="9525" marT="9525" marB="0" anchor="ctr"/>
                </a:tc>
                <a:tc>
                  <a:txBody>
                    <a:bodyPr/>
                    <a:lstStyle/>
                    <a:p>
                      <a:pPr algn="ctr" fontAlgn="ctr"/>
                      <a:r>
                        <a:rPr lang="ru-RU" sz="1400" b="1" i="0" u="none" strike="noStrike">
                          <a:solidFill>
                            <a:srgbClr val="000000"/>
                          </a:solidFill>
                          <a:latin typeface="Times New Roman"/>
                        </a:rPr>
                        <a:t>% исполнения</a:t>
                      </a:r>
                    </a:p>
                  </a:txBody>
                  <a:tcPr marL="9525" marR="9525" marT="9525" marB="0" anchor="ctr"/>
                </a:tc>
              </a:tr>
              <a:tr h="370840">
                <a:tc>
                  <a:txBody>
                    <a:bodyPr/>
                    <a:lstStyle/>
                    <a:p>
                      <a:pPr algn="ctr" fontAlgn="ctr"/>
                      <a:r>
                        <a:rPr lang="ru-RU" sz="1600" b="1" i="0" u="none" strike="noStrike" dirty="0">
                          <a:solidFill>
                            <a:srgbClr val="000000"/>
                          </a:solidFill>
                          <a:latin typeface="Times New Roman"/>
                        </a:rPr>
                        <a:t>08</a:t>
                      </a:r>
                    </a:p>
                  </a:txBody>
                  <a:tcPr marL="9525" marR="9525" marT="9525" marB="0" anchor="ctr"/>
                </a:tc>
                <a:tc>
                  <a:txBody>
                    <a:bodyPr/>
                    <a:lstStyle/>
                    <a:p>
                      <a:pPr algn="l" fontAlgn="b"/>
                      <a:r>
                        <a:rPr lang="ru-RU" sz="1600" b="0" i="0" u="none" strike="noStrike" dirty="0">
                          <a:solidFill>
                            <a:srgbClr val="000000"/>
                          </a:solidFill>
                          <a:latin typeface="Times New Roman"/>
                        </a:rPr>
                        <a:t>Повышение эффективности работы с  молодежью,  организация отдыха и оздоровления детей, молодежи, развитие физической культуры и спорта в Льговском районе Курской области"</a:t>
                      </a:r>
                    </a:p>
                  </a:txBody>
                  <a:tcPr marL="9525" marR="9525" marT="9525" marB="0" anchor="b"/>
                </a:tc>
                <a:tc>
                  <a:txBody>
                    <a:bodyPr/>
                    <a:lstStyle/>
                    <a:p>
                      <a:pPr algn="ctr" fontAlgn="ctr"/>
                      <a:r>
                        <a:rPr lang="ru-RU" sz="1400" b="1" i="0" u="none" strike="noStrike">
                          <a:solidFill>
                            <a:srgbClr val="000000"/>
                          </a:solidFill>
                          <a:latin typeface="Times New Roman"/>
                        </a:rPr>
                        <a:t>2305189,00</a:t>
                      </a:r>
                    </a:p>
                  </a:txBody>
                  <a:tcPr marL="7620" marR="7620" marT="7620" marB="0" anchor="ctr"/>
                </a:tc>
                <a:tc>
                  <a:txBody>
                    <a:bodyPr/>
                    <a:lstStyle/>
                    <a:p>
                      <a:pPr algn="ctr" fontAlgn="ctr"/>
                      <a:r>
                        <a:rPr lang="ru-RU" sz="1400" b="1" i="0" u="none" strike="noStrike">
                          <a:solidFill>
                            <a:srgbClr val="000000"/>
                          </a:solidFill>
                          <a:latin typeface="Times New Roman"/>
                        </a:rPr>
                        <a:t>1852410,27</a:t>
                      </a:r>
                    </a:p>
                  </a:txBody>
                  <a:tcPr marL="7620" marR="7620" marT="7620" marB="0" anchor="ctr"/>
                </a:tc>
                <a:tc>
                  <a:txBody>
                    <a:bodyPr/>
                    <a:lstStyle/>
                    <a:p>
                      <a:pPr algn="ctr" fontAlgn="ctr"/>
                      <a:r>
                        <a:rPr lang="ru-RU" sz="1400" b="1" i="0" u="none" strike="noStrike">
                          <a:solidFill>
                            <a:srgbClr val="000000"/>
                          </a:solidFill>
                          <a:latin typeface="Times New Roman"/>
                        </a:rPr>
                        <a:t>80,4</a:t>
                      </a:r>
                    </a:p>
                  </a:txBody>
                  <a:tcPr marL="7620" marR="7620" marT="7620" marB="0" anchor="ctr"/>
                </a:tc>
              </a:tr>
              <a:tr h="370840">
                <a:tc>
                  <a:txBody>
                    <a:bodyPr/>
                    <a:lstStyle/>
                    <a:p>
                      <a:pPr algn="ctr" fontAlgn="ctr"/>
                      <a:r>
                        <a:rPr lang="ru-RU" sz="1600" b="1" i="1" u="none" strike="noStrike">
                          <a:solidFill>
                            <a:srgbClr val="000000"/>
                          </a:solidFill>
                          <a:latin typeface="Times New Roman"/>
                        </a:rPr>
                        <a:t> </a:t>
                      </a:r>
                    </a:p>
                  </a:txBody>
                  <a:tcPr marL="9525" marR="9525" marT="9525" marB="0" anchor="ctr"/>
                </a:tc>
                <a:tc>
                  <a:txBody>
                    <a:bodyPr/>
                    <a:lstStyle/>
                    <a:p>
                      <a:pPr algn="l" fontAlgn="b"/>
                      <a:r>
                        <a:rPr lang="ru-RU" sz="1600" b="0" i="1" u="none" strike="noStrike" dirty="0">
                          <a:solidFill>
                            <a:srgbClr val="000000"/>
                          </a:solidFill>
                          <a:latin typeface="Times New Roman"/>
                        </a:rPr>
                        <a:t>из них:</a:t>
                      </a:r>
                    </a:p>
                  </a:txBody>
                  <a:tcPr marL="9525" marR="9525" marT="9525" marB="0" anchor="b"/>
                </a:tc>
                <a:tc>
                  <a:txBody>
                    <a:bodyPr/>
                    <a:lstStyle/>
                    <a:p>
                      <a:pPr algn="l" fontAlgn="b"/>
                      <a:r>
                        <a:rPr lang="ru-RU" sz="1400" b="0" i="1" u="none" strike="noStrike">
                          <a:solidFill>
                            <a:srgbClr val="000000"/>
                          </a:solidFill>
                          <a:latin typeface="Times New Roman"/>
                        </a:rPr>
                        <a:t> </a:t>
                      </a:r>
                    </a:p>
                  </a:txBody>
                  <a:tcPr marL="7620" marR="7620" marT="7620" marB="0" anchor="b"/>
                </a:tc>
                <a:tc>
                  <a:txBody>
                    <a:bodyPr/>
                    <a:lstStyle/>
                    <a:p>
                      <a:pPr algn="ctr" fontAlgn="ctr"/>
                      <a:r>
                        <a:rPr lang="ru-RU" sz="1400" b="0" i="0" u="none" strike="noStrike">
                          <a:solidFill>
                            <a:srgbClr val="000000"/>
                          </a:solidFill>
                          <a:latin typeface="Times New Roman"/>
                        </a:rPr>
                        <a:t> </a:t>
                      </a:r>
                    </a:p>
                  </a:txBody>
                  <a:tcPr marL="7620" marR="7620" marT="7620" marB="0" anchor="ctr"/>
                </a:tc>
                <a:tc>
                  <a:txBody>
                    <a:bodyPr/>
                    <a:lstStyle/>
                    <a:p>
                      <a:pPr algn="ctr" fontAlgn="ctr"/>
                      <a:r>
                        <a:rPr lang="ru-RU" sz="1400" b="0" i="0" u="none" strike="noStrike">
                          <a:solidFill>
                            <a:srgbClr val="000000"/>
                          </a:solidFill>
                          <a:latin typeface="Times New Roman"/>
                        </a:rPr>
                        <a:t> </a:t>
                      </a:r>
                    </a:p>
                  </a:txBody>
                  <a:tcPr marL="7620" marR="7620" marT="7620" marB="0" anchor="ctr"/>
                </a:tc>
              </a:tr>
              <a:tr h="370840">
                <a:tc>
                  <a:txBody>
                    <a:bodyPr/>
                    <a:lstStyle/>
                    <a:p>
                      <a:pPr algn="ctr" fontAlgn="ctr"/>
                      <a:r>
                        <a:rPr lang="ru-RU" sz="1600" b="1" i="0" u="none" strike="noStrike">
                          <a:solidFill>
                            <a:srgbClr val="000000"/>
                          </a:solidFill>
                          <a:latin typeface="Times New Roman"/>
                        </a:rPr>
                        <a:t>08 2</a:t>
                      </a:r>
                    </a:p>
                  </a:txBody>
                  <a:tcPr marL="9525" marR="9525" marT="9525" marB="0" anchor="ctr"/>
                </a:tc>
                <a:tc>
                  <a:txBody>
                    <a:bodyPr/>
                    <a:lstStyle/>
                    <a:p>
                      <a:pPr algn="l" fontAlgn="b"/>
                      <a:r>
                        <a:rPr lang="ru-RU" sz="1600" b="0" i="0" u="none" strike="noStrike" dirty="0">
                          <a:solidFill>
                            <a:srgbClr val="000000"/>
                          </a:solidFill>
                          <a:latin typeface="Times New Roman"/>
                        </a:rPr>
                        <a:t>Подпрограмма  "Повышение эффективности реализации молодежной политики"</a:t>
                      </a:r>
                    </a:p>
                  </a:txBody>
                  <a:tcPr marL="9525" marR="9525" marT="9525" marB="0" anchor="b"/>
                </a:tc>
                <a:tc>
                  <a:txBody>
                    <a:bodyPr/>
                    <a:lstStyle/>
                    <a:p>
                      <a:pPr algn="ctr" fontAlgn="ctr"/>
                      <a:r>
                        <a:rPr lang="ru-RU" sz="1400" b="0" i="0" u="none" strike="noStrike">
                          <a:solidFill>
                            <a:srgbClr val="000000"/>
                          </a:solidFill>
                          <a:latin typeface="Times New Roman"/>
                        </a:rPr>
                        <a:t>140000,00</a:t>
                      </a:r>
                    </a:p>
                  </a:txBody>
                  <a:tcPr marL="7620" marR="7620" marT="7620" marB="0" anchor="ctr"/>
                </a:tc>
                <a:tc>
                  <a:txBody>
                    <a:bodyPr/>
                    <a:lstStyle/>
                    <a:p>
                      <a:pPr algn="ctr" fontAlgn="ctr"/>
                      <a:r>
                        <a:rPr lang="ru-RU" sz="1400" b="0" i="0" u="none" strike="noStrike">
                          <a:solidFill>
                            <a:srgbClr val="000000"/>
                          </a:solidFill>
                          <a:latin typeface="Times New Roman"/>
                        </a:rPr>
                        <a:t>136990,00</a:t>
                      </a:r>
                    </a:p>
                  </a:txBody>
                  <a:tcPr marL="7620" marR="7620" marT="7620" marB="0" anchor="ctr"/>
                </a:tc>
                <a:tc>
                  <a:txBody>
                    <a:bodyPr/>
                    <a:lstStyle/>
                    <a:p>
                      <a:pPr algn="ctr" fontAlgn="ctr"/>
                      <a:r>
                        <a:rPr lang="ru-RU" sz="1400" b="0" i="0" u="none" strike="noStrike">
                          <a:solidFill>
                            <a:srgbClr val="000000"/>
                          </a:solidFill>
                          <a:latin typeface="Times New Roman"/>
                        </a:rPr>
                        <a:t>97,9</a:t>
                      </a:r>
                    </a:p>
                  </a:txBody>
                  <a:tcPr marL="7620" marR="7620" marT="7620" marB="0" anchor="ctr"/>
                </a:tc>
              </a:tr>
              <a:tr h="370840">
                <a:tc>
                  <a:txBody>
                    <a:bodyPr/>
                    <a:lstStyle/>
                    <a:p>
                      <a:pPr algn="ctr" fontAlgn="ctr"/>
                      <a:r>
                        <a:rPr lang="ru-RU" sz="1600" b="1" i="0" u="none" strike="noStrike">
                          <a:solidFill>
                            <a:srgbClr val="000000"/>
                          </a:solidFill>
                          <a:latin typeface="Times New Roman"/>
                        </a:rPr>
                        <a:t>08 3</a:t>
                      </a:r>
                    </a:p>
                  </a:txBody>
                  <a:tcPr marL="9525" marR="9525" marT="9525" marB="0" anchor="ctr"/>
                </a:tc>
                <a:tc>
                  <a:txBody>
                    <a:bodyPr/>
                    <a:lstStyle/>
                    <a:p>
                      <a:pPr algn="l" fontAlgn="b"/>
                      <a:r>
                        <a:rPr lang="ru-RU" sz="1600" b="0" i="0" u="none" strike="noStrike">
                          <a:solidFill>
                            <a:srgbClr val="000000"/>
                          </a:solidFill>
                          <a:latin typeface="Times New Roman"/>
                        </a:rPr>
                        <a:t>Подпрограмма "Реализация муниципальной политики в сфере физической культуры и спорта"</a:t>
                      </a:r>
                    </a:p>
                  </a:txBody>
                  <a:tcPr marL="9525" marR="9525" marT="9525" marB="0" anchor="b"/>
                </a:tc>
                <a:tc>
                  <a:txBody>
                    <a:bodyPr/>
                    <a:lstStyle/>
                    <a:p>
                      <a:pPr algn="ctr" fontAlgn="ctr"/>
                      <a:r>
                        <a:rPr lang="ru-RU" sz="1400" b="0" i="0" u="none" strike="noStrike">
                          <a:solidFill>
                            <a:srgbClr val="000000"/>
                          </a:solidFill>
                          <a:latin typeface="Times New Roman"/>
                        </a:rPr>
                        <a:t>204200,00</a:t>
                      </a:r>
                    </a:p>
                  </a:txBody>
                  <a:tcPr marL="7620" marR="7620" marT="7620" marB="0" anchor="ctr"/>
                </a:tc>
                <a:tc>
                  <a:txBody>
                    <a:bodyPr/>
                    <a:lstStyle/>
                    <a:p>
                      <a:pPr algn="ctr" fontAlgn="ctr"/>
                      <a:r>
                        <a:rPr lang="ru-RU" sz="1400" b="0" i="0" u="none" strike="noStrike">
                          <a:solidFill>
                            <a:srgbClr val="000000"/>
                          </a:solidFill>
                          <a:latin typeface="Times New Roman"/>
                        </a:rPr>
                        <a:t>196900,00</a:t>
                      </a:r>
                    </a:p>
                  </a:txBody>
                  <a:tcPr marL="7620" marR="7620" marT="7620" marB="0" anchor="ctr"/>
                </a:tc>
                <a:tc>
                  <a:txBody>
                    <a:bodyPr/>
                    <a:lstStyle/>
                    <a:p>
                      <a:pPr algn="ctr" fontAlgn="ctr"/>
                      <a:r>
                        <a:rPr lang="ru-RU" sz="1400" b="0" i="0" u="none" strike="noStrike">
                          <a:solidFill>
                            <a:srgbClr val="000000"/>
                          </a:solidFill>
                          <a:latin typeface="Times New Roman"/>
                        </a:rPr>
                        <a:t>96,4</a:t>
                      </a:r>
                    </a:p>
                  </a:txBody>
                  <a:tcPr marL="7620" marR="7620" marT="7620" marB="0" anchor="ctr"/>
                </a:tc>
              </a:tr>
              <a:tr h="370840">
                <a:tc>
                  <a:txBody>
                    <a:bodyPr/>
                    <a:lstStyle/>
                    <a:p>
                      <a:pPr algn="ctr" fontAlgn="ctr"/>
                      <a:r>
                        <a:rPr lang="ru-RU" sz="1600" b="1" i="0" u="none" strike="noStrike">
                          <a:solidFill>
                            <a:srgbClr val="000000"/>
                          </a:solidFill>
                          <a:latin typeface="Times New Roman"/>
                        </a:rPr>
                        <a:t>08 4</a:t>
                      </a:r>
                    </a:p>
                  </a:txBody>
                  <a:tcPr marL="9525" marR="9525" marT="9525" marB="0" anchor="ctr"/>
                </a:tc>
                <a:tc>
                  <a:txBody>
                    <a:bodyPr/>
                    <a:lstStyle/>
                    <a:p>
                      <a:pPr algn="l" fontAlgn="b"/>
                      <a:r>
                        <a:rPr lang="ru-RU" sz="1600" b="0" i="0" u="none" strike="noStrike">
                          <a:solidFill>
                            <a:srgbClr val="000000"/>
                          </a:solidFill>
                          <a:latin typeface="Times New Roman"/>
                        </a:rPr>
                        <a:t>Подпрограмма "Оздоровление и отдых детей"</a:t>
                      </a:r>
                    </a:p>
                  </a:txBody>
                  <a:tcPr marL="9525" marR="9525" marT="9525" marB="0" anchor="b"/>
                </a:tc>
                <a:tc>
                  <a:txBody>
                    <a:bodyPr/>
                    <a:lstStyle/>
                    <a:p>
                      <a:pPr algn="ctr" fontAlgn="ctr"/>
                      <a:r>
                        <a:rPr lang="ru-RU" sz="1400" b="0" i="0" u="none" strike="noStrike">
                          <a:solidFill>
                            <a:srgbClr val="000000"/>
                          </a:solidFill>
                          <a:latin typeface="Times New Roman"/>
                        </a:rPr>
                        <a:t>1960989,00</a:t>
                      </a:r>
                    </a:p>
                  </a:txBody>
                  <a:tcPr marL="7620" marR="7620" marT="7620" marB="0" anchor="ctr"/>
                </a:tc>
                <a:tc>
                  <a:txBody>
                    <a:bodyPr/>
                    <a:lstStyle/>
                    <a:p>
                      <a:pPr algn="ctr" fontAlgn="ctr"/>
                      <a:r>
                        <a:rPr lang="ru-RU" sz="1400" b="0" i="0" u="none" strike="noStrike">
                          <a:solidFill>
                            <a:srgbClr val="000000"/>
                          </a:solidFill>
                          <a:latin typeface="Times New Roman"/>
                        </a:rPr>
                        <a:t>1518520,27</a:t>
                      </a:r>
                    </a:p>
                  </a:txBody>
                  <a:tcPr marL="7620" marR="7620" marT="7620" marB="0" anchor="ctr"/>
                </a:tc>
                <a:tc>
                  <a:txBody>
                    <a:bodyPr/>
                    <a:lstStyle/>
                    <a:p>
                      <a:pPr algn="ctr" fontAlgn="ctr"/>
                      <a:r>
                        <a:rPr lang="ru-RU" sz="1400" b="0" i="0" u="none" strike="noStrike" dirty="0">
                          <a:solidFill>
                            <a:srgbClr val="000000"/>
                          </a:solidFill>
                          <a:latin typeface="Times New Roman"/>
                        </a:rPr>
                        <a:t>77,4</a:t>
                      </a:r>
                    </a:p>
                  </a:txBody>
                  <a:tcPr marL="7620" marR="7620" marT="7620" marB="0" anchor="ctr"/>
                </a:tc>
              </a:tr>
            </a:tbl>
          </a:graphicData>
        </a:graphic>
      </p:graphicFrame>
      <p:sp>
        <p:nvSpPr>
          <p:cNvPr id="5" name="Прямоугольник 4"/>
          <p:cNvSpPr/>
          <p:nvPr/>
        </p:nvSpPr>
        <p:spPr>
          <a:xfrm>
            <a:off x="8289565" y="1428736"/>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pic>
        <p:nvPicPr>
          <p:cNvPr id="7" name="Рисунок 6" descr="015707.1.jpg"/>
          <p:cNvPicPr>
            <a:picLocks noChangeAspect="1"/>
          </p:cNvPicPr>
          <p:nvPr/>
        </p:nvPicPr>
        <p:blipFill>
          <a:blip r:embed="rId3" cstate="print"/>
          <a:stretch>
            <a:fillRect/>
          </a:stretch>
        </p:blipFill>
        <p:spPr>
          <a:xfrm>
            <a:off x="1214414" y="5459472"/>
            <a:ext cx="2428892" cy="1398528"/>
          </a:xfrm>
          <a:prstGeom prst="rect">
            <a:avLst/>
          </a:prstGeom>
          <a:ln>
            <a:noFill/>
          </a:ln>
          <a:effectLst>
            <a:softEdge rad="112500"/>
          </a:effectLst>
        </p:spPr>
      </p:pic>
      <p:pic>
        <p:nvPicPr>
          <p:cNvPr id="8" name="Рисунок 8" descr="Ozdorovlenie_images_2017_03_thumbs_large1000_0.jpg"/>
          <p:cNvPicPr>
            <a:picLocks noChangeAspect="1"/>
          </p:cNvPicPr>
          <p:nvPr/>
        </p:nvPicPr>
        <p:blipFill>
          <a:blip r:embed="rId4" cstate="print"/>
          <a:srcRect/>
          <a:stretch>
            <a:fillRect/>
          </a:stretch>
        </p:blipFill>
        <p:spPr bwMode="auto">
          <a:xfrm>
            <a:off x="3929059" y="5639648"/>
            <a:ext cx="2000263" cy="1218351"/>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8686800" cy="838200"/>
          </a:xfrm>
        </p:spPr>
        <p:txBody>
          <a:bodyPr>
            <a:normAutofit fontScale="90000"/>
          </a:bodyPr>
          <a:lstStyle/>
          <a:p>
            <a:pPr algn="ctr"/>
            <a:r>
              <a:rPr lang="ru-RU" sz="2000" dirty="0" smtClean="0">
                <a:solidFill>
                  <a:srgbClr val="00B050"/>
                </a:solidFill>
                <a:effectLst>
                  <a:outerShdw blurRad="38100" dist="38100" dir="2700000" algn="tl">
                    <a:srgbClr val="000000">
                      <a:alpha val="43137"/>
                    </a:srgbClr>
                  </a:outerShdw>
                </a:effectLst>
              </a:rPr>
              <a:t>Расходы  бюджета на реализацию муниципальной программы 11 «Развитие транспортной системы, обеспечение перевозки пассажиров в Льговском районе Курской области и безопасности дорожного движения»</a:t>
            </a:r>
            <a:endParaRPr lang="ru-RU" sz="2000" dirty="0">
              <a:solidFill>
                <a:srgbClr val="00B050"/>
              </a:solidFill>
            </a:endParaRPr>
          </a:p>
        </p:txBody>
      </p:sp>
      <p:graphicFrame>
        <p:nvGraphicFramePr>
          <p:cNvPr id="4" name="Содержимое 3"/>
          <p:cNvGraphicFramePr>
            <a:graphicFrameLocks noGrp="1"/>
          </p:cNvGraphicFramePr>
          <p:nvPr>
            <p:ph idx="1"/>
          </p:nvPr>
        </p:nvGraphicFramePr>
        <p:xfrm>
          <a:off x="304800" y="1554163"/>
          <a:ext cx="8686800" cy="3263582"/>
        </p:xfrm>
        <a:graphic>
          <a:graphicData uri="http://schemas.openxmlformats.org/drawingml/2006/table">
            <a:tbl>
              <a:tblPr firstRow="1" bandRow="1">
                <a:tableStyleId>{306799F8-075E-4A3A-A7F6-7FBC6576F1A4}</a:tableStyleId>
              </a:tblPr>
              <a:tblGrid>
                <a:gridCol w="1737360"/>
                <a:gridCol w="3387096"/>
                <a:gridCol w="1285884"/>
                <a:gridCol w="1143008"/>
                <a:gridCol w="1133452"/>
              </a:tblGrid>
              <a:tr h="588953">
                <a:tc>
                  <a:txBody>
                    <a:bodyPr/>
                    <a:lstStyle/>
                    <a:p>
                      <a:pPr algn="ctr" fontAlgn="ctr"/>
                      <a:r>
                        <a:rPr lang="ru-RU" sz="1400" u="none" strike="noStrike" dirty="0">
                          <a:solidFill>
                            <a:srgbClr val="002060"/>
                          </a:solidFill>
                        </a:rPr>
                        <a:t>Код программы (подпрограммы)</a:t>
                      </a:r>
                      <a:endParaRPr lang="ru-RU" sz="1400" b="1" i="0" u="none" strike="noStrike" dirty="0">
                        <a:solidFill>
                          <a:srgbClr val="002060"/>
                        </a:solidFill>
                        <a:latin typeface="Times New Roman"/>
                      </a:endParaRPr>
                    </a:p>
                  </a:txBody>
                  <a:tcPr marL="9525" marR="9525" marT="9525" marB="0" anchor="ctr"/>
                </a:tc>
                <a:tc>
                  <a:txBody>
                    <a:bodyPr/>
                    <a:lstStyle/>
                    <a:p>
                      <a:pPr algn="ctr" fontAlgn="ctr"/>
                      <a:r>
                        <a:rPr lang="ru-RU" sz="1400" u="none" strike="noStrike" dirty="0">
                          <a:solidFill>
                            <a:srgbClr val="002060"/>
                          </a:solidFill>
                        </a:rPr>
                        <a:t>Наименование программы (подпрограммы)</a:t>
                      </a:r>
                      <a:endParaRPr lang="ru-RU" sz="1400" b="1" i="0" u="none" strike="noStrike" dirty="0">
                        <a:solidFill>
                          <a:srgbClr val="002060"/>
                        </a:solidFill>
                        <a:latin typeface="Times New Roman"/>
                      </a:endParaRPr>
                    </a:p>
                  </a:txBody>
                  <a:tcPr marL="9525" marR="9525" marT="9525" marB="0" anchor="ctr"/>
                </a:tc>
                <a:tc>
                  <a:txBody>
                    <a:bodyPr/>
                    <a:lstStyle/>
                    <a:p>
                      <a:pPr algn="ctr" fontAlgn="ctr"/>
                      <a:r>
                        <a:rPr lang="ru-RU" sz="1400" u="none" strike="noStrike">
                          <a:solidFill>
                            <a:srgbClr val="002060"/>
                          </a:solidFill>
                        </a:rPr>
                        <a:t>Плановое назначение</a:t>
                      </a:r>
                      <a:endParaRPr lang="ru-RU" sz="1400" b="1" i="0" u="none" strike="noStrike">
                        <a:solidFill>
                          <a:srgbClr val="002060"/>
                        </a:solidFill>
                        <a:latin typeface="Times New Roman"/>
                      </a:endParaRPr>
                    </a:p>
                  </a:txBody>
                  <a:tcPr marL="9525" marR="9525" marT="9525" marB="0" anchor="ctr"/>
                </a:tc>
                <a:tc>
                  <a:txBody>
                    <a:bodyPr/>
                    <a:lstStyle/>
                    <a:p>
                      <a:pPr algn="ctr" fontAlgn="ctr"/>
                      <a:r>
                        <a:rPr lang="ru-RU" sz="1400" u="none" strike="noStrike">
                          <a:solidFill>
                            <a:srgbClr val="002060"/>
                          </a:solidFill>
                        </a:rPr>
                        <a:t>Исполнено</a:t>
                      </a:r>
                      <a:endParaRPr lang="ru-RU" sz="1400" b="1" i="0" u="none" strike="noStrike">
                        <a:solidFill>
                          <a:srgbClr val="002060"/>
                        </a:solidFill>
                        <a:latin typeface="Times New Roman"/>
                      </a:endParaRPr>
                    </a:p>
                  </a:txBody>
                  <a:tcPr marL="9525" marR="9525" marT="9525" marB="0" anchor="ctr"/>
                </a:tc>
                <a:tc>
                  <a:txBody>
                    <a:bodyPr/>
                    <a:lstStyle/>
                    <a:p>
                      <a:pPr algn="ctr" fontAlgn="ctr"/>
                      <a:r>
                        <a:rPr lang="ru-RU" sz="1400" u="none" strike="noStrike">
                          <a:solidFill>
                            <a:srgbClr val="002060"/>
                          </a:solidFill>
                        </a:rPr>
                        <a:t>% исполнения</a:t>
                      </a:r>
                      <a:endParaRPr lang="ru-RU" sz="1400" b="1" i="0" u="none" strike="noStrike">
                        <a:solidFill>
                          <a:srgbClr val="002060"/>
                        </a:solidFill>
                        <a:latin typeface="Times New Roman"/>
                      </a:endParaRPr>
                    </a:p>
                  </a:txBody>
                  <a:tcPr marL="9525" marR="9525" marT="9525" marB="0" anchor="ctr"/>
                </a:tc>
              </a:tr>
              <a:tr h="370840">
                <a:tc>
                  <a:txBody>
                    <a:bodyPr/>
                    <a:lstStyle/>
                    <a:p>
                      <a:pPr algn="ctr" fontAlgn="ctr"/>
                      <a:r>
                        <a:rPr lang="ru-RU" sz="1600" u="none" strike="noStrike" dirty="0">
                          <a:solidFill>
                            <a:srgbClr val="002060"/>
                          </a:solidFill>
                        </a:rPr>
                        <a:t>11</a:t>
                      </a:r>
                      <a:endParaRPr lang="ru-RU" sz="1600" b="1" i="0" u="none" strike="noStrike" dirty="0">
                        <a:solidFill>
                          <a:srgbClr val="002060"/>
                        </a:solidFill>
                        <a:latin typeface="Times New Roman"/>
                      </a:endParaRPr>
                    </a:p>
                  </a:txBody>
                  <a:tcPr marL="9525" marR="9525" marT="9525" marB="0" anchor="ctr"/>
                </a:tc>
                <a:tc>
                  <a:txBody>
                    <a:bodyPr/>
                    <a:lstStyle/>
                    <a:p>
                      <a:pPr algn="l" fontAlgn="b"/>
                      <a:r>
                        <a:rPr lang="ru-RU" sz="1600" u="none" strike="noStrike" dirty="0">
                          <a:solidFill>
                            <a:srgbClr val="002060"/>
                          </a:solidFill>
                        </a:rPr>
                        <a:t>"Развитие транспортной системы, обеспечение перевозки </a:t>
                      </a:r>
                      <a:r>
                        <a:rPr lang="ru-RU" sz="1600" u="none" strike="noStrike" dirty="0" smtClean="0">
                          <a:solidFill>
                            <a:srgbClr val="002060"/>
                          </a:solidFill>
                        </a:rPr>
                        <a:t>пассажиров </a:t>
                      </a:r>
                      <a:r>
                        <a:rPr lang="ru-RU" sz="1600" u="none" strike="noStrike" dirty="0">
                          <a:solidFill>
                            <a:srgbClr val="002060"/>
                          </a:solidFill>
                        </a:rPr>
                        <a:t>в Льговском районе Курской области и безопасности дорожного движения"</a:t>
                      </a:r>
                      <a:endParaRPr lang="ru-RU" sz="1600" b="0" i="0" u="none" strike="noStrike" dirty="0">
                        <a:solidFill>
                          <a:srgbClr val="002060"/>
                        </a:solidFill>
                        <a:latin typeface="Times New Roman"/>
                      </a:endParaRPr>
                    </a:p>
                  </a:txBody>
                  <a:tcPr marL="9525" marR="9525" marT="9525" marB="0" anchor="b"/>
                </a:tc>
                <a:tc>
                  <a:txBody>
                    <a:bodyPr/>
                    <a:lstStyle/>
                    <a:p>
                      <a:pPr algn="ctr" fontAlgn="ctr"/>
                      <a:r>
                        <a:rPr lang="ru-RU" sz="1400" b="1" i="0" u="none" strike="noStrike">
                          <a:solidFill>
                            <a:srgbClr val="000000"/>
                          </a:solidFill>
                          <a:latin typeface="Times New Roman"/>
                        </a:rPr>
                        <a:t>7307752,94</a:t>
                      </a:r>
                    </a:p>
                  </a:txBody>
                  <a:tcPr marL="7620" marR="7620" marT="7620" marB="0" anchor="ctr"/>
                </a:tc>
                <a:tc>
                  <a:txBody>
                    <a:bodyPr/>
                    <a:lstStyle/>
                    <a:p>
                      <a:pPr algn="ctr" fontAlgn="ctr"/>
                      <a:r>
                        <a:rPr lang="ru-RU" sz="1400" b="1" i="0" u="none" strike="noStrike">
                          <a:solidFill>
                            <a:srgbClr val="000000"/>
                          </a:solidFill>
                          <a:latin typeface="Times New Roman"/>
                        </a:rPr>
                        <a:t>652751,73</a:t>
                      </a:r>
                    </a:p>
                  </a:txBody>
                  <a:tcPr marL="7620" marR="7620" marT="7620" marB="0" anchor="ctr"/>
                </a:tc>
                <a:tc>
                  <a:txBody>
                    <a:bodyPr/>
                    <a:lstStyle/>
                    <a:p>
                      <a:pPr algn="ctr" fontAlgn="ctr"/>
                      <a:r>
                        <a:rPr lang="ru-RU" sz="1400" b="1" i="0" u="none" strike="noStrike">
                          <a:solidFill>
                            <a:srgbClr val="000000"/>
                          </a:solidFill>
                          <a:latin typeface="Times New Roman"/>
                        </a:rPr>
                        <a:t>8,9</a:t>
                      </a:r>
                    </a:p>
                  </a:txBody>
                  <a:tcPr marL="7620" marR="7620" marT="7620" marB="0" anchor="ctr"/>
                </a:tc>
              </a:tr>
              <a:tr h="300999">
                <a:tc>
                  <a:txBody>
                    <a:bodyPr/>
                    <a:lstStyle/>
                    <a:p>
                      <a:pPr algn="ctr" fontAlgn="ctr"/>
                      <a:r>
                        <a:rPr lang="ru-RU" sz="1600" u="none" strike="noStrike">
                          <a:solidFill>
                            <a:srgbClr val="002060"/>
                          </a:solidFill>
                        </a:rPr>
                        <a:t> </a:t>
                      </a:r>
                      <a:endParaRPr lang="ru-RU" sz="1600" b="1" i="1" u="none" strike="noStrike">
                        <a:solidFill>
                          <a:srgbClr val="002060"/>
                        </a:solidFill>
                        <a:latin typeface="Times New Roman"/>
                      </a:endParaRPr>
                    </a:p>
                  </a:txBody>
                  <a:tcPr marL="9525" marR="9525" marT="9525" marB="0" anchor="ctr"/>
                </a:tc>
                <a:tc>
                  <a:txBody>
                    <a:bodyPr/>
                    <a:lstStyle/>
                    <a:p>
                      <a:pPr algn="l" fontAlgn="b"/>
                      <a:r>
                        <a:rPr lang="ru-RU" sz="1600" u="none" strike="noStrike" dirty="0">
                          <a:solidFill>
                            <a:srgbClr val="002060"/>
                          </a:solidFill>
                        </a:rPr>
                        <a:t>из них:</a:t>
                      </a:r>
                      <a:endParaRPr lang="ru-RU" sz="1600" b="0" i="1" u="none" strike="noStrike" dirty="0">
                        <a:solidFill>
                          <a:srgbClr val="002060"/>
                        </a:solidFill>
                        <a:latin typeface="Times New Roman"/>
                      </a:endParaRPr>
                    </a:p>
                  </a:txBody>
                  <a:tcPr marL="9525" marR="9525" marT="9525" marB="0" anchor="b"/>
                </a:tc>
                <a:tc>
                  <a:txBody>
                    <a:bodyPr/>
                    <a:lstStyle/>
                    <a:p>
                      <a:pPr algn="ctr" fontAlgn="ctr"/>
                      <a:r>
                        <a:rPr lang="ru-RU" sz="1400" b="0" i="1" u="none" strike="noStrike">
                          <a:solidFill>
                            <a:srgbClr val="000000"/>
                          </a:solidFill>
                          <a:latin typeface="Times New Roman"/>
                        </a:rPr>
                        <a:t> </a:t>
                      </a:r>
                    </a:p>
                  </a:txBody>
                  <a:tcPr marL="7620" marR="7620" marT="7620" marB="0" anchor="ctr"/>
                </a:tc>
                <a:tc>
                  <a:txBody>
                    <a:bodyPr/>
                    <a:lstStyle/>
                    <a:p>
                      <a:pPr algn="ctr" fontAlgn="ctr"/>
                      <a:r>
                        <a:rPr lang="ru-RU" sz="1400" b="0" i="0" u="none" strike="noStrike">
                          <a:solidFill>
                            <a:srgbClr val="000000"/>
                          </a:solidFill>
                          <a:latin typeface="Times New Roman"/>
                        </a:rPr>
                        <a:t> </a:t>
                      </a:r>
                    </a:p>
                  </a:txBody>
                  <a:tcPr marL="7620" marR="7620" marT="7620" marB="0" anchor="ctr"/>
                </a:tc>
                <a:tc>
                  <a:txBody>
                    <a:bodyPr/>
                    <a:lstStyle/>
                    <a:p>
                      <a:pPr algn="ctr" fontAlgn="ctr"/>
                      <a:r>
                        <a:rPr lang="ru-RU" sz="1400" b="0" i="0" u="none" strike="noStrike">
                          <a:solidFill>
                            <a:srgbClr val="000000"/>
                          </a:solidFill>
                          <a:latin typeface="Times New Roman"/>
                        </a:rPr>
                        <a:t> </a:t>
                      </a:r>
                    </a:p>
                  </a:txBody>
                  <a:tcPr marL="7620" marR="7620" marT="7620" marB="0" anchor="ctr"/>
                </a:tc>
              </a:tr>
              <a:tr h="370840">
                <a:tc>
                  <a:txBody>
                    <a:bodyPr/>
                    <a:lstStyle/>
                    <a:p>
                      <a:pPr algn="ctr" fontAlgn="ctr"/>
                      <a:r>
                        <a:rPr lang="ru-RU" sz="1600" u="none" strike="noStrike" dirty="0">
                          <a:solidFill>
                            <a:srgbClr val="002060"/>
                          </a:solidFill>
                        </a:rPr>
                        <a:t>11 2</a:t>
                      </a:r>
                      <a:endParaRPr lang="ru-RU" sz="1600" b="1" i="0" u="none" strike="noStrike" dirty="0">
                        <a:solidFill>
                          <a:srgbClr val="002060"/>
                        </a:solidFill>
                        <a:latin typeface="Times New Roman"/>
                      </a:endParaRPr>
                    </a:p>
                  </a:txBody>
                  <a:tcPr marL="9525" marR="9525" marT="9525" marB="0" anchor="ctr"/>
                </a:tc>
                <a:tc>
                  <a:txBody>
                    <a:bodyPr/>
                    <a:lstStyle/>
                    <a:p>
                      <a:pPr algn="l" fontAlgn="b"/>
                      <a:r>
                        <a:rPr lang="ru-RU" sz="1600" u="none" strike="noStrike" dirty="0">
                          <a:solidFill>
                            <a:srgbClr val="002060"/>
                          </a:solidFill>
                        </a:rPr>
                        <a:t>Подпрограмма  "Развитие сети автомобильных дорог в Льговском районе Курской области"</a:t>
                      </a:r>
                      <a:endParaRPr lang="ru-RU" sz="1600" b="0" i="0" u="none" strike="noStrike" dirty="0">
                        <a:solidFill>
                          <a:srgbClr val="002060"/>
                        </a:solidFill>
                        <a:latin typeface="Times New Roman"/>
                      </a:endParaRPr>
                    </a:p>
                  </a:txBody>
                  <a:tcPr marL="9525" marR="9525" marT="9525" marB="0" anchor="b"/>
                </a:tc>
                <a:tc>
                  <a:txBody>
                    <a:bodyPr/>
                    <a:lstStyle/>
                    <a:p>
                      <a:pPr algn="ctr" fontAlgn="ctr"/>
                      <a:r>
                        <a:rPr lang="ru-RU" sz="1400" b="0" i="0" u="none" strike="noStrike">
                          <a:solidFill>
                            <a:srgbClr val="000000"/>
                          </a:solidFill>
                          <a:latin typeface="Times New Roman"/>
                        </a:rPr>
                        <a:t>7182752,94</a:t>
                      </a:r>
                    </a:p>
                  </a:txBody>
                  <a:tcPr marL="7620" marR="7620" marT="7620" marB="0" anchor="ctr"/>
                </a:tc>
                <a:tc>
                  <a:txBody>
                    <a:bodyPr/>
                    <a:lstStyle/>
                    <a:p>
                      <a:pPr algn="ctr" fontAlgn="ctr"/>
                      <a:r>
                        <a:rPr lang="ru-RU" sz="1400" b="0" i="0" u="none" strike="noStrike">
                          <a:solidFill>
                            <a:srgbClr val="000000"/>
                          </a:solidFill>
                          <a:latin typeface="Times New Roman"/>
                        </a:rPr>
                        <a:t>592979,56</a:t>
                      </a:r>
                    </a:p>
                  </a:txBody>
                  <a:tcPr marL="7620" marR="7620" marT="7620" marB="0" anchor="ctr"/>
                </a:tc>
                <a:tc>
                  <a:txBody>
                    <a:bodyPr/>
                    <a:lstStyle/>
                    <a:p>
                      <a:pPr algn="ctr" fontAlgn="ctr"/>
                      <a:r>
                        <a:rPr lang="ru-RU" sz="1400" b="0" i="0" u="none" strike="noStrike">
                          <a:solidFill>
                            <a:srgbClr val="000000"/>
                          </a:solidFill>
                          <a:latin typeface="Times New Roman"/>
                        </a:rPr>
                        <a:t>8,3</a:t>
                      </a:r>
                    </a:p>
                  </a:txBody>
                  <a:tcPr marL="7620" marR="7620" marT="7620" marB="0" anchor="ctr"/>
                </a:tc>
              </a:tr>
              <a:tr h="370840">
                <a:tc>
                  <a:txBody>
                    <a:bodyPr/>
                    <a:lstStyle/>
                    <a:p>
                      <a:pPr algn="ctr" fontAlgn="ctr"/>
                      <a:r>
                        <a:rPr lang="ru-RU" sz="1400" b="1" i="0" u="none" strike="noStrike">
                          <a:solidFill>
                            <a:srgbClr val="000000"/>
                          </a:solidFill>
                          <a:latin typeface="Times New Roman"/>
                        </a:rPr>
                        <a:t>11 4</a:t>
                      </a:r>
                    </a:p>
                  </a:txBody>
                  <a:tcPr marL="7620" marR="7620" marT="7620" marB="0" anchor="ctr"/>
                </a:tc>
                <a:tc>
                  <a:txBody>
                    <a:bodyPr/>
                    <a:lstStyle/>
                    <a:p>
                      <a:pPr algn="l" fontAlgn="b"/>
                      <a:r>
                        <a:rPr lang="ru-RU" sz="1400" b="0" i="0" u="none" strike="noStrike" dirty="0">
                          <a:solidFill>
                            <a:srgbClr val="000000"/>
                          </a:solidFill>
                          <a:latin typeface="Times New Roman"/>
                        </a:rPr>
                        <a:t>Подпрограмма "Повышение безопасности дорожного движения в Льговском районе Курской области"</a:t>
                      </a:r>
                    </a:p>
                  </a:txBody>
                  <a:tcPr marL="7620" marR="7620" marT="7620" marB="0" anchor="b"/>
                </a:tc>
                <a:tc>
                  <a:txBody>
                    <a:bodyPr/>
                    <a:lstStyle/>
                    <a:p>
                      <a:pPr algn="ctr" fontAlgn="ctr"/>
                      <a:r>
                        <a:rPr lang="ru-RU" sz="1400" b="0" i="0" u="none" strike="noStrike" dirty="0">
                          <a:solidFill>
                            <a:srgbClr val="000000"/>
                          </a:solidFill>
                          <a:latin typeface="Times New Roman"/>
                        </a:rPr>
                        <a:t>125000,00</a:t>
                      </a:r>
                    </a:p>
                  </a:txBody>
                  <a:tcPr marL="7620" marR="7620" marT="7620" marB="0" anchor="ctr"/>
                </a:tc>
                <a:tc>
                  <a:txBody>
                    <a:bodyPr/>
                    <a:lstStyle/>
                    <a:p>
                      <a:pPr algn="ctr" fontAlgn="ctr"/>
                      <a:r>
                        <a:rPr lang="ru-RU" sz="1400" b="0" i="0" u="none" strike="noStrike">
                          <a:solidFill>
                            <a:srgbClr val="000000"/>
                          </a:solidFill>
                          <a:latin typeface="Times New Roman"/>
                        </a:rPr>
                        <a:t>59772,17</a:t>
                      </a:r>
                    </a:p>
                  </a:txBody>
                  <a:tcPr marL="7620" marR="7620" marT="7620" marB="0" anchor="ctr"/>
                </a:tc>
                <a:tc>
                  <a:txBody>
                    <a:bodyPr/>
                    <a:lstStyle/>
                    <a:p>
                      <a:pPr algn="ctr" fontAlgn="ctr"/>
                      <a:r>
                        <a:rPr lang="ru-RU" sz="1400" b="0" i="0" u="none" strike="noStrike" dirty="0">
                          <a:solidFill>
                            <a:srgbClr val="000000"/>
                          </a:solidFill>
                          <a:latin typeface="Times New Roman"/>
                        </a:rPr>
                        <a:t>47,8</a:t>
                      </a:r>
                    </a:p>
                  </a:txBody>
                  <a:tcPr marL="7620" marR="7620" marT="7620" marB="0" anchor="ctr"/>
                </a:tc>
              </a:tr>
            </a:tbl>
          </a:graphicData>
        </a:graphic>
      </p:graphicFrame>
      <p:pic>
        <p:nvPicPr>
          <p:cNvPr id="5" name="Рисунок 4" descr="122723.jpg"/>
          <p:cNvPicPr>
            <a:picLocks noChangeAspect="1"/>
          </p:cNvPicPr>
          <p:nvPr/>
        </p:nvPicPr>
        <p:blipFill>
          <a:blip r:embed="rId2" cstate="print"/>
          <a:stretch>
            <a:fillRect/>
          </a:stretch>
        </p:blipFill>
        <p:spPr>
          <a:xfrm rot="600000">
            <a:off x="5837738" y="5084707"/>
            <a:ext cx="2133600" cy="1600200"/>
          </a:xfrm>
          <a:prstGeom prst="rect">
            <a:avLst/>
          </a:prstGeom>
          <a:ln>
            <a:noFill/>
          </a:ln>
          <a:effectLst>
            <a:softEdge rad="112500"/>
          </a:effectLst>
        </p:spPr>
      </p:pic>
      <p:pic>
        <p:nvPicPr>
          <p:cNvPr id="6" name="Рисунок 5" descr="knf091fa06aaeb10b5477c95d1ad588950e_800.jpg"/>
          <p:cNvPicPr>
            <a:picLocks noChangeAspect="1"/>
          </p:cNvPicPr>
          <p:nvPr/>
        </p:nvPicPr>
        <p:blipFill>
          <a:blip r:embed="rId3" cstate="print"/>
          <a:stretch>
            <a:fillRect/>
          </a:stretch>
        </p:blipFill>
        <p:spPr>
          <a:xfrm>
            <a:off x="714348" y="4857760"/>
            <a:ext cx="3091322" cy="1803960"/>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8289566" y="1214422"/>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ruo.ch-adm.ru/sites/default/files/112.jpg"/>
          <p:cNvPicPr>
            <a:picLocks noChangeAspect="1" noChangeArrowheads="1"/>
          </p:cNvPicPr>
          <p:nvPr/>
        </p:nvPicPr>
        <p:blipFill>
          <a:blip r:embed="rId2"/>
          <a:srcRect/>
          <a:stretch>
            <a:fillRect/>
          </a:stretch>
        </p:blipFill>
        <p:spPr bwMode="auto">
          <a:xfrm>
            <a:off x="4572000" y="4719033"/>
            <a:ext cx="3834428" cy="2138967"/>
          </a:xfrm>
          <a:prstGeom prst="rect">
            <a:avLst/>
          </a:prstGeom>
          <a:ln>
            <a:noFill/>
          </a:ln>
          <a:effectLst>
            <a:softEdge rad="112500"/>
          </a:effectLst>
        </p:spPr>
      </p:pic>
      <p:sp>
        <p:nvSpPr>
          <p:cNvPr id="2" name="Заголовок 1"/>
          <p:cNvSpPr>
            <a:spLocks noGrp="1"/>
          </p:cNvSpPr>
          <p:nvPr>
            <p:ph type="title"/>
          </p:nvPr>
        </p:nvSpPr>
        <p:spPr/>
        <p:txBody>
          <a:bodyPr>
            <a:noAutofit/>
          </a:bodyPr>
          <a:lstStyle/>
          <a:p>
            <a:pPr algn="ctr"/>
            <a:r>
              <a:rPr lang="ru-RU" sz="2000" dirty="0" smtClean="0">
                <a:solidFill>
                  <a:schemeClr val="tx1"/>
                </a:solidFill>
                <a:effectLst>
                  <a:outerShdw blurRad="38100" dist="38100" dir="2700000" algn="tl">
                    <a:srgbClr val="000000">
                      <a:alpha val="43137"/>
                    </a:srgbClr>
                  </a:outerShdw>
                </a:effectLst>
              </a:rPr>
              <a:t>Расходы  бюджета на реализацию муниципальной программы 13 «Защита населения и территории от чрезвычайных ситуаций, обеспечение пожарной безопасности и безопасности людей на водных объектах в Льговском районе Курской области»</a:t>
            </a:r>
            <a:endParaRPr lang="ru-RU" sz="2000" dirty="0">
              <a:solidFill>
                <a:schemeClr val="tx1"/>
              </a:solidFill>
            </a:endParaRPr>
          </a:p>
        </p:txBody>
      </p:sp>
      <p:graphicFrame>
        <p:nvGraphicFramePr>
          <p:cNvPr id="4" name="Содержимое 3"/>
          <p:cNvGraphicFramePr>
            <a:graphicFrameLocks noGrp="1"/>
          </p:cNvGraphicFramePr>
          <p:nvPr>
            <p:ph idx="1"/>
          </p:nvPr>
        </p:nvGraphicFramePr>
        <p:xfrm>
          <a:off x="214282" y="1714488"/>
          <a:ext cx="8686800" cy="3282319"/>
        </p:xfrm>
        <a:graphic>
          <a:graphicData uri="http://schemas.openxmlformats.org/drawingml/2006/table">
            <a:tbl>
              <a:tblPr firstRow="1" bandRow="1">
                <a:tableStyleId>{5C22544A-7EE6-4342-B048-85BDC9FD1C3A}</a:tableStyleId>
              </a:tblPr>
              <a:tblGrid>
                <a:gridCol w="1571636"/>
                <a:gridCol w="3714776"/>
                <a:gridCol w="1214446"/>
                <a:gridCol w="1071570"/>
                <a:gridCol w="1114372"/>
              </a:tblGrid>
              <a:tr h="571504">
                <a:tc>
                  <a:txBody>
                    <a:bodyPr/>
                    <a:lstStyle/>
                    <a:p>
                      <a:pPr algn="ctr" fontAlgn="ctr"/>
                      <a:r>
                        <a:rPr lang="ru-RU" sz="1400" b="1" i="0" u="none" strike="noStrike" dirty="0">
                          <a:solidFill>
                            <a:srgbClr val="000000"/>
                          </a:solidFill>
                          <a:latin typeface="Times New Roman"/>
                        </a:rPr>
                        <a:t>Код программы (подпрограммы)</a:t>
                      </a:r>
                    </a:p>
                  </a:txBody>
                  <a:tcPr marL="9525" marR="9525" marT="9525" marB="0" anchor="ctr">
                    <a:solidFill>
                      <a:srgbClr val="CCECFF"/>
                    </a:solidFill>
                  </a:tcPr>
                </a:tc>
                <a:tc>
                  <a:txBody>
                    <a:bodyPr/>
                    <a:lstStyle/>
                    <a:p>
                      <a:pPr algn="ctr" fontAlgn="ctr"/>
                      <a:r>
                        <a:rPr lang="ru-RU" sz="1400" b="1" i="0" u="none" strike="noStrike" dirty="0">
                          <a:solidFill>
                            <a:srgbClr val="000000"/>
                          </a:solidFill>
                          <a:latin typeface="Times New Roman"/>
                        </a:rPr>
                        <a:t>Наименование программы (подпрограммы)</a:t>
                      </a:r>
                    </a:p>
                  </a:txBody>
                  <a:tcPr marL="9525" marR="9525" marT="9525" marB="0" anchor="ctr">
                    <a:solidFill>
                      <a:srgbClr val="CCECFF"/>
                    </a:solidFill>
                  </a:tcPr>
                </a:tc>
                <a:tc>
                  <a:txBody>
                    <a:bodyPr/>
                    <a:lstStyle/>
                    <a:p>
                      <a:pPr algn="ctr" fontAlgn="ctr"/>
                      <a:r>
                        <a:rPr lang="ru-RU" sz="1400" b="1" i="0" u="none" strike="noStrike">
                          <a:solidFill>
                            <a:srgbClr val="000000"/>
                          </a:solidFill>
                          <a:latin typeface="Times New Roman"/>
                        </a:rPr>
                        <a:t>Плановое назначение</a:t>
                      </a:r>
                    </a:p>
                  </a:txBody>
                  <a:tcPr marL="9525" marR="9525" marT="9525" marB="0" anchor="ctr">
                    <a:solidFill>
                      <a:srgbClr val="CCECFF"/>
                    </a:solidFill>
                  </a:tcPr>
                </a:tc>
                <a:tc>
                  <a:txBody>
                    <a:bodyPr/>
                    <a:lstStyle/>
                    <a:p>
                      <a:pPr algn="ctr" fontAlgn="ctr"/>
                      <a:r>
                        <a:rPr lang="ru-RU" sz="1400" b="1" i="0" u="none" strike="noStrike">
                          <a:solidFill>
                            <a:srgbClr val="000000"/>
                          </a:solidFill>
                          <a:latin typeface="Times New Roman"/>
                        </a:rPr>
                        <a:t>Исполнено</a:t>
                      </a:r>
                    </a:p>
                  </a:txBody>
                  <a:tcPr marL="9525" marR="9525" marT="9525" marB="0" anchor="ctr">
                    <a:solidFill>
                      <a:srgbClr val="CCECFF"/>
                    </a:solidFill>
                  </a:tcPr>
                </a:tc>
                <a:tc>
                  <a:txBody>
                    <a:bodyPr/>
                    <a:lstStyle/>
                    <a:p>
                      <a:pPr algn="ctr" fontAlgn="ctr"/>
                      <a:r>
                        <a:rPr lang="ru-RU" sz="1400" b="1" i="0" u="none" strike="noStrike" dirty="0">
                          <a:solidFill>
                            <a:srgbClr val="000000"/>
                          </a:solidFill>
                          <a:latin typeface="Times New Roman"/>
                        </a:rPr>
                        <a:t>% исполнения</a:t>
                      </a:r>
                    </a:p>
                  </a:txBody>
                  <a:tcPr marL="9525" marR="9525" marT="9525" marB="0" anchor="ctr">
                    <a:solidFill>
                      <a:srgbClr val="CCECFF"/>
                    </a:solidFill>
                  </a:tcPr>
                </a:tc>
              </a:tr>
              <a:tr h="370840">
                <a:tc>
                  <a:txBody>
                    <a:bodyPr/>
                    <a:lstStyle/>
                    <a:p>
                      <a:pPr algn="ctr" fontAlgn="ctr"/>
                      <a:r>
                        <a:rPr lang="ru-RU" sz="1600" b="1" i="0" u="none" strike="noStrike" dirty="0">
                          <a:solidFill>
                            <a:srgbClr val="000000"/>
                          </a:solidFill>
                          <a:latin typeface="Times New Roman"/>
                        </a:rPr>
                        <a:t>13</a:t>
                      </a:r>
                    </a:p>
                  </a:txBody>
                  <a:tcPr marL="9525" marR="9525" marT="9525" marB="0" anchor="ctr">
                    <a:solidFill>
                      <a:srgbClr val="FFFF66"/>
                    </a:solidFill>
                  </a:tcPr>
                </a:tc>
                <a:tc>
                  <a:txBody>
                    <a:bodyPr/>
                    <a:lstStyle/>
                    <a:p>
                      <a:pPr algn="l" fontAlgn="b"/>
                      <a:r>
                        <a:rPr lang="ru-RU" sz="1600" b="0" i="0" u="none" strike="noStrike" dirty="0">
                          <a:solidFill>
                            <a:srgbClr val="000000"/>
                          </a:solidFill>
                          <a:latin typeface="Times New Roman"/>
                        </a:rPr>
                        <a:t>"Защита населения и территории от чрезвычайных ситуаций, обеспечение пожарной безопасности и безопасности людей на водных объектах в Льговском районе Курской области"</a:t>
                      </a:r>
                    </a:p>
                  </a:txBody>
                  <a:tcPr marL="9525" marR="9525" marT="9525" marB="0" anchor="b">
                    <a:solidFill>
                      <a:srgbClr val="FFFF66"/>
                    </a:solidFill>
                  </a:tcPr>
                </a:tc>
                <a:tc>
                  <a:txBody>
                    <a:bodyPr/>
                    <a:lstStyle/>
                    <a:p>
                      <a:pPr algn="ctr" fontAlgn="ctr"/>
                      <a:r>
                        <a:rPr lang="ru-RU" sz="1400" b="1" i="0" u="none" strike="noStrike">
                          <a:solidFill>
                            <a:srgbClr val="000000"/>
                          </a:solidFill>
                          <a:latin typeface="Times New Roman"/>
                        </a:rPr>
                        <a:t>244000,00</a:t>
                      </a:r>
                    </a:p>
                  </a:txBody>
                  <a:tcPr marL="7620" marR="7620" marT="7620" marB="0" anchor="ctr">
                    <a:solidFill>
                      <a:srgbClr val="FFFF66"/>
                    </a:solidFill>
                  </a:tcPr>
                </a:tc>
                <a:tc>
                  <a:txBody>
                    <a:bodyPr/>
                    <a:lstStyle/>
                    <a:p>
                      <a:pPr algn="ctr" fontAlgn="ctr"/>
                      <a:r>
                        <a:rPr lang="ru-RU" sz="1400" b="1" i="0" u="none" strike="noStrike">
                          <a:solidFill>
                            <a:srgbClr val="000000"/>
                          </a:solidFill>
                          <a:latin typeface="Times New Roman"/>
                        </a:rPr>
                        <a:t>121670,00</a:t>
                      </a:r>
                    </a:p>
                  </a:txBody>
                  <a:tcPr marL="7620" marR="7620" marT="7620" marB="0" anchor="ctr">
                    <a:solidFill>
                      <a:srgbClr val="FFFF66"/>
                    </a:solidFill>
                  </a:tcPr>
                </a:tc>
                <a:tc>
                  <a:txBody>
                    <a:bodyPr/>
                    <a:lstStyle/>
                    <a:p>
                      <a:pPr algn="ctr" fontAlgn="ctr"/>
                      <a:r>
                        <a:rPr lang="ru-RU" sz="1400" b="1" i="0" u="none" strike="noStrike">
                          <a:solidFill>
                            <a:srgbClr val="000000"/>
                          </a:solidFill>
                          <a:latin typeface="Times New Roman"/>
                        </a:rPr>
                        <a:t>49,9</a:t>
                      </a:r>
                    </a:p>
                  </a:txBody>
                  <a:tcPr marL="7620" marR="7620" marT="7620" marB="0" anchor="ctr">
                    <a:solidFill>
                      <a:srgbClr val="FFFF66"/>
                    </a:solidFill>
                  </a:tcPr>
                </a:tc>
              </a:tr>
              <a:tr h="241947">
                <a:tc>
                  <a:txBody>
                    <a:bodyPr/>
                    <a:lstStyle/>
                    <a:p>
                      <a:pPr algn="ctr" fontAlgn="ctr"/>
                      <a:r>
                        <a:rPr lang="ru-RU" sz="1600" b="1" i="1" u="none" strike="noStrike">
                          <a:solidFill>
                            <a:srgbClr val="000000"/>
                          </a:solidFill>
                          <a:latin typeface="Times New Roman"/>
                        </a:rPr>
                        <a:t> </a:t>
                      </a:r>
                    </a:p>
                  </a:txBody>
                  <a:tcPr marL="9525" marR="9525" marT="9525" marB="0" anchor="ctr">
                    <a:lnB w="12700" cap="flat" cmpd="sng" algn="ctr">
                      <a:solidFill>
                        <a:schemeClr val="tx1"/>
                      </a:solidFill>
                      <a:prstDash val="solid"/>
                      <a:round/>
                      <a:headEnd type="none" w="med" len="med"/>
                      <a:tailEnd type="none" w="med" len="med"/>
                    </a:lnB>
                    <a:solidFill>
                      <a:srgbClr val="FFFF66"/>
                    </a:solidFill>
                  </a:tcPr>
                </a:tc>
                <a:tc>
                  <a:txBody>
                    <a:bodyPr/>
                    <a:lstStyle/>
                    <a:p>
                      <a:pPr algn="l" fontAlgn="b"/>
                      <a:r>
                        <a:rPr lang="ru-RU" sz="1600" b="0" i="1" u="none" strike="noStrike" dirty="0">
                          <a:solidFill>
                            <a:srgbClr val="000000"/>
                          </a:solidFill>
                          <a:latin typeface="Times New Roman"/>
                        </a:rPr>
                        <a:t>из них:</a:t>
                      </a:r>
                    </a:p>
                  </a:txBody>
                  <a:tcPr marL="9525" marR="9525" marT="9525" marB="0" anchor="b">
                    <a:lnB w="12700" cap="flat" cmpd="sng" algn="ctr">
                      <a:solidFill>
                        <a:schemeClr val="tx1"/>
                      </a:solidFill>
                      <a:prstDash val="solid"/>
                      <a:round/>
                      <a:headEnd type="none" w="med" len="med"/>
                      <a:tailEnd type="none" w="med" len="med"/>
                    </a:lnB>
                    <a:solidFill>
                      <a:srgbClr val="FFFF66"/>
                    </a:solidFill>
                  </a:tcPr>
                </a:tc>
                <a:tc>
                  <a:txBody>
                    <a:bodyPr/>
                    <a:lstStyle/>
                    <a:p>
                      <a:pPr algn="ctr" fontAlgn="ctr"/>
                      <a:r>
                        <a:rPr lang="ru-RU" sz="1400" b="0" i="1" u="none" strike="noStrike">
                          <a:solidFill>
                            <a:srgbClr val="000000"/>
                          </a:solidFill>
                          <a:latin typeface="Times New Roman"/>
                        </a:rPr>
                        <a:t> </a:t>
                      </a:r>
                    </a:p>
                  </a:txBody>
                  <a:tcPr marL="7620" marR="7620" marT="7620" marB="0" anchor="ctr">
                    <a:lnB w="12700" cap="flat" cmpd="sng" algn="ctr">
                      <a:solidFill>
                        <a:schemeClr val="tx1"/>
                      </a:solidFill>
                      <a:prstDash val="solid"/>
                      <a:round/>
                      <a:headEnd type="none" w="med" len="med"/>
                      <a:tailEnd type="none" w="med" len="med"/>
                    </a:lnB>
                    <a:solidFill>
                      <a:srgbClr val="FFFF66"/>
                    </a:solidFill>
                  </a:tcPr>
                </a:tc>
                <a:tc>
                  <a:txBody>
                    <a:bodyPr/>
                    <a:lstStyle/>
                    <a:p>
                      <a:pPr algn="ctr" fontAlgn="ctr"/>
                      <a:r>
                        <a:rPr lang="ru-RU" sz="1400" b="0" i="0" u="none" strike="noStrike">
                          <a:solidFill>
                            <a:srgbClr val="000000"/>
                          </a:solidFill>
                          <a:latin typeface="Times New Roman"/>
                        </a:rPr>
                        <a:t> </a:t>
                      </a:r>
                    </a:p>
                  </a:txBody>
                  <a:tcPr marL="7620" marR="7620" marT="7620" marB="0" anchor="ctr">
                    <a:lnB w="12700" cap="flat" cmpd="sng" algn="ctr">
                      <a:solidFill>
                        <a:schemeClr val="tx1"/>
                      </a:solidFill>
                      <a:prstDash val="solid"/>
                      <a:round/>
                      <a:headEnd type="none" w="med" len="med"/>
                      <a:tailEnd type="none" w="med" len="med"/>
                    </a:lnB>
                    <a:solidFill>
                      <a:srgbClr val="FFFF66"/>
                    </a:solidFill>
                  </a:tcPr>
                </a:tc>
                <a:tc>
                  <a:txBody>
                    <a:bodyPr/>
                    <a:lstStyle/>
                    <a:p>
                      <a:pPr algn="ctr" fontAlgn="ctr"/>
                      <a:r>
                        <a:rPr lang="ru-RU" sz="1400" b="0" i="0" u="none" strike="noStrike">
                          <a:solidFill>
                            <a:srgbClr val="000000"/>
                          </a:solidFill>
                          <a:latin typeface="Times New Roman"/>
                        </a:rPr>
                        <a:t> </a:t>
                      </a:r>
                    </a:p>
                  </a:txBody>
                  <a:tcPr marL="7620" marR="7620" marT="7620" marB="0" anchor="ctr">
                    <a:lnB w="12700" cap="flat" cmpd="sng" algn="ctr">
                      <a:solidFill>
                        <a:schemeClr val="tx1"/>
                      </a:solidFill>
                      <a:prstDash val="solid"/>
                      <a:round/>
                      <a:headEnd type="none" w="med" len="med"/>
                      <a:tailEnd type="none" w="med" len="med"/>
                    </a:lnB>
                    <a:solidFill>
                      <a:srgbClr val="FFFF66"/>
                    </a:solidFill>
                  </a:tcPr>
                </a:tc>
              </a:tr>
              <a:tr h="370840">
                <a:tc>
                  <a:txBody>
                    <a:bodyPr/>
                    <a:lstStyle/>
                    <a:p>
                      <a:pPr algn="ctr" fontAlgn="ctr"/>
                      <a:r>
                        <a:rPr lang="ru-RU" sz="1600" b="1" i="0" u="none" strike="noStrike" dirty="0">
                          <a:solidFill>
                            <a:srgbClr val="000000"/>
                          </a:solidFill>
                          <a:latin typeface="Times New Roman"/>
                        </a:rPr>
                        <a:t>13 2</a:t>
                      </a:r>
                    </a:p>
                  </a:txBody>
                  <a:tcPr marL="9525" marR="9525" marT="9525" marB="0" anchor="ctr">
                    <a:lnT w="12700" cap="flat" cmpd="sng" algn="ctr">
                      <a:solidFill>
                        <a:schemeClr val="tx1"/>
                      </a:solidFill>
                      <a:prstDash val="solid"/>
                      <a:round/>
                      <a:headEnd type="none" w="med" len="med"/>
                      <a:tailEnd type="none" w="med" len="med"/>
                    </a:lnT>
                    <a:solidFill>
                      <a:srgbClr val="FFFF66"/>
                    </a:solidFill>
                  </a:tcPr>
                </a:tc>
                <a:tc>
                  <a:txBody>
                    <a:bodyPr/>
                    <a:lstStyle/>
                    <a:p>
                      <a:pPr algn="l" fontAlgn="b"/>
                      <a:r>
                        <a:rPr lang="ru-RU" sz="1600" b="0" i="0" u="none" strike="noStrike" dirty="0">
                          <a:solidFill>
                            <a:srgbClr val="000000"/>
                          </a:solidFill>
                          <a:latin typeface="Times New Roman"/>
                        </a:rPr>
                        <a:t>Подпрограмма  "Снижение рисков и смягчение последствий чрезвычайных ситуаций природного и техногенного характера в Льговском районе Курской области"</a:t>
                      </a:r>
                    </a:p>
                  </a:txBody>
                  <a:tcPr marL="9525" marR="9525" marT="9525" marB="0" anchor="b">
                    <a:lnT w="12700" cap="flat" cmpd="sng" algn="ctr">
                      <a:solidFill>
                        <a:schemeClr val="tx1"/>
                      </a:solidFill>
                      <a:prstDash val="solid"/>
                      <a:round/>
                      <a:headEnd type="none" w="med" len="med"/>
                      <a:tailEnd type="none" w="med" len="med"/>
                    </a:lnT>
                    <a:solidFill>
                      <a:srgbClr val="FFFF66"/>
                    </a:solidFill>
                  </a:tcPr>
                </a:tc>
                <a:tc>
                  <a:txBody>
                    <a:bodyPr/>
                    <a:lstStyle/>
                    <a:p>
                      <a:pPr algn="ctr" fontAlgn="ctr"/>
                      <a:r>
                        <a:rPr lang="ru-RU" sz="1400" b="0" i="0" u="none" strike="noStrike">
                          <a:solidFill>
                            <a:srgbClr val="000000"/>
                          </a:solidFill>
                          <a:latin typeface="Times New Roman"/>
                        </a:rPr>
                        <a:t>244000,00</a:t>
                      </a:r>
                    </a:p>
                  </a:txBody>
                  <a:tcPr marL="7620" marR="7620" marT="7620" marB="0" anchor="ctr">
                    <a:lnT w="12700" cap="flat" cmpd="sng" algn="ctr">
                      <a:solidFill>
                        <a:schemeClr val="tx1"/>
                      </a:solidFill>
                      <a:prstDash val="solid"/>
                      <a:round/>
                      <a:headEnd type="none" w="med" len="med"/>
                      <a:tailEnd type="none" w="med" len="med"/>
                    </a:lnT>
                    <a:solidFill>
                      <a:srgbClr val="FFFF66"/>
                    </a:solidFill>
                  </a:tcPr>
                </a:tc>
                <a:tc>
                  <a:txBody>
                    <a:bodyPr/>
                    <a:lstStyle/>
                    <a:p>
                      <a:pPr algn="ctr" fontAlgn="ctr"/>
                      <a:r>
                        <a:rPr lang="ru-RU" sz="1400" b="0" i="0" u="none" strike="noStrike">
                          <a:solidFill>
                            <a:srgbClr val="000000"/>
                          </a:solidFill>
                          <a:latin typeface="Times New Roman"/>
                        </a:rPr>
                        <a:t>121670,00</a:t>
                      </a:r>
                    </a:p>
                  </a:txBody>
                  <a:tcPr marL="7620" marR="7620" marT="7620" marB="0" anchor="ctr">
                    <a:lnT w="12700" cap="flat" cmpd="sng" algn="ctr">
                      <a:solidFill>
                        <a:schemeClr val="tx1"/>
                      </a:solidFill>
                      <a:prstDash val="solid"/>
                      <a:round/>
                      <a:headEnd type="none" w="med" len="med"/>
                      <a:tailEnd type="none" w="med" len="med"/>
                    </a:lnT>
                    <a:solidFill>
                      <a:srgbClr val="FFFF66"/>
                    </a:solidFill>
                  </a:tcPr>
                </a:tc>
                <a:tc>
                  <a:txBody>
                    <a:bodyPr/>
                    <a:lstStyle/>
                    <a:p>
                      <a:pPr algn="ctr" fontAlgn="ctr"/>
                      <a:r>
                        <a:rPr lang="ru-RU" sz="1400" b="0" i="0" u="none" strike="noStrike" dirty="0">
                          <a:solidFill>
                            <a:srgbClr val="000000"/>
                          </a:solidFill>
                          <a:latin typeface="Times New Roman"/>
                        </a:rPr>
                        <a:t>49,9</a:t>
                      </a:r>
                    </a:p>
                  </a:txBody>
                  <a:tcPr marL="7620" marR="7620" marT="7620" marB="0" anchor="ctr">
                    <a:lnT w="12700" cap="flat" cmpd="sng" algn="ctr">
                      <a:solidFill>
                        <a:schemeClr val="tx1"/>
                      </a:solidFill>
                      <a:prstDash val="solid"/>
                      <a:round/>
                      <a:headEnd type="none" w="med" len="med"/>
                      <a:tailEnd type="none" w="med" len="med"/>
                    </a:lnT>
                    <a:solidFill>
                      <a:srgbClr val="FFFF66"/>
                    </a:solidFill>
                  </a:tcPr>
                </a:tc>
              </a:tr>
            </a:tbl>
          </a:graphicData>
        </a:graphic>
      </p:graphicFrame>
      <p:sp>
        <p:nvSpPr>
          <p:cNvPr id="5" name="Прямоугольник 4"/>
          <p:cNvSpPr/>
          <p:nvPr/>
        </p:nvSpPr>
        <p:spPr>
          <a:xfrm>
            <a:off x="8289567" y="1428736"/>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85720" y="357166"/>
            <a:ext cx="2428892" cy="1145918"/>
          </a:xfrm>
          <a:prstGeom prst="rect">
            <a:avLst/>
          </a:prstGeom>
        </p:spPr>
      </p:pic>
      <p:sp>
        <p:nvSpPr>
          <p:cNvPr id="2" name="Заголовок 1"/>
          <p:cNvSpPr>
            <a:spLocks noGrp="1"/>
          </p:cNvSpPr>
          <p:nvPr>
            <p:ph type="title"/>
          </p:nvPr>
        </p:nvSpPr>
        <p:spPr/>
        <p:txBody>
          <a:bodyPr>
            <a:noAutofit/>
          </a:bodyPr>
          <a:lstStyle/>
          <a:p>
            <a:pPr algn="ctr"/>
            <a:r>
              <a:rPr lang="ru-RU" sz="2000" dirty="0" smtClean="0">
                <a:solidFill>
                  <a:srgbClr val="0070C0"/>
                </a:solidFill>
                <a:effectLst>
                  <a:outerShdw blurRad="38100" dist="38100" dir="2700000" algn="tl">
                    <a:srgbClr val="000000">
                      <a:alpha val="43137"/>
                    </a:srgbClr>
                  </a:outerShdw>
                </a:effectLst>
              </a:rPr>
              <a:t>Расходы  бюджета на реализацию муниципальной программы 14 «Повышение эффективности управления муниципальными финансами в Льговском районе Курской области»</a:t>
            </a:r>
            <a:endParaRPr lang="ru-RU" sz="2000" dirty="0">
              <a:solidFill>
                <a:srgbClr val="0070C0"/>
              </a:solidFill>
            </a:endParaRPr>
          </a:p>
        </p:txBody>
      </p:sp>
      <p:graphicFrame>
        <p:nvGraphicFramePr>
          <p:cNvPr id="5" name="Содержимое 4"/>
          <p:cNvGraphicFramePr>
            <a:graphicFrameLocks noGrp="1"/>
          </p:cNvGraphicFramePr>
          <p:nvPr>
            <p:ph idx="1"/>
          </p:nvPr>
        </p:nvGraphicFramePr>
        <p:xfrm>
          <a:off x="285720" y="1785926"/>
          <a:ext cx="8686800" cy="2809886"/>
        </p:xfrm>
        <a:graphic>
          <a:graphicData uri="http://schemas.openxmlformats.org/drawingml/2006/table">
            <a:tbl>
              <a:tblPr firstRow="1" bandRow="1">
                <a:tableStyleId>{5C22544A-7EE6-4342-B048-85BDC9FD1C3A}</a:tableStyleId>
              </a:tblPr>
              <a:tblGrid>
                <a:gridCol w="1737360"/>
                <a:gridCol w="3406176"/>
                <a:gridCol w="1285884"/>
                <a:gridCol w="1071570"/>
                <a:gridCol w="1185810"/>
              </a:tblGrid>
              <a:tr h="571504">
                <a:tc>
                  <a:txBody>
                    <a:bodyPr/>
                    <a:lstStyle/>
                    <a:p>
                      <a:pPr algn="ctr" fontAlgn="ctr"/>
                      <a:r>
                        <a:rPr lang="ru-RU" sz="1400" b="1" i="0" u="none" strike="noStrike" dirty="0">
                          <a:solidFill>
                            <a:srgbClr val="000000"/>
                          </a:solidFill>
                          <a:latin typeface="Times New Roman"/>
                        </a:rPr>
                        <a:t>Код программы (подпрограммы)</a:t>
                      </a:r>
                    </a:p>
                  </a:txBody>
                  <a:tcPr marL="9525" marR="9525" marT="9525" marB="0" anchor="ctr">
                    <a:solidFill>
                      <a:srgbClr val="FFFF66"/>
                    </a:solidFill>
                  </a:tcPr>
                </a:tc>
                <a:tc>
                  <a:txBody>
                    <a:bodyPr/>
                    <a:lstStyle/>
                    <a:p>
                      <a:pPr algn="ctr" fontAlgn="ctr"/>
                      <a:r>
                        <a:rPr lang="ru-RU" sz="1400" b="1" i="0" u="none" strike="noStrike" dirty="0">
                          <a:solidFill>
                            <a:srgbClr val="000000"/>
                          </a:solidFill>
                          <a:latin typeface="Times New Roman"/>
                        </a:rPr>
                        <a:t>Наименование программы (подпрограммы)</a:t>
                      </a:r>
                    </a:p>
                  </a:txBody>
                  <a:tcPr marL="9525" marR="9525" marT="9525" marB="0" anchor="ctr">
                    <a:solidFill>
                      <a:srgbClr val="FFFF66"/>
                    </a:solidFill>
                  </a:tcPr>
                </a:tc>
                <a:tc>
                  <a:txBody>
                    <a:bodyPr/>
                    <a:lstStyle/>
                    <a:p>
                      <a:pPr algn="ctr" fontAlgn="ctr"/>
                      <a:r>
                        <a:rPr lang="ru-RU" sz="1400" b="1" i="0" u="none" strike="noStrike" dirty="0">
                          <a:solidFill>
                            <a:srgbClr val="000000"/>
                          </a:solidFill>
                          <a:latin typeface="Times New Roman"/>
                        </a:rPr>
                        <a:t>Плановое назначение</a:t>
                      </a:r>
                    </a:p>
                  </a:txBody>
                  <a:tcPr marL="9525" marR="9525" marT="9525" marB="0" anchor="ctr">
                    <a:solidFill>
                      <a:srgbClr val="FFFF66"/>
                    </a:solidFill>
                  </a:tcPr>
                </a:tc>
                <a:tc>
                  <a:txBody>
                    <a:bodyPr/>
                    <a:lstStyle/>
                    <a:p>
                      <a:pPr algn="ctr" fontAlgn="ctr"/>
                      <a:r>
                        <a:rPr lang="ru-RU" sz="1400" b="1" i="0" u="none" strike="noStrike" dirty="0">
                          <a:solidFill>
                            <a:srgbClr val="000000"/>
                          </a:solidFill>
                          <a:latin typeface="Times New Roman"/>
                        </a:rPr>
                        <a:t>Исполнено</a:t>
                      </a:r>
                    </a:p>
                  </a:txBody>
                  <a:tcPr marL="9525" marR="9525" marT="9525" marB="0" anchor="ctr">
                    <a:solidFill>
                      <a:srgbClr val="FFFF66"/>
                    </a:solidFill>
                  </a:tcPr>
                </a:tc>
                <a:tc>
                  <a:txBody>
                    <a:bodyPr/>
                    <a:lstStyle/>
                    <a:p>
                      <a:pPr algn="ctr" fontAlgn="ctr"/>
                      <a:r>
                        <a:rPr lang="ru-RU" sz="1400" b="1" i="0" u="none" strike="noStrike" dirty="0">
                          <a:solidFill>
                            <a:srgbClr val="000000"/>
                          </a:solidFill>
                          <a:latin typeface="Times New Roman"/>
                        </a:rPr>
                        <a:t>% исполнения</a:t>
                      </a:r>
                    </a:p>
                  </a:txBody>
                  <a:tcPr marL="9525" marR="9525" marT="9525" marB="0" anchor="ctr">
                    <a:solidFill>
                      <a:srgbClr val="FFFF66"/>
                    </a:solidFill>
                  </a:tcPr>
                </a:tc>
              </a:tr>
              <a:tr h="370840">
                <a:tc>
                  <a:txBody>
                    <a:bodyPr/>
                    <a:lstStyle/>
                    <a:p>
                      <a:pPr algn="ctr" fontAlgn="ctr"/>
                      <a:r>
                        <a:rPr lang="ru-RU" sz="1600" b="1" i="0" u="none" strike="noStrike" dirty="0">
                          <a:solidFill>
                            <a:srgbClr val="000000"/>
                          </a:solidFill>
                          <a:latin typeface="Times New Roman"/>
                        </a:rPr>
                        <a:t>14</a:t>
                      </a:r>
                    </a:p>
                  </a:txBody>
                  <a:tcPr marL="9525" marR="9525" marT="9525" marB="0" anchor="ctr">
                    <a:lnB w="12700" cap="flat" cmpd="sng" algn="ctr">
                      <a:solidFill>
                        <a:schemeClr val="tx1"/>
                      </a:solidFill>
                      <a:prstDash val="solid"/>
                      <a:round/>
                      <a:headEnd type="none" w="med" len="med"/>
                      <a:tailEnd type="none" w="med" len="med"/>
                    </a:lnB>
                    <a:solidFill>
                      <a:srgbClr val="FFFFCC"/>
                    </a:solidFill>
                  </a:tcPr>
                </a:tc>
                <a:tc>
                  <a:txBody>
                    <a:bodyPr/>
                    <a:lstStyle/>
                    <a:p>
                      <a:pPr algn="l" fontAlgn="b"/>
                      <a:r>
                        <a:rPr lang="ru-RU" sz="1600" b="0" i="0" u="none" strike="noStrike" dirty="0">
                          <a:solidFill>
                            <a:srgbClr val="000000"/>
                          </a:solidFill>
                          <a:latin typeface="Times New Roman"/>
                        </a:rPr>
                        <a:t>"Повышение эффективности управления муниципальными финансами"</a:t>
                      </a:r>
                    </a:p>
                  </a:txBody>
                  <a:tcPr marL="9525" marR="9525" marT="9525" marB="0" anchor="b">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400" b="1" i="0" u="none" strike="noStrike">
                          <a:solidFill>
                            <a:srgbClr val="000000"/>
                          </a:solidFill>
                          <a:latin typeface="Times New Roman"/>
                        </a:rPr>
                        <a:t>8802374,00</a:t>
                      </a:r>
                    </a:p>
                  </a:txBody>
                  <a:tcPr marL="7620" marR="7620" marT="7620" marB="0" anchor="ctr">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400" b="1" i="0" u="none" strike="noStrike">
                          <a:solidFill>
                            <a:srgbClr val="000000"/>
                          </a:solidFill>
                          <a:latin typeface="Times New Roman"/>
                        </a:rPr>
                        <a:t>8763033,97</a:t>
                      </a:r>
                    </a:p>
                  </a:txBody>
                  <a:tcPr marL="7620" marR="7620" marT="7620" marB="0" anchor="ctr">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400" b="1" i="0" u="none" strike="noStrike">
                          <a:solidFill>
                            <a:srgbClr val="000000"/>
                          </a:solidFill>
                          <a:latin typeface="Times New Roman"/>
                        </a:rPr>
                        <a:t>99,6</a:t>
                      </a:r>
                    </a:p>
                  </a:txBody>
                  <a:tcPr marL="7620" marR="7620" marT="7620" marB="0" anchor="ctr">
                    <a:lnB w="12700" cap="flat" cmpd="sng" algn="ctr">
                      <a:solidFill>
                        <a:schemeClr val="tx1"/>
                      </a:solidFill>
                      <a:prstDash val="solid"/>
                      <a:round/>
                      <a:headEnd type="none" w="med" len="med"/>
                      <a:tailEnd type="none" w="med" len="med"/>
                    </a:lnB>
                    <a:solidFill>
                      <a:srgbClr val="FFFFCC"/>
                    </a:solidFill>
                  </a:tcPr>
                </a:tc>
              </a:tr>
              <a:tr h="259087">
                <a:tc>
                  <a:txBody>
                    <a:bodyPr/>
                    <a:lstStyle/>
                    <a:p>
                      <a:pPr algn="ctr" fontAlgn="ctr"/>
                      <a:r>
                        <a:rPr lang="ru-RU" sz="1600" b="1" i="1" u="none" strike="noStrike" dirty="0">
                          <a:solidFill>
                            <a:srgbClr val="000000"/>
                          </a:solidFill>
                          <a:latin typeface="Times New Roman"/>
                        </a:rPr>
                        <a:t> </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
                      <a:r>
                        <a:rPr lang="ru-RU" sz="1600" b="0" i="1" u="none" strike="noStrike" dirty="0">
                          <a:solidFill>
                            <a:srgbClr val="000000"/>
                          </a:solidFill>
                          <a:latin typeface="Times New Roman"/>
                        </a:rPr>
                        <a:t>из них:</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
                      <a:r>
                        <a:rPr lang="ru-RU" sz="1400" b="0" i="1" u="none" strike="noStrike">
                          <a:solidFill>
                            <a:srgbClr val="000000"/>
                          </a:solidFill>
                          <a:latin typeface="Times New Roman"/>
                        </a:rPr>
                        <a:t> </a:t>
                      </a: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400" b="0" i="0" u="none" strike="noStrike">
                          <a:solidFill>
                            <a:srgbClr val="000000"/>
                          </a:solidFill>
                          <a:latin typeface="Times New Roman"/>
                        </a:rPr>
                        <a:t> </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400" b="0" i="0" u="none" strike="noStrike">
                          <a:solidFill>
                            <a:srgbClr val="000000"/>
                          </a:solidFill>
                          <a:latin typeface="Times New Roman"/>
                        </a:rPr>
                        <a:t> </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70840">
                <a:tc>
                  <a:txBody>
                    <a:bodyPr/>
                    <a:lstStyle/>
                    <a:p>
                      <a:pPr algn="ctr" fontAlgn="ctr"/>
                      <a:r>
                        <a:rPr lang="ru-RU" sz="1600" b="1" i="0" u="none" strike="noStrike" dirty="0">
                          <a:solidFill>
                            <a:srgbClr val="000000"/>
                          </a:solidFill>
                          <a:latin typeface="Times New Roman"/>
                        </a:rPr>
                        <a:t>14 2</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
                      <a:r>
                        <a:rPr lang="ru-RU" sz="1600" b="0" i="0" u="none" strike="noStrike" dirty="0">
                          <a:solidFill>
                            <a:srgbClr val="000000"/>
                          </a:solidFill>
                          <a:latin typeface="Times New Roman"/>
                        </a:rPr>
                        <a:t>Подпрограмма  "Эффективная система межбюджетных отношений"</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400" b="0" i="0" u="none" strike="noStrike">
                          <a:solidFill>
                            <a:srgbClr val="000000"/>
                          </a:solidFill>
                          <a:latin typeface="Times New Roman"/>
                        </a:rPr>
                        <a:t>6227710,00</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400" b="0" i="0" u="none" strike="noStrike">
                          <a:solidFill>
                            <a:srgbClr val="000000"/>
                          </a:solidFill>
                          <a:latin typeface="Times New Roman"/>
                        </a:rPr>
                        <a:t>6227209,83</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ru-RU" sz="1400" b="0" i="0" u="none" strike="noStrike">
                          <a:solidFill>
                            <a:srgbClr val="000000"/>
                          </a:solidFill>
                          <a:latin typeface="Times New Roman"/>
                        </a:rPr>
                        <a:t>100,0</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70840">
                <a:tc>
                  <a:txBody>
                    <a:bodyPr/>
                    <a:lstStyle/>
                    <a:p>
                      <a:pPr algn="ctr" fontAlgn="ctr"/>
                      <a:r>
                        <a:rPr lang="ru-RU" sz="1600" b="1" i="0" u="none" strike="noStrike" dirty="0">
                          <a:solidFill>
                            <a:srgbClr val="000000"/>
                          </a:solidFill>
                          <a:latin typeface="Times New Roman"/>
                        </a:rPr>
                        <a:t>14 3</a:t>
                      </a:r>
                    </a:p>
                  </a:txBody>
                  <a:tcPr marL="9525" marR="9525" marT="9525" marB="0" anchor="ctr">
                    <a:lnT w="12700" cap="flat" cmpd="sng" algn="ctr">
                      <a:solidFill>
                        <a:schemeClr val="tx1"/>
                      </a:solidFill>
                      <a:prstDash val="solid"/>
                      <a:round/>
                      <a:headEnd type="none" w="med" len="med"/>
                      <a:tailEnd type="none" w="med" len="med"/>
                    </a:lnT>
                    <a:solidFill>
                      <a:srgbClr val="FFFFCC"/>
                    </a:solidFill>
                  </a:tcPr>
                </a:tc>
                <a:tc>
                  <a:txBody>
                    <a:bodyPr/>
                    <a:lstStyle/>
                    <a:p>
                      <a:pPr algn="l" fontAlgn="b"/>
                      <a:r>
                        <a:rPr lang="ru-RU" sz="1600" b="0" i="0" u="none" strike="noStrike" dirty="0">
                          <a:solidFill>
                            <a:srgbClr val="000000"/>
                          </a:solidFill>
                          <a:latin typeface="Times New Roman"/>
                        </a:rPr>
                        <a:t>Подпрограмма "Управление муниципальной программой и обеспечение условий реализации"</a:t>
                      </a:r>
                    </a:p>
                  </a:txBody>
                  <a:tcPr marL="9525" marR="9525" marT="9525" marB="0" anchor="b">
                    <a:lnT w="12700" cap="flat" cmpd="sng" algn="ctr">
                      <a:solidFill>
                        <a:schemeClr val="tx1"/>
                      </a:solidFill>
                      <a:prstDash val="solid"/>
                      <a:round/>
                      <a:headEnd type="none" w="med" len="med"/>
                      <a:tailEnd type="none" w="med" len="med"/>
                    </a:lnT>
                    <a:solidFill>
                      <a:srgbClr val="FFFFCC"/>
                    </a:solidFill>
                  </a:tcPr>
                </a:tc>
                <a:tc>
                  <a:txBody>
                    <a:bodyPr/>
                    <a:lstStyle/>
                    <a:p>
                      <a:pPr algn="ctr" fontAlgn="ctr"/>
                      <a:r>
                        <a:rPr lang="ru-RU" sz="1400" b="0" i="0" u="none" strike="noStrike">
                          <a:solidFill>
                            <a:srgbClr val="000000"/>
                          </a:solidFill>
                          <a:latin typeface="Times New Roman"/>
                        </a:rPr>
                        <a:t>2574664,00</a:t>
                      </a:r>
                    </a:p>
                  </a:txBody>
                  <a:tcPr marL="7620" marR="7620" marT="7620" marB="0" anchor="ctr">
                    <a:lnT w="12700" cap="flat" cmpd="sng" algn="ctr">
                      <a:solidFill>
                        <a:schemeClr val="tx1"/>
                      </a:solidFill>
                      <a:prstDash val="solid"/>
                      <a:round/>
                      <a:headEnd type="none" w="med" len="med"/>
                      <a:tailEnd type="none" w="med" len="med"/>
                    </a:lnT>
                    <a:solidFill>
                      <a:srgbClr val="FFFFCC"/>
                    </a:solidFill>
                  </a:tcPr>
                </a:tc>
                <a:tc>
                  <a:txBody>
                    <a:bodyPr/>
                    <a:lstStyle/>
                    <a:p>
                      <a:pPr algn="ctr" fontAlgn="ctr"/>
                      <a:r>
                        <a:rPr lang="ru-RU" sz="1400" b="0" i="0" u="none" strike="noStrike">
                          <a:solidFill>
                            <a:srgbClr val="000000"/>
                          </a:solidFill>
                          <a:latin typeface="Times New Roman"/>
                        </a:rPr>
                        <a:t>2535824,14</a:t>
                      </a:r>
                    </a:p>
                  </a:txBody>
                  <a:tcPr marL="7620" marR="7620" marT="7620" marB="0" anchor="ctr">
                    <a:lnT w="12700" cap="flat" cmpd="sng" algn="ctr">
                      <a:solidFill>
                        <a:schemeClr val="tx1"/>
                      </a:solidFill>
                      <a:prstDash val="solid"/>
                      <a:round/>
                      <a:headEnd type="none" w="med" len="med"/>
                      <a:tailEnd type="none" w="med" len="med"/>
                    </a:lnT>
                    <a:solidFill>
                      <a:srgbClr val="FFFFCC"/>
                    </a:solidFill>
                  </a:tcPr>
                </a:tc>
                <a:tc>
                  <a:txBody>
                    <a:bodyPr/>
                    <a:lstStyle/>
                    <a:p>
                      <a:pPr algn="ctr" fontAlgn="ctr"/>
                      <a:r>
                        <a:rPr lang="ru-RU" sz="1400" b="0" i="0" u="none" strike="noStrike" dirty="0">
                          <a:solidFill>
                            <a:srgbClr val="000000"/>
                          </a:solidFill>
                          <a:latin typeface="Times New Roman"/>
                        </a:rPr>
                        <a:t>98,5</a:t>
                      </a:r>
                    </a:p>
                  </a:txBody>
                  <a:tcPr marL="7620" marR="7620" marT="7620" marB="0" anchor="ctr">
                    <a:lnT w="12700" cap="flat" cmpd="sng" algn="ctr">
                      <a:solidFill>
                        <a:schemeClr val="tx1"/>
                      </a:solidFill>
                      <a:prstDash val="solid"/>
                      <a:round/>
                      <a:headEnd type="none" w="med" len="med"/>
                      <a:tailEnd type="none" w="med" len="med"/>
                    </a:lnT>
                    <a:solidFill>
                      <a:srgbClr val="FFFFCC"/>
                    </a:solidFill>
                  </a:tcPr>
                </a:tc>
              </a:tr>
            </a:tbl>
          </a:graphicData>
        </a:graphic>
      </p:graphicFrame>
      <p:sp>
        <p:nvSpPr>
          <p:cNvPr id="6" name="Прямоугольник 5"/>
          <p:cNvSpPr/>
          <p:nvPr/>
        </p:nvSpPr>
        <p:spPr>
          <a:xfrm>
            <a:off x="8289566" y="1428736"/>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pic>
        <p:nvPicPr>
          <p:cNvPr id="8" name="Picture 3" descr="F:\Obmen\Безуглова\Инна\бюджет.jpg"/>
          <p:cNvPicPr>
            <a:picLocks noChangeAspect="1" noChangeArrowheads="1"/>
          </p:cNvPicPr>
          <p:nvPr/>
        </p:nvPicPr>
        <p:blipFill>
          <a:blip r:embed="rId3" cstate="print"/>
          <a:srcRect/>
          <a:stretch>
            <a:fillRect/>
          </a:stretch>
        </p:blipFill>
        <p:spPr bwMode="auto">
          <a:xfrm>
            <a:off x="2214546" y="4714884"/>
            <a:ext cx="3571900" cy="19442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00042"/>
            <a:ext cx="5214942" cy="838200"/>
          </a:xfrm>
        </p:spPr>
        <p:txBody>
          <a:bodyPr>
            <a:normAutofit/>
          </a:bodyPr>
          <a:lstStyle/>
          <a:p>
            <a:pPr algn="ctr"/>
            <a:r>
              <a:rPr lang="ru-RU" sz="2400" b="1" dirty="0" smtClean="0">
                <a:solidFill>
                  <a:schemeClr val="tx2">
                    <a:lumMod val="50000"/>
                  </a:schemeClr>
                </a:solidFill>
                <a:effectLst>
                  <a:outerShdw blurRad="38100" dist="38100" dir="2700000" algn="tl">
                    <a:srgbClr val="C0C0C0"/>
                  </a:outerShdw>
                </a:effectLst>
                <a:latin typeface="Times New Roman" pitchFamily="18" charset="0"/>
              </a:rPr>
              <a:t>ОСНОВНЫЕ ХАРАКТЕРИСТИКИ БЮДЖЕТА</a:t>
            </a:r>
            <a:endParaRPr lang="ru-RU" sz="2400" dirty="0"/>
          </a:p>
        </p:txBody>
      </p:sp>
      <p:sp>
        <p:nvSpPr>
          <p:cNvPr id="3" name="Содержимое 2"/>
          <p:cNvSpPr>
            <a:spLocks noGrp="1"/>
          </p:cNvSpPr>
          <p:nvPr>
            <p:ph idx="1"/>
          </p:nvPr>
        </p:nvSpPr>
        <p:spPr/>
        <p:txBody>
          <a:bodyPr>
            <a:normAutofit fontScale="85000" lnSpcReduction="10000"/>
          </a:bodyPr>
          <a:lstStyle/>
          <a:p>
            <a:pPr algn="ctr">
              <a:buNone/>
            </a:pPr>
            <a:r>
              <a:rPr lang="ru-RU" b="1" dirty="0" smtClean="0">
                <a:solidFill>
                  <a:srgbClr val="7030A0"/>
                </a:solidFill>
                <a:latin typeface="Times New Roman" pitchFamily="18" charset="0"/>
              </a:rPr>
              <a:t>ДОХОДЫ</a:t>
            </a:r>
            <a:r>
              <a:rPr lang="ru-RU" b="1" dirty="0" smtClean="0">
                <a:solidFill>
                  <a:srgbClr val="003366"/>
                </a:solidFill>
                <a:latin typeface="Times New Roman" pitchFamily="18" charset="0"/>
              </a:rPr>
              <a:t> – </a:t>
            </a:r>
            <a:r>
              <a:rPr lang="ru-RU" b="1" dirty="0" smtClean="0">
                <a:solidFill>
                  <a:srgbClr val="FF0000"/>
                </a:solidFill>
                <a:latin typeface="Times New Roman" pitchFamily="18" charset="0"/>
              </a:rPr>
              <a:t>РАСХОДЫ</a:t>
            </a:r>
            <a:r>
              <a:rPr lang="ru-RU" b="1" dirty="0" smtClean="0">
                <a:solidFill>
                  <a:srgbClr val="003366"/>
                </a:solidFill>
                <a:latin typeface="Times New Roman" pitchFamily="18" charset="0"/>
              </a:rPr>
              <a:t> = </a:t>
            </a:r>
            <a:r>
              <a:rPr lang="ru-RU" b="1" dirty="0" smtClean="0">
                <a:solidFill>
                  <a:srgbClr val="FF0000"/>
                </a:solidFill>
                <a:latin typeface="Times New Roman" pitchFamily="18" charset="0"/>
              </a:rPr>
              <a:t>ДЕФИЦИТ</a:t>
            </a:r>
            <a:r>
              <a:rPr lang="ru-RU" b="1" dirty="0" smtClean="0">
                <a:solidFill>
                  <a:srgbClr val="003366"/>
                </a:solidFill>
                <a:latin typeface="Times New Roman" pitchFamily="18" charset="0"/>
              </a:rPr>
              <a:t> (</a:t>
            </a:r>
            <a:r>
              <a:rPr lang="ru-RU" b="1" dirty="0" smtClean="0">
                <a:solidFill>
                  <a:srgbClr val="7030A0"/>
                </a:solidFill>
                <a:latin typeface="Times New Roman" pitchFamily="18" charset="0"/>
              </a:rPr>
              <a:t>ПРОФИЦИТ)</a:t>
            </a:r>
          </a:p>
          <a:p>
            <a:pPr>
              <a:buNone/>
            </a:pPr>
            <a:endParaRPr lang="ru-RU" b="1" dirty="0" smtClean="0">
              <a:solidFill>
                <a:srgbClr val="003366"/>
              </a:solidFill>
              <a:latin typeface="Times New Roman" pitchFamily="18" charset="0"/>
            </a:endParaRPr>
          </a:p>
          <a:p>
            <a:pPr>
              <a:buNone/>
            </a:pPr>
            <a:r>
              <a:rPr lang="ru-RU" b="1" u="sng" dirty="0" smtClean="0">
                <a:solidFill>
                  <a:srgbClr val="FF0000"/>
                </a:solidFill>
                <a:latin typeface="Times New Roman" pitchFamily="18" charset="0"/>
              </a:rPr>
              <a:t>ДЕФИЦИТ</a:t>
            </a:r>
            <a:r>
              <a:rPr lang="ru-RU" b="1" dirty="0" smtClean="0">
                <a:solidFill>
                  <a:srgbClr val="FF0000"/>
                </a:solidFill>
                <a:latin typeface="Times New Roman" pitchFamily="18" charset="0"/>
              </a:rPr>
              <a:t> </a:t>
            </a:r>
            <a:r>
              <a:rPr lang="ru-RU" b="1" dirty="0" smtClean="0">
                <a:solidFill>
                  <a:srgbClr val="003366"/>
                </a:solidFill>
                <a:latin typeface="Times New Roman" pitchFamily="18" charset="0"/>
              </a:rPr>
              <a:t>– </a:t>
            </a:r>
            <a:r>
              <a:rPr lang="ru-RU" dirty="0" smtClean="0">
                <a:solidFill>
                  <a:srgbClr val="003366"/>
                </a:solidFill>
                <a:latin typeface="Times New Roman" pitchFamily="18" charset="0"/>
              </a:rPr>
              <a:t>превышение расходов над доходами</a:t>
            </a:r>
          </a:p>
          <a:p>
            <a:pPr>
              <a:buNone/>
            </a:pPr>
            <a:r>
              <a:rPr lang="ru-RU" dirty="0" smtClean="0">
                <a:solidFill>
                  <a:srgbClr val="003366"/>
                </a:solidFill>
                <a:latin typeface="Times New Roman" pitchFamily="18" charset="0"/>
              </a:rPr>
              <a:t>(принимается решение об источниках покрытия</a:t>
            </a:r>
          </a:p>
          <a:p>
            <a:pPr>
              <a:buNone/>
            </a:pPr>
            <a:r>
              <a:rPr lang="ru-RU" dirty="0" smtClean="0">
                <a:solidFill>
                  <a:srgbClr val="003366"/>
                </a:solidFill>
                <a:latin typeface="Times New Roman" pitchFamily="18" charset="0"/>
              </a:rPr>
              <a:t>дефицита – использовать остатки, взять в долг)</a:t>
            </a:r>
          </a:p>
          <a:p>
            <a:pPr>
              <a:buNone/>
            </a:pPr>
            <a:endParaRPr lang="ru-RU" dirty="0" smtClean="0">
              <a:solidFill>
                <a:srgbClr val="003366"/>
              </a:solidFill>
              <a:latin typeface="Times New Roman" pitchFamily="18" charset="0"/>
            </a:endParaRPr>
          </a:p>
          <a:p>
            <a:pPr>
              <a:buNone/>
            </a:pPr>
            <a:r>
              <a:rPr lang="ru-RU" b="1" u="sng" dirty="0" smtClean="0">
                <a:solidFill>
                  <a:srgbClr val="7030A0"/>
                </a:solidFill>
                <a:latin typeface="Times New Roman" pitchFamily="18" charset="0"/>
              </a:rPr>
              <a:t>ПРОФИЦИТ</a:t>
            </a:r>
            <a:r>
              <a:rPr lang="ru-RU" b="1" dirty="0" smtClean="0">
                <a:solidFill>
                  <a:srgbClr val="003366"/>
                </a:solidFill>
                <a:latin typeface="Times New Roman" pitchFamily="18" charset="0"/>
              </a:rPr>
              <a:t> – </a:t>
            </a:r>
            <a:r>
              <a:rPr lang="ru-RU" dirty="0" smtClean="0">
                <a:solidFill>
                  <a:srgbClr val="003366"/>
                </a:solidFill>
                <a:latin typeface="Times New Roman" pitchFamily="18" charset="0"/>
              </a:rPr>
              <a:t>превышение доходов над расходами</a:t>
            </a:r>
          </a:p>
          <a:p>
            <a:pPr>
              <a:buNone/>
            </a:pPr>
            <a:r>
              <a:rPr lang="ru-RU" dirty="0" smtClean="0">
                <a:solidFill>
                  <a:srgbClr val="003366"/>
                </a:solidFill>
                <a:latin typeface="Times New Roman" pitchFamily="18" charset="0"/>
              </a:rPr>
              <a:t>(принимается решение об использовании доходов – </a:t>
            </a:r>
          </a:p>
          <a:p>
            <a:pPr>
              <a:buNone/>
            </a:pPr>
            <a:r>
              <a:rPr lang="ru-RU" dirty="0" smtClean="0">
                <a:solidFill>
                  <a:srgbClr val="003366"/>
                </a:solidFill>
                <a:latin typeface="Times New Roman" pitchFamily="18" charset="0"/>
              </a:rPr>
              <a:t>накапливать резервы, остатки, погашать долг)</a:t>
            </a:r>
          </a:p>
        </p:txBody>
      </p:sp>
      <p:pic>
        <p:nvPicPr>
          <p:cNvPr id="4" name="Picture 2" descr="F:\Obmen\Безуглова\Инна\img_h8a8F3.jpg"/>
          <p:cNvPicPr>
            <a:picLocks noChangeAspect="1" noChangeArrowheads="1"/>
          </p:cNvPicPr>
          <p:nvPr/>
        </p:nvPicPr>
        <p:blipFill>
          <a:blip r:embed="rId2" cstate="print"/>
          <a:srcRect/>
          <a:stretch>
            <a:fillRect/>
          </a:stretch>
        </p:blipFill>
        <p:spPr bwMode="auto">
          <a:xfrm>
            <a:off x="6286512" y="142852"/>
            <a:ext cx="2097642" cy="1357298"/>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8686800" cy="838200"/>
          </a:xfrm>
        </p:spPr>
        <p:txBody>
          <a:bodyPr>
            <a:normAutofit fontScale="90000"/>
          </a:bodyPr>
          <a:lstStyle/>
          <a:p>
            <a:pPr algn="ctr"/>
            <a:r>
              <a:rPr lang="ru-RU" sz="2000" dirty="0" smtClean="0">
                <a:solidFill>
                  <a:srgbClr val="7030A0"/>
                </a:solidFill>
                <a:effectLst>
                  <a:outerShdw blurRad="38100" dist="38100" dir="2700000" algn="tl">
                    <a:srgbClr val="000000">
                      <a:alpha val="43137"/>
                    </a:srgbClr>
                  </a:outerShdw>
                </a:effectLst>
              </a:rPr>
              <a:t>Расходы  бюджета на реализацию муниципальной программы 16 "Социальное развитие села в Льговском районе Курской области"</a:t>
            </a:r>
            <a:endParaRPr lang="ru-RU" sz="2000" dirty="0">
              <a:solidFill>
                <a:srgbClr val="7030A0"/>
              </a:solidFill>
            </a:endParaRPr>
          </a:p>
        </p:txBody>
      </p:sp>
      <p:graphicFrame>
        <p:nvGraphicFramePr>
          <p:cNvPr id="4" name="Содержимое 3"/>
          <p:cNvGraphicFramePr>
            <a:graphicFrameLocks noGrp="1"/>
          </p:cNvGraphicFramePr>
          <p:nvPr>
            <p:ph idx="1"/>
          </p:nvPr>
        </p:nvGraphicFramePr>
        <p:xfrm>
          <a:off x="304800" y="1554163"/>
          <a:ext cx="8686800" cy="2009130"/>
        </p:xfrm>
        <a:graphic>
          <a:graphicData uri="http://schemas.openxmlformats.org/drawingml/2006/table">
            <a:tbl>
              <a:tblPr firstRow="1" bandRow="1">
                <a:tableStyleId>{5C22544A-7EE6-4342-B048-85BDC9FD1C3A}</a:tableStyleId>
              </a:tblPr>
              <a:tblGrid>
                <a:gridCol w="1481118"/>
                <a:gridCol w="3857652"/>
                <a:gridCol w="1285884"/>
                <a:gridCol w="1000132"/>
                <a:gridCol w="1062014"/>
              </a:tblGrid>
              <a:tr h="517515">
                <a:tc>
                  <a:txBody>
                    <a:bodyPr/>
                    <a:lstStyle/>
                    <a:p>
                      <a:pPr algn="ctr" fontAlgn="ctr"/>
                      <a:r>
                        <a:rPr lang="ru-RU" sz="1400" b="1" i="0" u="none" strike="noStrike" dirty="0">
                          <a:solidFill>
                            <a:srgbClr val="000000"/>
                          </a:solidFill>
                          <a:latin typeface="Times New Roman"/>
                        </a:rPr>
                        <a:t>Код программы (подпрограммы)</a:t>
                      </a:r>
                    </a:p>
                  </a:txBody>
                  <a:tcPr marL="9525" marR="9525" marT="9525" marB="0" anchor="ctr">
                    <a:solidFill>
                      <a:srgbClr val="CCCCFF"/>
                    </a:solidFill>
                  </a:tcPr>
                </a:tc>
                <a:tc>
                  <a:txBody>
                    <a:bodyPr/>
                    <a:lstStyle/>
                    <a:p>
                      <a:pPr algn="ctr" fontAlgn="ctr"/>
                      <a:r>
                        <a:rPr lang="ru-RU" sz="1400" b="1" i="0" u="none" strike="noStrike" dirty="0">
                          <a:solidFill>
                            <a:srgbClr val="000000"/>
                          </a:solidFill>
                          <a:latin typeface="Times New Roman"/>
                        </a:rPr>
                        <a:t>Наименование программы (подпрограммы)</a:t>
                      </a:r>
                    </a:p>
                  </a:txBody>
                  <a:tcPr marL="9525" marR="9525" marT="9525" marB="0" anchor="ctr">
                    <a:solidFill>
                      <a:srgbClr val="CCCCFF"/>
                    </a:solidFill>
                  </a:tcPr>
                </a:tc>
                <a:tc>
                  <a:txBody>
                    <a:bodyPr/>
                    <a:lstStyle/>
                    <a:p>
                      <a:pPr algn="ctr" fontAlgn="ctr"/>
                      <a:r>
                        <a:rPr lang="ru-RU" sz="1400" b="1" i="0" u="none" strike="noStrike" dirty="0">
                          <a:solidFill>
                            <a:srgbClr val="000000"/>
                          </a:solidFill>
                          <a:latin typeface="Times New Roman"/>
                        </a:rPr>
                        <a:t>Плановое назначение</a:t>
                      </a:r>
                    </a:p>
                  </a:txBody>
                  <a:tcPr marL="9525" marR="9525" marT="9525" marB="0" anchor="ctr">
                    <a:solidFill>
                      <a:srgbClr val="CCCCFF"/>
                    </a:solidFill>
                  </a:tcPr>
                </a:tc>
                <a:tc>
                  <a:txBody>
                    <a:bodyPr/>
                    <a:lstStyle/>
                    <a:p>
                      <a:pPr algn="ctr" fontAlgn="ctr"/>
                      <a:r>
                        <a:rPr lang="ru-RU" sz="1400" b="1" i="0" u="none" strike="noStrike" dirty="0">
                          <a:solidFill>
                            <a:srgbClr val="000000"/>
                          </a:solidFill>
                          <a:latin typeface="Times New Roman"/>
                        </a:rPr>
                        <a:t>Исполнено</a:t>
                      </a:r>
                    </a:p>
                  </a:txBody>
                  <a:tcPr marL="9525" marR="9525" marT="9525" marB="0" anchor="ctr">
                    <a:solidFill>
                      <a:srgbClr val="CCCCFF"/>
                    </a:solidFill>
                  </a:tcPr>
                </a:tc>
                <a:tc>
                  <a:txBody>
                    <a:bodyPr/>
                    <a:lstStyle/>
                    <a:p>
                      <a:pPr algn="ctr" fontAlgn="ctr"/>
                      <a:r>
                        <a:rPr lang="ru-RU" sz="1400" b="1" i="0" u="none" strike="noStrike" dirty="0">
                          <a:solidFill>
                            <a:srgbClr val="000000"/>
                          </a:solidFill>
                          <a:latin typeface="Times New Roman"/>
                        </a:rPr>
                        <a:t>% исполнения</a:t>
                      </a:r>
                    </a:p>
                  </a:txBody>
                  <a:tcPr marL="9525" marR="9525" marT="9525" marB="0" anchor="ctr">
                    <a:solidFill>
                      <a:srgbClr val="CCCCFF"/>
                    </a:solidFill>
                  </a:tcPr>
                </a:tc>
              </a:tr>
              <a:tr h="370840">
                <a:tc>
                  <a:txBody>
                    <a:bodyPr/>
                    <a:lstStyle/>
                    <a:p>
                      <a:pPr algn="ctr" fontAlgn="ctr"/>
                      <a:r>
                        <a:rPr lang="ru-RU" sz="1600" b="1" i="0" u="none" strike="noStrike" dirty="0">
                          <a:solidFill>
                            <a:srgbClr val="000000"/>
                          </a:solidFill>
                          <a:latin typeface="Times New Roman"/>
                        </a:rPr>
                        <a:t>16</a:t>
                      </a:r>
                    </a:p>
                  </a:txBody>
                  <a:tcPr marL="9525" marR="9525" marT="9525" marB="0" anchor="ctr">
                    <a:solidFill>
                      <a:schemeClr val="accent4">
                        <a:lumMod val="20000"/>
                        <a:lumOff val="80000"/>
                      </a:schemeClr>
                    </a:solidFill>
                  </a:tcPr>
                </a:tc>
                <a:tc>
                  <a:txBody>
                    <a:bodyPr/>
                    <a:lstStyle/>
                    <a:p>
                      <a:pPr algn="l" fontAlgn="b"/>
                      <a:r>
                        <a:rPr lang="ru-RU" sz="1600" b="0" i="0" u="none" strike="noStrike" dirty="0">
                          <a:solidFill>
                            <a:srgbClr val="000000"/>
                          </a:solidFill>
                          <a:latin typeface="Times New Roman"/>
                        </a:rPr>
                        <a:t>"Социальное развитие села в Льговском районе Курской области"</a:t>
                      </a:r>
                    </a:p>
                  </a:txBody>
                  <a:tcPr marL="9525" marR="9525" marT="9525" marB="0" anchor="b">
                    <a:solidFill>
                      <a:schemeClr val="accent4">
                        <a:lumMod val="20000"/>
                        <a:lumOff val="80000"/>
                      </a:schemeClr>
                    </a:solidFill>
                  </a:tcPr>
                </a:tc>
                <a:tc>
                  <a:txBody>
                    <a:bodyPr/>
                    <a:lstStyle/>
                    <a:p>
                      <a:pPr algn="ctr" fontAlgn="ctr"/>
                      <a:r>
                        <a:rPr lang="ru-RU" sz="1400" b="1" i="0" u="none" strike="noStrike">
                          <a:solidFill>
                            <a:srgbClr val="000000"/>
                          </a:solidFill>
                          <a:latin typeface="Times New Roman"/>
                        </a:rPr>
                        <a:t>4236928,91</a:t>
                      </a:r>
                    </a:p>
                  </a:txBody>
                  <a:tcPr marL="7620" marR="7620" marT="7620" marB="0" anchor="ctr">
                    <a:solidFill>
                      <a:schemeClr val="accent4">
                        <a:lumMod val="20000"/>
                        <a:lumOff val="80000"/>
                      </a:schemeClr>
                    </a:solidFill>
                  </a:tcPr>
                </a:tc>
                <a:tc>
                  <a:txBody>
                    <a:bodyPr/>
                    <a:lstStyle/>
                    <a:p>
                      <a:pPr algn="ctr" fontAlgn="ctr"/>
                      <a:r>
                        <a:rPr lang="ru-RU" sz="1400" b="1" i="0" u="none" strike="noStrike">
                          <a:solidFill>
                            <a:srgbClr val="000000"/>
                          </a:solidFill>
                          <a:latin typeface="Times New Roman"/>
                        </a:rPr>
                        <a:t>4236928,91</a:t>
                      </a:r>
                    </a:p>
                  </a:txBody>
                  <a:tcPr marL="7620" marR="7620" marT="7620" marB="0" anchor="ctr">
                    <a:solidFill>
                      <a:schemeClr val="accent4">
                        <a:lumMod val="20000"/>
                        <a:lumOff val="80000"/>
                      </a:schemeClr>
                    </a:solidFill>
                  </a:tcPr>
                </a:tc>
                <a:tc>
                  <a:txBody>
                    <a:bodyPr/>
                    <a:lstStyle/>
                    <a:p>
                      <a:pPr algn="ctr" fontAlgn="ctr"/>
                      <a:r>
                        <a:rPr lang="ru-RU" sz="1400" b="1" i="0" u="none" strike="noStrike">
                          <a:solidFill>
                            <a:srgbClr val="000000"/>
                          </a:solidFill>
                          <a:latin typeface="Times New Roman"/>
                        </a:rPr>
                        <a:t>100,0</a:t>
                      </a:r>
                    </a:p>
                  </a:txBody>
                  <a:tcPr marL="7620" marR="7620" marT="7620" marB="0" anchor="ctr">
                    <a:solidFill>
                      <a:schemeClr val="accent4">
                        <a:lumMod val="20000"/>
                        <a:lumOff val="80000"/>
                      </a:schemeClr>
                    </a:solidFill>
                  </a:tcPr>
                </a:tc>
              </a:tr>
              <a:tr h="227007">
                <a:tc>
                  <a:txBody>
                    <a:bodyPr/>
                    <a:lstStyle/>
                    <a:p>
                      <a:pPr algn="ctr" fontAlgn="ctr"/>
                      <a:r>
                        <a:rPr lang="ru-RU" sz="1600" b="1" i="1" u="none" strike="noStrike">
                          <a:solidFill>
                            <a:srgbClr val="000000"/>
                          </a:solidFill>
                          <a:latin typeface="Times New Roman"/>
                        </a:rPr>
                        <a:t> </a:t>
                      </a:r>
                    </a:p>
                  </a:txBody>
                  <a:tcPr marL="9525" marR="9525" marT="9525" marB="0" anchor="ctr">
                    <a:solidFill>
                      <a:schemeClr val="accent4">
                        <a:lumMod val="20000"/>
                        <a:lumOff val="80000"/>
                      </a:schemeClr>
                    </a:solidFill>
                  </a:tcPr>
                </a:tc>
                <a:tc>
                  <a:txBody>
                    <a:bodyPr/>
                    <a:lstStyle/>
                    <a:p>
                      <a:pPr algn="l" fontAlgn="b"/>
                      <a:r>
                        <a:rPr lang="ru-RU" sz="1600" b="0" i="1" u="none" strike="noStrike" dirty="0">
                          <a:solidFill>
                            <a:srgbClr val="000000"/>
                          </a:solidFill>
                          <a:latin typeface="Times New Roman"/>
                        </a:rPr>
                        <a:t>из них:</a:t>
                      </a:r>
                    </a:p>
                  </a:txBody>
                  <a:tcPr marL="9525" marR="9525" marT="9525" marB="0" anchor="b">
                    <a:solidFill>
                      <a:schemeClr val="accent4">
                        <a:lumMod val="20000"/>
                        <a:lumOff val="80000"/>
                      </a:schemeClr>
                    </a:solidFill>
                  </a:tcPr>
                </a:tc>
                <a:tc>
                  <a:txBody>
                    <a:bodyPr/>
                    <a:lstStyle/>
                    <a:p>
                      <a:pPr algn="l" fontAlgn="b"/>
                      <a:r>
                        <a:rPr lang="ru-RU" sz="1400" b="0" i="1" u="none" strike="noStrike">
                          <a:solidFill>
                            <a:srgbClr val="000000"/>
                          </a:solidFill>
                          <a:latin typeface="Times New Roman"/>
                        </a:rPr>
                        <a:t> </a:t>
                      </a:r>
                    </a:p>
                  </a:txBody>
                  <a:tcPr marL="7620" marR="7620" marT="7620" marB="0" anchor="b">
                    <a:solidFill>
                      <a:schemeClr val="accent4">
                        <a:lumMod val="20000"/>
                        <a:lumOff val="80000"/>
                      </a:schemeClr>
                    </a:solidFill>
                  </a:tcPr>
                </a:tc>
                <a:tc>
                  <a:txBody>
                    <a:bodyPr/>
                    <a:lstStyle/>
                    <a:p>
                      <a:pPr algn="ctr" fontAlgn="ctr"/>
                      <a:r>
                        <a:rPr lang="ru-RU" sz="1400" b="0" i="0" u="none" strike="noStrike">
                          <a:solidFill>
                            <a:srgbClr val="000000"/>
                          </a:solidFill>
                          <a:latin typeface="Times New Roman"/>
                        </a:rPr>
                        <a:t> </a:t>
                      </a:r>
                    </a:p>
                  </a:txBody>
                  <a:tcPr marL="7620" marR="7620" marT="7620" marB="0" anchor="ctr">
                    <a:solidFill>
                      <a:schemeClr val="accent4">
                        <a:lumMod val="20000"/>
                        <a:lumOff val="80000"/>
                      </a:schemeClr>
                    </a:solidFill>
                  </a:tcPr>
                </a:tc>
                <a:tc>
                  <a:txBody>
                    <a:bodyPr/>
                    <a:lstStyle/>
                    <a:p>
                      <a:pPr algn="ctr" fontAlgn="ctr"/>
                      <a:r>
                        <a:rPr lang="ru-RU" sz="1400" b="0" i="0" u="none" strike="noStrike">
                          <a:solidFill>
                            <a:srgbClr val="000000"/>
                          </a:solidFill>
                          <a:latin typeface="Times New Roman"/>
                        </a:rPr>
                        <a:t> </a:t>
                      </a:r>
                    </a:p>
                  </a:txBody>
                  <a:tcPr marL="7620" marR="7620" marT="7620" marB="0" anchor="ctr">
                    <a:solidFill>
                      <a:schemeClr val="accent4">
                        <a:lumMod val="20000"/>
                        <a:lumOff val="80000"/>
                      </a:schemeClr>
                    </a:solidFill>
                  </a:tcPr>
                </a:tc>
              </a:tr>
              <a:tr h="370840">
                <a:tc>
                  <a:txBody>
                    <a:bodyPr/>
                    <a:lstStyle/>
                    <a:p>
                      <a:pPr algn="ctr" fontAlgn="ctr"/>
                      <a:r>
                        <a:rPr lang="ru-RU" sz="1600" b="1" i="0" u="none" strike="noStrike">
                          <a:solidFill>
                            <a:srgbClr val="000000"/>
                          </a:solidFill>
                          <a:latin typeface="Times New Roman"/>
                        </a:rPr>
                        <a:t>16 1</a:t>
                      </a:r>
                    </a:p>
                  </a:txBody>
                  <a:tcPr marL="9525" marR="9525" marT="9525" marB="0" anchor="ctr">
                    <a:solidFill>
                      <a:schemeClr val="accent4">
                        <a:lumMod val="20000"/>
                        <a:lumOff val="80000"/>
                      </a:schemeClr>
                    </a:solidFill>
                  </a:tcPr>
                </a:tc>
                <a:tc>
                  <a:txBody>
                    <a:bodyPr/>
                    <a:lstStyle/>
                    <a:p>
                      <a:pPr algn="l" fontAlgn="b"/>
                      <a:r>
                        <a:rPr lang="ru-RU" sz="1600" b="0" i="0" u="none" strike="noStrike" dirty="0">
                          <a:solidFill>
                            <a:srgbClr val="000000"/>
                          </a:solidFill>
                          <a:latin typeface="Times New Roman"/>
                        </a:rPr>
                        <a:t>Подпрограмма  "Устойчивое развитие </a:t>
                      </a:r>
                      <a:r>
                        <a:rPr lang="ru-RU" sz="1600" b="0" i="0" u="none" strike="noStrike" dirty="0" smtClean="0">
                          <a:solidFill>
                            <a:srgbClr val="000000"/>
                          </a:solidFill>
                          <a:latin typeface="Times New Roman"/>
                        </a:rPr>
                        <a:t>сельских </a:t>
                      </a:r>
                      <a:r>
                        <a:rPr lang="ru-RU" sz="1600" b="0" i="0" u="none" strike="noStrike" dirty="0">
                          <a:solidFill>
                            <a:srgbClr val="000000"/>
                          </a:solidFill>
                          <a:latin typeface="Times New Roman"/>
                        </a:rPr>
                        <a:t>территорий в Льговском районе Курской области"</a:t>
                      </a:r>
                    </a:p>
                  </a:txBody>
                  <a:tcPr marL="9525" marR="9525" marT="9525" marB="0" anchor="b">
                    <a:solidFill>
                      <a:schemeClr val="accent4">
                        <a:lumMod val="20000"/>
                        <a:lumOff val="80000"/>
                      </a:schemeClr>
                    </a:solidFill>
                  </a:tcPr>
                </a:tc>
                <a:tc>
                  <a:txBody>
                    <a:bodyPr/>
                    <a:lstStyle/>
                    <a:p>
                      <a:pPr algn="ctr" fontAlgn="ctr"/>
                      <a:r>
                        <a:rPr lang="ru-RU" sz="1400" b="0" i="0" u="none" strike="noStrike">
                          <a:solidFill>
                            <a:srgbClr val="000000"/>
                          </a:solidFill>
                          <a:latin typeface="Times New Roman"/>
                        </a:rPr>
                        <a:t>4236928,91</a:t>
                      </a:r>
                    </a:p>
                  </a:txBody>
                  <a:tcPr marL="7620" marR="7620" marT="7620" marB="0" anchor="ctr">
                    <a:solidFill>
                      <a:schemeClr val="accent4">
                        <a:lumMod val="20000"/>
                        <a:lumOff val="80000"/>
                      </a:schemeClr>
                    </a:solidFill>
                  </a:tcPr>
                </a:tc>
                <a:tc>
                  <a:txBody>
                    <a:bodyPr/>
                    <a:lstStyle/>
                    <a:p>
                      <a:pPr algn="ctr" fontAlgn="ctr"/>
                      <a:r>
                        <a:rPr lang="ru-RU" sz="1400" b="0" i="0" u="none" strike="noStrike">
                          <a:solidFill>
                            <a:srgbClr val="000000"/>
                          </a:solidFill>
                          <a:latin typeface="Times New Roman"/>
                        </a:rPr>
                        <a:t>4236928,91</a:t>
                      </a:r>
                    </a:p>
                  </a:txBody>
                  <a:tcPr marL="7620" marR="7620" marT="7620" marB="0" anchor="ctr">
                    <a:solidFill>
                      <a:schemeClr val="accent4">
                        <a:lumMod val="20000"/>
                        <a:lumOff val="80000"/>
                      </a:schemeClr>
                    </a:solidFill>
                  </a:tcPr>
                </a:tc>
                <a:tc>
                  <a:txBody>
                    <a:bodyPr/>
                    <a:lstStyle/>
                    <a:p>
                      <a:pPr algn="ctr" fontAlgn="ctr"/>
                      <a:r>
                        <a:rPr lang="ru-RU" sz="1400" b="0" i="0" u="none" strike="noStrike" dirty="0">
                          <a:solidFill>
                            <a:srgbClr val="000000"/>
                          </a:solidFill>
                          <a:latin typeface="Times New Roman"/>
                        </a:rPr>
                        <a:t>100,0</a:t>
                      </a:r>
                    </a:p>
                  </a:txBody>
                  <a:tcPr marL="7620" marR="7620" marT="7620" marB="0" anchor="ctr">
                    <a:solidFill>
                      <a:schemeClr val="accent4">
                        <a:lumMod val="20000"/>
                        <a:lumOff val="80000"/>
                      </a:schemeClr>
                    </a:solidFill>
                  </a:tcPr>
                </a:tc>
              </a:tr>
            </a:tbl>
          </a:graphicData>
        </a:graphic>
      </p:graphicFrame>
      <p:sp>
        <p:nvSpPr>
          <p:cNvPr id="5" name="Прямоугольник 4"/>
          <p:cNvSpPr/>
          <p:nvPr/>
        </p:nvSpPr>
        <p:spPr>
          <a:xfrm>
            <a:off x="8289565" y="1214422"/>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pic>
        <p:nvPicPr>
          <p:cNvPr id="49154" name="Picture 2"/>
          <p:cNvPicPr>
            <a:picLocks noChangeAspect="1" noChangeArrowheads="1"/>
          </p:cNvPicPr>
          <p:nvPr/>
        </p:nvPicPr>
        <p:blipFill>
          <a:blip r:embed="rId2"/>
          <a:srcRect/>
          <a:stretch>
            <a:fillRect/>
          </a:stretch>
        </p:blipFill>
        <p:spPr bwMode="auto">
          <a:xfrm>
            <a:off x="500034" y="3714752"/>
            <a:ext cx="3886208" cy="2886709"/>
          </a:xfrm>
          <a:prstGeom prst="rect">
            <a:avLst/>
          </a:prstGeom>
          <a:ln>
            <a:noFill/>
          </a:ln>
          <a:effectLst>
            <a:softEdge rad="112500"/>
          </a:effectLst>
        </p:spPr>
      </p:pic>
      <p:pic>
        <p:nvPicPr>
          <p:cNvPr id="49155" name="Picture 3"/>
          <p:cNvPicPr>
            <a:picLocks noChangeAspect="1" noChangeArrowheads="1"/>
          </p:cNvPicPr>
          <p:nvPr/>
        </p:nvPicPr>
        <p:blipFill>
          <a:blip r:embed="rId3"/>
          <a:srcRect/>
          <a:stretch>
            <a:fillRect/>
          </a:stretch>
        </p:blipFill>
        <p:spPr bwMode="auto">
          <a:xfrm>
            <a:off x="4714876" y="3786190"/>
            <a:ext cx="3857652" cy="2767015"/>
          </a:xfrm>
          <a:prstGeom prst="rect">
            <a:avLst/>
          </a:prstGeom>
          <a:ln>
            <a:noFill/>
          </a:ln>
          <a:effectLst>
            <a:softEdge rad="112500"/>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200" dirty="0" smtClean="0">
                <a:solidFill>
                  <a:srgbClr val="0070C0"/>
                </a:solidFill>
                <a:effectLst>
                  <a:outerShdw blurRad="38100" dist="38100" dir="2700000" algn="tl">
                    <a:srgbClr val="000000">
                      <a:alpha val="43137"/>
                    </a:srgbClr>
                  </a:outerShdw>
                </a:effectLst>
                <a:cs typeface="Arial" pitchFamily="34" charset="0"/>
              </a:rPr>
              <a:t>Межбюджетные трансферты </a:t>
            </a:r>
            <a:r>
              <a:rPr lang="ru-RU" sz="2200" i="1" dirty="0" smtClean="0">
                <a:solidFill>
                  <a:srgbClr val="0070C0"/>
                </a:solidFill>
                <a:effectLst>
                  <a:outerShdw blurRad="38100" dist="38100" dir="2700000" algn="tl">
                    <a:srgbClr val="000000">
                      <a:alpha val="43137"/>
                    </a:srgbClr>
                  </a:outerShdw>
                </a:effectLst>
                <a:cs typeface="Arial" pitchFamily="34" charset="0"/>
              </a:rPr>
              <a:t>– </a:t>
            </a:r>
            <a:r>
              <a:rPr lang="ru-RU" sz="2200" dirty="0" smtClean="0">
                <a:solidFill>
                  <a:srgbClr val="0070C0"/>
                </a:solidFill>
                <a:effectLst>
                  <a:outerShdw blurRad="38100" dist="38100" dir="2700000" algn="tl">
                    <a:srgbClr val="000000">
                      <a:alpha val="43137"/>
                    </a:srgbClr>
                  </a:outerShdw>
                </a:effectLst>
                <a:cs typeface="Arial" pitchFamily="34" charset="0"/>
              </a:rPr>
              <a:t>это денежные средства, передаваемые из одного бюджета бюджетной системы Российской Федерации другому</a:t>
            </a:r>
            <a:r>
              <a:rPr lang="ru-RU" dirty="0" smtClean="0">
                <a:solidFill>
                  <a:prstClr val="black"/>
                </a:solidFill>
                <a:effectLst>
                  <a:outerShdw blurRad="38100" dist="38100" dir="2700000" algn="tl">
                    <a:srgbClr val="000000">
                      <a:alpha val="43137"/>
                    </a:srgbClr>
                  </a:outerShdw>
                </a:effectLst>
                <a:cs typeface="Arial" pitchFamily="34" charset="0"/>
              </a:rPr>
              <a:t/>
            </a:r>
            <a:br>
              <a:rPr lang="ru-RU" dirty="0" smtClean="0">
                <a:solidFill>
                  <a:prstClr val="black"/>
                </a:solidFill>
                <a:effectLst>
                  <a:outerShdw blurRad="38100" dist="38100" dir="2700000" algn="tl">
                    <a:srgbClr val="000000">
                      <a:alpha val="43137"/>
                    </a:srgbClr>
                  </a:outerShdw>
                </a:effectLst>
                <a:cs typeface="Arial" pitchFamily="34" charset="0"/>
              </a:rPr>
            </a:br>
            <a:endParaRPr lang="ru-RU" dirty="0"/>
          </a:p>
        </p:txBody>
      </p:sp>
      <p:pic>
        <p:nvPicPr>
          <p:cNvPr id="4" name="Рисунок 2"/>
          <p:cNvPicPr preferRelativeResize="0">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4282" y="1142984"/>
            <a:ext cx="8715436" cy="5715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Прямоугольник 4"/>
          <p:cNvSpPr/>
          <p:nvPr/>
        </p:nvSpPr>
        <p:spPr>
          <a:xfrm>
            <a:off x="214282" y="1000108"/>
            <a:ext cx="2580188" cy="2376834"/>
          </a:xfrm>
          <a:prstGeom prst="rect">
            <a:avLst/>
          </a:prstGeom>
          <a:blipFill>
            <a:blip r:embed="rId3" cstate="prin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1600" dirty="0">
              <a:solidFill>
                <a:prstClr val="black"/>
              </a:solidFill>
            </a:endParaRPr>
          </a:p>
        </p:txBody>
      </p:sp>
      <p:sp>
        <p:nvSpPr>
          <p:cNvPr id="6" name="WordArt 5"/>
          <p:cNvSpPr>
            <a:spLocks noChangeArrowheads="1" noChangeShapeType="1" noTextEdit="1"/>
          </p:cNvSpPr>
          <p:nvPr/>
        </p:nvSpPr>
        <p:spPr bwMode="auto">
          <a:xfrm>
            <a:off x="642910" y="2000240"/>
            <a:ext cx="1371627" cy="438888"/>
          </a:xfrm>
          <a:prstGeom prst="rect">
            <a:avLst/>
          </a:prstGeom>
        </p:spPr>
        <p:txBody>
          <a:bodyPr wrap="none" fromWordArt="1">
            <a:prstTxWarp prst="textInflate">
              <a:avLst>
                <a:gd name="adj" fmla="val 18750"/>
              </a:avLst>
            </a:prstTxWarp>
          </a:bodyPr>
          <a:lstStyle/>
          <a:p>
            <a:pPr algn="ctr"/>
            <a:r>
              <a:rPr lang="ru-RU" sz="3600" b="1" kern="10" dirty="0">
                <a:ln w="6600">
                  <a:solidFill>
                    <a:srgbClr val="17375E"/>
                  </a:solidFill>
                  <a:round/>
                  <a:headEnd/>
                  <a:tailEnd/>
                </a:ln>
                <a:solidFill>
                  <a:srgbClr val="6699FF"/>
                </a:solidFill>
                <a:effectLst>
                  <a:outerShdw dist="38100" dir="2700000" algn="tl" rotWithShape="0">
                    <a:srgbClr val="C0504D"/>
                  </a:outerShdw>
                </a:effectLst>
                <a:latin typeface="Times New Roman" panose="02020603050405020304" pitchFamily="18" charset="0"/>
                <a:cs typeface="Times New Roman" panose="02020603050405020304" pitchFamily="18" charset="0"/>
              </a:rPr>
              <a:t>Бюджет</a:t>
            </a:r>
          </a:p>
        </p:txBody>
      </p:sp>
      <p:sp>
        <p:nvSpPr>
          <p:cNvPr id="7" name="Shape 6"/>
          <p:cNvSpPr/>
          <p:nvPr/>
        </p:nvSpPr>
        <p:spPr>
          <a:xfrm rot="2042629">
            <a:off x="2879498" y="343688"/>
            <a:ext cx="3674625" cy="2990118"/>
          </a:xfrm>
          <a:prstGeom prst="swooshArrow">
            <a:avLst>
              <a:gd name="adj1" fmla="val 25000"/>
              <a:gd name="adj2" fmla="val 25000"/>
            </a:avLst>
          </a:prstGeom>
          <a:solidFill>
            <a:srgbClr val="0070C0"/>
          </a:soli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3"/>
          </a:fillRef>
          <a:effectRef idx="1">
            <a:schemeClr val="accent3"/>
          </a:effectRef>
          <a:fontRef idx="minor">
            <a:schemeClr val="lt1"/>
          </a:fontRef>
        </p:style>
      </p:sp>
      <p:pic>
        <p:nvPicPr>
          <p:cNvPr id="8" name="Рисунок 7"/>
          <p:cNvPicPr>
            <a:picLocks noChangeAspect="1"/>
          </p:cNvPicPr>
          <p:nvPr/>
        </p:nvPicPr>
        <p:blipFill rotWithShape="1">
          <a:blip r:embed="rId4" cstate="print"/>
          <a:srcRect l="38300" t="55600" r="41503" b="499"/>
          <a:stretch/>
        </p:blipFill>
        <p:spPr>
          <a:xfrm>
            <a:off x="6357950" y="1571612"/>
            <a:ext cx="2232247" cy="2520280"/>
          </a:xfrm>
          <a:prstGeom prst="rect">
            <a:avLst/>
          </a:prstGeom>
          <a:effectLst>
            <a:reflection blurRad="6350" stA="50000" endA="300" endPos="90000" dir="5400000" sy="-100000" algn="bl" rotWithShape="0"/>
          </a:effectLst>
        </p:spPr>
      </p:pic>
      <p:sp>
        <p:nvSpPr>
          <p:cNvPr id="9" name="AutoShape 31"/>
          <p:cNvSpPr>
            <a:spLocks noChangeArrowheads="1"/>
          </p:cNvSpPr>
          <p:nvPr/>
        </p:nvSpPr>
        <p:spPr bwMode="auto">
          <a:xfrm rot="3129697">
            <a:off x="3486964" y="2823022"/>
            <a:ext cx="3492062" cy="794982"/>
          </a:xfrm>
          <a:prstGeom prst="notchedRightArrow">
            <a:avLst>
              <a:gd name="adj1" fmla="val 50000"/>
              <a:gd name="adj2" fmla="val 153718"/>
            </a:avLst>
          </a:prstGeom>
          <a:solidFill>
            <a:srgbClr val="FF9999"/>
          </a:solidFill>
          <a:ln w="15875">
            <a:solidFill>
              <a:schemeClr val="tx2"/>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sz="1100">
                <a:solidFill>
                  <a:schemeClr val="tx1"/>
                </a:solidFill>
                <a:latin typeface="Calibri" panose="020F0502020204030204" pitchFamily="34" charset="0"/>
              </a:defRPr>
            </a:lvl1pPr>
            <a:lvl2pPr marL="742950" indent="-285750" eaLnBrk="0" hangingPunct="0">
              <a:defRPr sz="1100">
                <a:solidFill>
                  <a:schemeClr val="tx1"/>
                </a:solidFill>
                <a:latin typeface="Calibri" panose="020F0502020204030204" pitchFamily="34" charset="0"/>
              </a:defRPr>
            </a:lvl2pPr>
            <a:lvl3pPr marL="1143000" indent="-228600" eaLnBrk="0" hangingPunct="0">
              <a:defRPr sz="1100">
                <a:solidFill>
                  <a:schemeClr val="tx1"/>
                </a:solidFill>
                <a:latin typeface="Calibri" panose="020F0502020204030204" pitchFamily="34" charset="0"/>
              </a:defRPr>
            </a:lvl3pPr>
            <a:lvl4pPr marL="1600200" indent="-228600" eaLnBrk="0" hangingPunct="0">
              <a:defRPr sz="1100">
                <a:solidFill>
                  <a:schemeClr val="tx1"/>
                </a:solidFill>
                <a:latin typeface="Calibri" panose="020F0502020204030204" pitchFamily="34" charset="0"/>
              </a:defRPr>
            </a:lvl4pPr>
            <a:lvl5pPr marL="2057400" indent="-228600" eaLnBrk="0" hangingPunct="0">
              <a:defRPr sz="1100">
                <a:solidFill>
                  <a:schemeClr val="tx1"/>
                </a:solidFill>
                <a:latin typeface="Calibri" panose="020F0502020204030204" pitchFamily="34" charset="0"/>
              </a:defRPr>
            </a:lvl5pPr>
            <a:lvl6pPr marL="2514600" indent="-228600" eaLnBrk="0" fontAlgn="base" hangingPunct="0">
              <a:spcBef>
                <a:spcPct val="0"/>
              </a:spcBef>
              <a:spcAft>
                <a:spcPct val="0"/>
              </a:spcAft>
              <a:defRPr sz="1100">
                <a:solidFill>
                  <a:schemeClr val="tx1"/>
                </a:solidFill>
                <a:latin typeface="Calibri" panose="020F0502020204030204" pitchFamily="34" charset="0"/>
              </a:defRPr>
            </a:lvl6pPr>
            <a:lvl7pPr marL="2971800" indent="-228600" eaLnBrk="0" fontAlgn="base" hangingPunct="0">
              <a:spcBef>
                <a:spcPct val="0"/>
              </a:spcBef>
              <a:spcAft>
                <a:spcPct val="0"/>
              </a:spcAft>
              <a:defRPr sz="1100">
                <a:solidFill>
                  <a:schemeClr val="tx1"/>
                </a:solidFill>
                <a:latin typeface="Calibri" panose="020F0502020204030204" pitchFamily="34" charset="0"/>
              </a:defRPr>
            </a:lvl7pPr>
            <a:lvl8pPr marL="3429000" indent="-228600" eaLnBrk="0" fontAlgn="base" hangingPunct="0">
              <a:spcBef>
                <a:spcPct val="0"/>
              </a:spcBef>
              <a:spcAft>
                <a:spcPct val="0"/>
              </a:spcAft>
              <a:defRPr sz="1100">
                <a:solidFill>
                  <a:schemeClr val="tx1"/>
                </a:solidFill>
                <a:latin typeface="Calibri" panose="020F0502020204030204" pitchFamily="34" charset="0"/>
              </a:defRPr>
            </a:lvl8pPr>
            <a:lvl9pPr marL="3886200" indent="-228600" eaLnBrk="0" fontAlgn="base" hangingPunct="0">
              <a:spcBef>
                <a:spcPct val="0"/>
              </a:spcBef>
              <a:spcAft>
                <a:spcPct val="0"/>
              </a:spcAft>
              <a:defRPr sz="1100">
                <a:solidFill>
                  <a:schemeClr val="tx1"/>
                </a:solidFill>
                <a:latin typeface="Calibri" panose="020F0502020204030204" pitchFamily="34" charset="0"/>
              </a:defRPr>
            </a:lvl9pPr>
          </a:lstStyle>
          <a:p>
            <a:pPr eaLnBrk="1" hangingPunct="1">
              <a:defRPr/>
            </a:pPr>
            <a:endParaRPr lang="ru-RU">
              <a:solidFill>
                <a:prstClr val="black"/>
              </a:solidFill>
            </a:endParaRPr>
          </a:p>
        </p:txBody>
      </p:sp>
      <p:sp>
        <p:nvSpPr>
          <p:cNvPr id="10" name="Скругленный прямоугольник 9"/>
          <p:cNvSpPr/>
          <p:nvPr/>
        </p:nvSpPr>
        <p:spPr>
          <a:xfrm>
            <a:off x="5214942" y="4714884"/>
            <a:ext cx="3143272" cy="1769966"/>
          </a:xfrm>
          <a:prstGeom prst="roundRect">
            <a:avLst/>
          </a:pr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algn="ctr" eaLnBrk="1" fontAlgn="auto" hangingPunct="1">
              <a:spcBef>
                <a:spcPts val="0"/>
              </a:spcBef>
              <a:spcAft>
                <a:spcPts val="0"/>
              </a:spcAft>
              <a:defRPr/>
            </a:pPr>
            <a:r>
              <a:rPr lang="ru-RU" sz="1400" b="1" kern="0" dirty="0">
                <a:solidFill>
                  <a:srgbClr val="7030A0"/>
                </a:solidFill>
                <a:effectLst>
                  <a:outerShdw blurRad="38100" dist="38100" dir="2700000" algn="tl">
                    <a:srgbClr val="000000">
                      <a:alpha val="43137"/>
                    </a:srgbClr>
                  </a:outerShdw>
                </a:effectLst>
                <a:latin typeface="+mn-lt"/>
              </a:rPr>
              <a:t>Иные межбюджетные трансферты </a:t>
            </a:r>
            <a:r>
              <a:rPr lang="ru-RU" sz="1400" b="1" kern="0" dirty="0">
                <a:solidFill>
                  <a:srgbClr val="7030A0"/>
                </a:solidFill>
                <a:effectLst>
                  <a:outerShdw blurRad="38100" dist="38100" dir="2700000" algn="tl">
                    <a:srgbClr val="000000">
                      <a:alpha val="43137"/>
                    </a:srgbClr>
                  </a:outerShdw>
                </a:effectLst>
                <a:latin typeface="+mn-lt"/>
                <a:cs typeface="+mn-cs"/>
              </a:rPr>
              <a:t> </a:t>
            </a:r>
            <a:r>
              <a:rPr lang="ru-RU" sz="1400" b="1" i="1" kern="0" dirty="0">
                <a:solidFill>
                  <a:srgbClr val="7030A0"/>
                </a:solidFill>
                <a:effectLst>
                  <a:outerShdw blurRad="38100" dist="38100" dir="2700000" algn="tl">
                    <a:srgbClr val="000000">
                      <a:alpha val="43137"/>
                    </a:srgbClr>
                  </a:outerShdw>
                </a:effectLst>
                <a:latin typeface="+mn-lt"/>
              </a:rPr>
              <a:t> –</a:t>
            </a:r>
            <a:r>
              <a:rPr lang="ru-RU" sz="1400" b="1" kern="0" dirty="0">
                <a:solidFill>
                  <a:srgbClr val="7030A0"/>
                </a:solidFill>
                <a:effectLst>
                  <a:outerShdw blurRad="38100" dist="38100" dir="2700000" algn="tl">
                    <a:srgbClr val="000000">
                      <a:alpha val="43137"/>
                    </a:srgbClr>
                  </a:outerShdw>
                </a:effectLst>
                <a:latin typeface="+mn-lt"/>
                <a:cs typeface="+mn-cs"/>
              </a:rPr>
              <a:t> </a:t>
            </a:r>
          </a:p>
          <a:p>
            <a:pPr algn="ctr" eaLnBrk="1" fontAlgn="auto" hangingPunct="1">
              <a:spcBef>
                <a:spcPts val="0"/>
              </a:spcBef>
              <a:spcAft>
                <a:spcPts val="0"/>
              </a:spcAft>
              <a:defRPr/>
            </a:pPr>
            <a:r>
              <a:rPr lang="ru-RU" sz="1400" b="1" dirty="0">
                <a:solidFill>
                  <a:srgbClr val="7030A0"/>
                </a:solidFill>
                <a:latin typeface="+mn-lt"/>
              </a:rPr>
              <a:t>предоставляются в случаях и порядке, предусмотренных законами и иными нормативными правовыми актами</a:t>
            </a:r>
            <a:endParaRPr lang="ru-RU" sz="1400" b="1" i="1" kern="0" dirty="0">
              <a:solidFill>
                <a:srgbClr val="7030A0"/>
              </a:solidFill>
              <a:effectLst>
                <a:outerShdw blurRad="38100" dist="38100" dir="2700000" algn="tl">
                  <a:srgbClr val="000000">
                    <a:alpha val="43137"/>
                  </a:srgbClr>
                </a:outerShdw>
              </a:effectLst>
              <a:latin typeface="+mn-lt"/>
            </a:endParaRPr>
          </a:p>
        </p:txBody>
      </p:sp>
      <p:sp>
        <p:nvSpPr>
          <p:cNvPr id="11" name="AutoShape 31"/>
          <p:cNvSpPr>
            <a:spLocks noChangeArrowheads="1"/>
          </p:cNvSpPr>
          <p:nvPr/>
        </p:nvSpPr>
        <p:spPr bwMode="auto">
          <a:xfrm rot="6977214">
            <a:off x="1701858" y="2830510"/>
            <a:ext cx="3003029" cy="826430"/>
          </a:xfrm>
          <a:prstGeom prst="notchedRightArrow">
            <a:avLst>
              <a:gd name="adj1" fmla="val 50000"/>
              <a:gd name="adj2" fmla="val 76312"/>
            </a:avLst>
          </a:prstGeom>
          <a:solidFill>
            <a:srgbClr val="FF9999"/>
          </a:solidFill>
          <a:ln w="15875">
            <a:solidFill>
              <a:schemeClr val="tx2"/>
            </a:solid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sz="1100">
                <a:solidFill>
                  <a:schemeClr val="tx1"/>
                </a:solidFill>
                <a:latin typeface="Calibri" panose="020F0502020204030204" pitchFamily="34" charset="0"/>
              </a:defRPr>
            </a:lvl1pPr>
            <a:lvl2pPr marL="742950" indent="-285750" eaLnBrk="0" hangingPunct="0">
              <a:defRPr sz="1100">
                <a:solidFill>
                  <a:schemeClr val="tx1"/>
                </a:solidFill>
                <a:latin typeface="Calibri" panose="020F0502020204030204" pitchFamily="34" charset="0"/>
              </a:defRPr>
            </a:lvl2pPr>
            <a:lvl3pPr marL="1143000" indent="-228600" eaLnBrk="0" hangingPunct="0">
              <a:defRPr sz="1100">
                <a:solidFill>
                  <a:schemeClr val="tx1"/>
                </a:solidFill>
                <a:latin typeface="Calibri" panose="020F0502020204030204" pitchFamily="34" charset="0"/>
              </a:defRPr>
            </a:lvl3pPr>
            <a:lvl4pPr marL="1600200" indent="-228600" eaLnBrk="0" hangingPunct="0">
              <a:defRPr sz="1100">
                <a:solidFill>
                  <a:schemeClr val="tx1"/>
                </a:solidFill>
                <a:latin typeface="Calibri" panose="020F0502020204030204" pitchFamily="34" charset="0"/>
              </a:defRPr>
            </a:lvl4pPr>
            <a:lvl5pPr marL="2057400" indent="-228600" eaLnBrk="0" hangingPunct="0">
              <a:defRPr sz="1100">
                <a:solidFill>
                  <a:schemeClr val="tx1"/>
                </a:solidFill>
                <a:latin typeface="Calibri" panose="020F0502020204030204" pitchFamily="34" charset="0"/>
              </a:defRPr>
            </a:lvl5pPr>
            <a:lvl6pPr marL="2514600" indent="-228600" eaLnBrk="0" fontAlgn="base" hangingPunct="0">
              <a:spcBef>
                <a:spcPct val="0"/>
              </a:spcBef>
              <a:spcAft>
                <a:spcPct val="0"/>
              </a:spcAft>
              <a:defRPr sz="1100">
                <a:solidFill>
                  <a:schemeClr val="tx1"/>
                </a:solidFill>
                <a:latin typeface="Calibri" panose="020F0502020204030204" pitchFamily="34" charset="0"/>
              </a:defRPr>
            </a:lvl6pPr>
            <a:lvl7pPr marL="2971800" indent="-228600" eaLnBrk="0" fontAlgn="base" hangingPunct="0">
              <a:spcBef>
                <a:spcPct val="0"/>
              </a:spcBef>
              <a:spcAft>
                <a:spcPct val="0"/>
              </a:spcAft>
              <a:defRPr sz="1100">
                <a:solidFill>
                  <a:schemeClr val="tx1"/>
                </a:solidFill>
                <a:latin typeface="Calibri" panose="020F0502020204030204" pitchFamily="34" charset="0"/>
              </a:defRPr>
            </a:lvl7pPr>
            <a:lvl8pPr marL="3429000" indent="-228600" eaLnBrk="0" fontAlgn="base" hangingPunct="0">
              <a:spcBef>
                <a:spcPct val="0"/>
              </a:spcBef>
              <a:spcAft>
                <a:spcPct val="0"/>
              </a:spcAft>
              <a:defRPr sz="1100">
                <a:solidFill>
                  <a:schemeClr val="tx1"/>
                </a:solidFill>
                <a:latin typeface="Calibri" panose="020F0502020204030204" pitchFamily="34" charset="0"/>
              </a:defRPr>
            </a:lvl8pPr>
            <a:lvl9pPr marL="3886200" indent="-228600" eaLnBrk="0" fontAlgn="base" hangingPunct="0">
              <a:spcBef>
                <a:spcPct val="0"/>
              </a:spcBef>
              <a:spcAft>
                <a:spcPct val="0"/>
              </a:spcAft>
              <a:defRPr sz="1100">
                <a:solidFill>
                  <a:schemeClr val="tx1"/>
                </a:solidFill>
                <a:latin typeface="Calibri" panose="020F0502020204030204" pitchFamily="34" charset="0"/>
              </a:defRPr>
            </a:lvl9pPr>
          </a:lstStyle>
          <a:p>
            <a:pPr eaLnBrk="1" hangingPunct="1">
              <a:defRPr/>
            </a:pPr>
            <a:endParaRPr lang="ru-RU">
              <a:solidFill>
                <a:prstClr val="black"/>
              </a:solidFill>
            </a:endParaRPr>
          </a:p>
        </p:txBody>
      </p:sp>
      <p:sp>
        <p:nvSpPr>
          <p:cNvPr id="13" name="Скругленный прямоугольник 12"/>
          <p:cNvSpPr/>
          <p:nvPr/>
        </p:nvSpPr>
        <p:spPr>
          <a:xfrm>
            <a:off x="571472" y="4786322"/>
            <a:ext cx="3112280" cy="1643074"/>
          </a:xfrm>
          <a:prstGeom prst="roundRect">
            <a:avLst/>
          </a:pr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lnSpc>
                <a:spcPts val="1680"/>
              </a:lnSpc>
              <a:spcBef>
                <a:spcPts val="0"/>
              </a:spcBef>
              <a:spcAft>
                <a:spcPts val="0"/>
              </a:spcAft>
              <a:defRPr/>
            </a:pPr>
            <a:endParaRPr lang="ru-RU" sz="1600" b="1" kern="0" dirty="0">
              <a:solidFill>
                <a:prstClr val="black"/>
              </a:solidFill>
              <a:effectLst>
                <a:outerShdw blurRad="38100" dist="38100" dir="2700000" algn="tl">
                  <a:srgbClr val="000000">
                    <a:alpha val="43137"/>
                  </a:srgbClr>
                </a:outerShdw>
              </a:effectLst>
              <a:latin typeface="+mn-lt"/>
            </a:endParaRPr>
          </a:p>
          <a:p>
            <a:pPr algn="ctr" eaLnBrk="1" fontAlgn="auto" hangingPunct="1">
              <a:lnSpc>
                <a:spcPts val="1680"/>
              </a:lnSpc>
              <a:spcBef>
                <a:spcPts val="0"/>
              </a:spcBef>
              <a:spcAft>
                <a:spcPts val="0"/>
              </a:spcAft>
              <a:defRPr/>
            </a:pPr>
            <a:r>
              <a:rPr lang="ru-RU" sz="1400" b="1" kern="0" dirty="0">
                <a:solidFill>
                  <a:srgbClr val="7030A0"/>
                </a:solidFill>
                <a:effectLst>
                  <a:outerShdw blurRad="38100" dist="38100" dir="2700000" algn="tl">
                    <a:srgbClr val="000000">
                      <a:alpha val="43137"/>
                    </a:srgbClr>
                  </a:outerShdw>
                </a:effectLst>
                <a:latin typeface="+mn-lt"/>
              </a:rPr>
              <a:t>Дотации </a:t>
            </a:r>
            <a:r>
              <a:rPr lang="ru-RU" sz="1400" b="1" i="1" kern="0" dirty="0">
                <a:solidFill>
                  <a:srgbClr val="7030A0"/>
                </a:solidFill>
                <a:effectLst>
                  <a:outerShdw blurRad="38100" dist="38100" dir="2700000" algn="tl">
                    <a:srgbClr val="000000">
                      <a:alpha val="43137"/>
                    </a:srgbClr>
                  </a:outerShdw>
                </a:effectLst>
                <a:latin typeface="+mn-lt"/>
              </a:rPr>
              <a:t>–</a:t>
            </a:r>
          </a:p>
          <a:p>
            <a:pPr algn="ctr" eaLnBrk="1" fontAlgn="auto" hangingPunct="1">
              <a:lnSpc>
                <a:spcPts val="1680"/>
              </a:lnSpc>
              <a:spcBef>
                <a:spcPts val="0"/>
              </a:spcBef>
              <a:spcAft>
                <a:spcPts val="0"/>
              </a:spcAft>
              <a:defRPr/>
            </a:pPr>
            <a:r>
              <a:rPr lang="ru-RU" sz="1400" b="1" dirty="0">
                <a:solidFill>
                  <a:srgbClr val="7030A0"/>
                </a:solidFill>
                <a:latin typeface="+mn-lt"/>
              </a:rPr>
              <a:t>предоставляются на безвозмездной и безвозвратной основе без установления направлений и условий их использования</a:t>
            </a:r>
          </a:p>
          <a:p>
            <a:pPr algn="ctr" eaLnBrk="1" fontAlgn="auto" hangingPunct="1">
              <a:spcBef>
                <a:spcPts val="0"/>
              </a:spcBef>
              <a:spcAft>
                <a:spcPts val="0"/>
              </a:spcAft>
              <a:defRPr/>
            </a:pPr>
            <a:endParaRPr lang="ru-RU" sz="1400" kern="0" dirty="0">
              <a:solidFill>
                <a:srgbClr val="7030A0"/>
              </a:solidFill>
              <a:latin typeface="+mn-lt"/>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solidFill>
                  <a:srgbClr val="003366"/>
                </a:solidFill>
                <a:effectLst>
                  <a:outerShdw blurRad="38100" dist="38100" dir="2700000" algn="tl">
                    <a:srgbClr val="C0C0C0"/>
                  </a:outerShdw>
                </a:effectLst>
                <a:latin typeface="Times New Roman" pitchFamily="18" charset="0"/>
              </a:rPr>
              <a:t>Оказание финансовой помощи в виде </a:t>
            </a:r>
            <a:br>
              <a:rPr lang="ru-RU" sz="2400" b="1" dirty="0" smtClean="0">
                <a:solidFill>
                  <a:srgbClr val="003366"/>
                </a:solidFill>
                <a:effectLst>
                  <a:outerShdw blurRad="38100" dist="38100" dir="2700000" algn="tl">
                    <a:srgbClr val="C0C0C0"/>
                  </a:outerShdw>
                </a:effectLst>
                <a:latin typeface="Times New Roman" pitchFamily="18" charset="0"/>
              </a:rPr>
            </a:br>
            <a:r>
              <a:rPr lang="ru-RU" sz="2400" b="1" dirty="0" smtClean="0">
                <a:solidFill>
                  <a:srgbClr val="003366"/>
                </a:solidFill>
                <a:effectLst>
                  <a:outerShdw blurRad="38100" dist="38100" dir="2700000" algn="tl">
                    <a:srgbClr val="C0C0C0"/>
                  </a:outerShdw>
                </a:effectLst>
                <a:latin typeface="Times New Roman" pitchFamily="18" charset="0"/>
              </a:rPr>
              <a:t>межбюджетных трансфертов в 2018 году</a:t>
            </a:r>
            <a:endParaRPr lang="ru-RU" sz="2400" dirty="0"/>
          </a:p>
        </p:txBody>
      </p:sp>
      <p:graphicFrame>
        <p:nvGraphicFramePr>
          <p:cNvPr id="4" name="Содержимое 3"/>
          <p:cNvGraphicFramePr>
            <a:graphicFrameLocks noGrp="1"/>
          </p:cNvGraphicFramePr>
          <p:nvPr>
            <p:ph idx="1"/>
          </p:nvPr>
        </p:nvGraphicFramePr>
        <p:xfrm>
          <a:off x="304800" y="1545593"/>
          <a:ext cx="4195762" cy="1612578"/>
        </p:xfrm>
        <a:graphic>
          <a:graphicData uri="http://schemas.openxmlformats.org/drawingml/2006/table">
            <a:tbl>
              <a:tblPr firstRow="1" bandRow="1">
                <a:tableStyleId>{5C22544A-7EE6-4342-B048-85BDC9FD1C3A}</a:tableStyleId>
              </a:tblPr>
              <a:tblGrid>
                <a:gridCol w="2915945"/>
                <a:gridCol w="1279817"/>
              </a:tblGrid>
              <a:tr h="370840">
                <a:tc>
                  <a:txBody>
                    <a:bodyPr/>
                    <a:lstStyle/>
                    <a:p>
                      <a:pPr algn="ctr" rtl="0" fontAlgn="ctr"/>
                      <a:r>
                        <a:rPr lang="ru-RU" sz="1500" b="1" i="0" u="none" strike="noStrike" dirty="0">
                          <a:solidFill>
                            <a:srgbClr val="000000"/>
                          </a:solidFill>
                          <a:latin typeface="Times New Roman"/>
                        </a:rPr>
                        <a:t>Показатель</a:t>
                      </a:r>
                    </a:p>
                  </a:txBody>
                  <a:tcPr marL="9525" marR="9525" marT="9525" marB="0" anchor="ctr"/>
                </a:tc>
                <a:tc>
                  <a:txBody>
                    <a:bodyPr/>
                    <a:lstStyle/>
                    <a:p>
                      <a:pPr algn="ctr" rtl="0" fontAlgn="ctr"/>
                      <a:r>
                        <a:rPr lang="ru-RU" sz="1500" b="1" i="0" u="none" strike="noStrike" dirty="0">
                          <a:solidFill>
                            <a:srgbClr val="000000"/>
                          </a:solidFill>
                          <a:latin typeface="Times New Roman"/>
                        </a:rPr>
                        <a:t>Сумма, </a:t>
                      </a:r>
                      <a:r>
                        <a:rPr lang="ru-RU" sz="1500" b="1" i="0" u="none" strike="noStrike" dirty="0" smtClean="0">
                          <a:solidFill>
                            <a:srgbClr val="000000"/>
                          </a:solidFill>
                          <a:latin typeface="Times New Roman"/>
                        </a:rPr>
                        <a:t>рублей</a:t>
                      </a:r>
                      <a:endParaRPr lang="ru-RU" sz="1500" b="1" i="0" u="none" strike="noStrike" dirty="0">
                        <a:solidFill>
                          <a:srgbClr val="000000"/>
                        </a:solidFill>
                        <a:latin typeface="Times New Roman"/>
                      </a:endParaRPr>
                    </a:p>
                  </a:txBody>
                  <a:tcPr marL="9525" marR="9525" marT="9525" marB="0" anchor="ctr"/>
                </a:tc>
              </a:tr>
              <a:tr h="370840">
                <a:tc>
                  <a:txBody>
                    <a:bodyPr/>
                    <a:lstStyle/>
                    <a:p>
                      <a:pPr algn="l" rtl="0" fontAlgn="t"/>
                      <a:r>
                        <a:rPr lang="ru-RU" sz="1400" b="1" i="1" u="none" strike="noStrike" dirty="0">
                          <a:solidFill>
                            <a:srgbClr val="000000"/>
                          </a:solidFill>
                          <a:latin typeface="Times New Roman"/>
                        </a:rPr>
                        <a:t>Финансовая помощь местным бюджетам – всего, </a:t>
                      </a:r>
                      <a:br>
                        <a:rPr lang="ru-RU" sz="1400" b="1" i="1" u="none" strike="noStrike" dirty="0">
                          <a:solidFill>
                            <a:srgbClr val="000000"/>
                          </a:solidFill>
                          <a:latin typeface="Times New Roman"/>
                        </a:rPr>
                      </a:br>
                      <a:r>
                        <a:rPr lang="ru-RU" sz="1400" b="1" i="1" u="none" strike="noStrike" dirty="0">
                          <a:solidFill>
                            <a:srgbClr val="000000"/>
                          </a:solidFill>
                          <a:latin typeface="Times New Roman"/>
                        </a:rPr>
                        <a:t>в том числе:</a:t>
                      </a:r>
                    </a:p>
                  </a:txBody>
                  <a:tcPr marL="9525" marR="9525" marT="9525" marB="0"/>
                </a:tc>
                <a:tc>
                  <a:txBody>
                    <a:bodyPr/>
                    <a:lstStyle/>
                    <a:p>
                      <a:pPr algn="ctr" rtl="0" fontAlgn="ctr"/>
                      <a:r>
                        <a:rPr lang="ru-RU" sz="1400" b="1" i="0" u="none" strike="noStrike" dirty="0">
                          <a:solidFill>
                            <a:srgbClr val="000000"/>
                          </a:solidFill>
                          <a:latin typeface="Times New Roman"/>
                        </a:rPr>
                        <a:t>29 345 487,04</a:t>
                      </a:r>
                    </a:p>
                  </a:txBody>
                  <a:tcPr marL="7620" marR="7620" marT="7620" marB="0" anchor="ctr"/>
                </a:tc>
              </a:tr>
              <a:tr h="273363">
                <a:tc>
                  <a:txBody>
                    <a:bodyPr/>
                    <a:lstStyle/>
                    <a:p>
                      <a:pPr algn="l" rtl="0" fontAlgn="t"/>
                      <a:r>
                        <a:rPr lang="ru-RU" sz="1400" b="0" i="0" u="none" strike="noStrike" dirty="0">
                          <a:solidFill>
                            <a:srgbClr val="000000"/>
                          </a:solidFill>
                          <a:latin typeface="Times New Roman"/>
                        </a:rPr>
                        <a:t>Дотации</a:t>
                      </a:r>
                    </a:p>
                  </a:txBody>
                  <a:tcPr marL="9525" marR="9525" marT="9525" marB="0"/>
                </a:tc>
                <a:tc>
                  <a:txBody>
                    <a:bodyPr/>
                    <a:lstStyle/>
                    <a:p>
                      <a:pPr algn="ctr" rtl="0" fontAlgn="ctr"/>
                      <a:r>
                        <a:rPr lang="ru-RU" sz="1400" b="0" i="0" u="none" strike="noStrike" dirty="0">
                          <a:solidFill>
                            <a:srgbClr val="000000"/>
                          </a:solidFill>
                          <a:latin typeface="Times New Roman"/>
                        </a:rPr>
                        <a:t>4 810 344,00</a:t>
                      </a:r>
                    </a:p>
                  </a:txBody>
                  <a:tcPr marL="7620" marR="7620" marT="7620" marB="0" anchor="ctr"/>
                </a:tc>
              </a:tr>
              <a:tr h="214314">
                <a:tc>
                  <a:txBody>
                    <a:bodyPr/>
                    <a:lstStyle/>
                    <a:p>
                      <a:pPr algn="l" rtl="0" fontAlgn="t"/>
                      <a:r>
                        <a:rPr lang="ru-RU" sz="1400" b="0" i="0" u="none" strike="noStrike">
                          <a:solidFill>
                            <a:srgbClr val="000000"/>
                          </a:solidFill>
                          <a:latin typeface="Times New Roman"/>
                        </a:rPr>
                        <a:t>Иные межбюджетные трансферты</a:t>
                      </a:r>
                    </a:p>
                  </a:txBody>
                  <a:tcPr marL="9525" marR="9525" marT="9525" marB="0"/>
                </a:tc>
                <a:tc>
                  <a:txBody>
                    <a:bodyPr/>
                    <a:lstStyle/>
                    <a:p>
                      <a:pPr algn="ctr" rtl="0" fontAlgn="ctr"/>
                      <a:r>
                        <a:rPr lang="ru-RU" sz="1400" b="0" i="0" u="none" strike="noStrike" dirty="0">
                          <a:solidFill>
                            <a:srgbClr val="000000"/>
                          </a:solidFill>
                          <a:latin typeface="Times New Roman"/>
                        </a:rPr>
                        <a:t>24 535 143,04</a:t>
                      </a:r>
                    </a:p>
                  </a:txBody>
                  <a:tcPr marL="7620" marR="7620" marT="7620" marB="0" anchor="ctr"/>
                </a:tc>
              </a:tr>
            </a:tbl>
          </a:graphicData>
        </a:graphic>
      </p:graphicFrame>
      <p:grpSp>
        <p:nvGrpSpPr>
          <p:cNvPr id="5" name="Group 213"/>
          <p:cNvGrpSpPr>
            <a:grpSpLocks/>
          </p:cNvGrpSpPr>
          <p:nvPr/>
        </p:nvGrpSpPr>
        <p:grpSpPr bwMode="auto">
          <a:xfrm>
            <a:off x="3286775" y="3929819"/>
            <a:ext cx="5346438" cy="2469499"/>
            <a:chOff x="2131" y="3910"/>
            <a:chExt cx="2348" cy="821"/>
          </a:xfrm>
        </p:grpSpPr>
        <p:sp>
          <p:nvSpPr>
            <p:cNvPr id="7" name="Oval 200"/>
            <p:cNvSpPr>
              <a:spLocks noChangeAspect="1" noChangeArrowheads="1"/>
            </p:cNvSpPr>
            <p:nvPr/>
          </p:nvSpPr>
          <p:spPr bwMode="auto">
            <a:xfrm>
              <a:off x="3637" y="4100"/>
              <a:ext cx="842" cy="631"/>
            </a:xfrm>
            <a:prstGeom prst="ellipse">
              <a:avLst/>
            </a:prstGeom>
            <a:gradFill rotWithShape="1">
              <a:gsLst>
                <a:gs pos="0">
                  <a:srgbClr val="00FF00"/>
                </a:gs>
                <a:gs pos="50000">
                  <a:srgbClr val="90FF90"/>
                </a:gs>
                <a:gs pos="100000">
                  <a:srgbClr val="00FF00"/>
                </a:gs>
              </a:gsLst>
              <a:lin ang="18900000" scaled="1"/>
            </a:gradFill>
            <a:ln w="9525">
              <a:solidFill>
                <a:srgbClr val="000000"/>
              </a:solidFill>
              <a:round/>
              <a:headEnd/>
              <a:tailEnd/>
            </a:ln>
          </p:spPr>
          <p:txBody>
            <a:bodyPr lIns="36000" tIns="54132" rIns="36000" bIns="54132" anchor="ctr" anchorCtr="1"/>
            <a:lstStyle/>
            <a:p>
              <a:pPr algn="ctr" defTabSz="935038">
                <a:defRPr/>
              </a:pPr>
              <a:r>
                <a:rPr lang="ru-RU" sz="1200" dirty="0" smtClean="0">
                  <a:solidFill>
                    <a:srgbClr val="000000"/>
                  </a:solidFill>
                </a:rPr>
                <a:t>Бюджеты сельских поселений</a:t>
              </a:r>
              <a:endParaRPr lang="ru-RU" sz="1200" dirty="0"/>
            </a:p>
          </p:txBody>
        </p:sp>
        <p:sp>
          <p:nvSpPr>
            <p:cNvPr id="12" name="Oval 205"/>
            <p:cNvSpPr>
              <a:spLocks noChangeAspect="1" noChangeArrowheads="1"/>
            </p:cNvSpPr>
            <p:nvPr/>
          </p:nvSpPr>
          <p:spPr bwMode="auto">
            <a:xfrm>
              <a:off x="2131" y="3910"/>
              <a:ext cx="1015" cy="647"/>
            </a:xfrm>
            <a:prstGeom prst="ellipse">
              <a:avLst/>
            </a:prstGeom>
            <a:gradFill rotWithShape="1">
              <a:gsLst>
                <a:gs pos="0">
                  <a:srgbClr val="CC99FF"/>
                </a:gs>
                <a:gs pos="50000">
                  <a:srgbClr val="FFCCFF"/>
                </a:gs>
                <a:gs pos="100000">
                  <a:srgbClr val="CC99FF"/>
                </a:gs>
              </a:gsLst>
              <a:lin ang="18900000" scaled="1"/>
            </a:gradFill>
            <a:ln w="9525">
              <a:solidFill>
                <a:srgbClr val="000000"/>
              </a:solidFill>
              <a:round/>
              <a:headEnd/>
              <a:tailEnd/>
            </a:ln>
          </p:spPr>
          <p:txBody>
            <a:bodyPr lIns="108265" tIns="54132" rIns="108265" bIns="54132" anchor="ctr" anchorCtr="1"/>
            <a:lstStyle/>
            <a:p>
              <a:pPr algn="ctr" defTabSz="935038"/>
              <a:r>
                <a:rPr lang="ru-RU" sz="1200" u="sng" dirty="0">
                  <a:solidFill>
                    <a:srgbClr val="000000"/>
                  </a:solidFill>
                </a:rPr>
                <a:t>Бюджет</a:t>
              </a:r>
            </a:p>
            <a:p>
              <a:pPr algn="ctr" defTabSz="935038"/>
              <a:r>
                <a:rPr lang="ru-RU" sz="1200" u="sng" dirty="0" smtClean="0">
                  <a:solidFill>
                    <a:srgbClr val="000000"/>
                  </a:solidFill>
                </a:rPr>
                <a:t>муниципального района</a:t>
              </a:r>
              <a:endParaRPr lang="ru-RU" sz="1200" u="sng" dirty="0"/>
            </a:p>
          </p:txBody>
        </p:sp>
      </p:grpSp>
      <p:pic>
        <p:nvPicPr>
          <p:cNvPr id="14" name="Рисунок 15" descr="1untitled(33).jpg"/>
          <p:cNvPicPr>
            <a:picLocks noChangeAspect="1"/>
          </p:cNvPicPr>
          <p:nvPr/>
        </p:nvPicPr>
        <p:blipFill>
          <a:blip r:embed="rId2" cstate="print"/>
          <a:srcRect/>
          <a:stretch>
            <a:fillRect/>
          </a:stretch>
        </p:blipFill>
        <p:spPr bwMode="auto">
          <a:xfrm>
            <a:off x="6357950" y="1571612"/>
            <a:ext cx="2160240" cy="2088232"/>
          </a:xfrm>
          <a:prstGeom prst="rect">
            <a:avLst/>
          </a:prstGeom>
          <a:noFill/>
          <a:ln w="9525">
            <a:noFill/>
            <a:miter lim="800000"/>
            <a:headEnd/>
            <a:tailEnd/>
          </a:ln>
        </p:spPr>
      </p:pic>
      <p:sp>
        <p:nvSpPr>
          <p:cNvPr id="9" name="AutoShape 43"/>
          <p:cNvSpPr>
            <a:spLocks noChangeAspect="1" noChangeArrowheads="1"/>
          </p:cNvSpPr>
          <p:nvPr/>
        </p:nvSpPr>
        <p:spPr bwMode="auto">
          <a:xfrm rot="1218298">
            <a:off x="4490488" y="3354521"/>
            <a:ext cx="3024887" cy="895336"/>
          </a:xfrm>
          <a:prstGeom prst="curvedDownArrow">
            <a:avLst>
              <a:gd name="adj1" fmla="val 31595"/>
              <a:gd name="adj2" fmla="val 84416"/>
              <a:gd name="adj3" fmla="val 33333"/>
            </a:avLst>
          </a:prstGeom>
          <a:solidFill>
            <a:srgbClr val="99CCFF">
              <a:alpha val="65097"/>
            </a:srgbClr>
          </a:solidFill>
          <a:ln w="9525">
            <a:solidFill>
              <a:srgbClr val="000000"/>
            </a:solidFill>
            <a:miter lim="800000"/>
            <a:headEnd/>
            <a:tailEnd/>
          </a:ln>
        </p:spPr>
        <p:txBody>
          <a:bodyPr lIns="91359" tIns="45678" rIns="91359" bIns="45678"/>
          <a:lstStyle/>
          <a:p>
            <a:pPr algn="ctr" defTabSz="912813" eaLnBrk="1" hangingPunct="1"/>
            <a:endParaRPr lang="ru-RU" altLang="ru-RU"/>
          </a:p>
        </p:txBody>
      </p:sp>
      <p:pic>
        <p:nvPicPr>
          <p:cNvPr id="10" name="Рисунок 9" descr="Помощь-малому-бизнесу.jpg"/>
          <p:cNvPicPr>
            <a:picLocks noChangeAspect="1"/>
          </p:cNvPicPr>
          <p:nvPr/>
        </p:nvPicPr>
        <p:blipFill>
          <a:blip r:embed="rId3"/>
          <a:stretch>
            <a:fillRect/>
          </a:stretch>
        </p:blipFill>
        <p:spPr>
          <a:xfrm>
            <a:off x="142844" y="4500570"/>
            <a:ext cx="3143272" cy="1928826"/>
          </a:xfrm>
          <a:prstGeom prst="rect">
            <a:avLst/>
          </a:prstGeom>
          <a:ln>
            <a:noFill/>
          </a:ln>
          <a:effectLst>
            <a:softEdge rad="112500"/>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6" descr="dolg1.jpg"/>
          <p:cNvPicPr>
            <a:picLocks noChangeAspect="1"/>
          </p:cNvPicPr>
          <p:nvPr/>
        </p:nvPicPr>
        <p:blipFill>
          <a:blip r:embed="rId2" cstate="print"/>
          <a:srcRect/>
          <a:stretch>
            <a:fillRect/>
          </a:stretch>
        </p:blipFill>
        <p:spPr bwMode="auto">
          <a:xfrm>
            <a:off x="285720" y="214290"/>
            <a:ext cx="2106758" cy="1370009"/>
          </a:xfrm>
          <a:prstGeom prst="rect">
            <a:avLst/>
          </a:prstGeom>
          <a:noFill/>
          <a:ln w="9525">
            <a:noFill/>
            <a:miter lim="800000"/>
            <a:headEnd/>
            <a:tailEnd/>
          </a:ln>
        </p:spPr>
      </p:pic>
      <p:sp>
        <p:nvSpPr>
          <p:cNvPr id="2" name="Заголовок 1"/>
          <p:cNvSpPr>
            <a:spLocks noGrp="1"/>
          </p:cNvSpPr>
          <p:nvPr>
            <p:ph type="title"/>
          </p:nvPr>
        </p:nvSpPr>
        <p:spPr>
          <a:xfrm>
            <a:off x="2143108" y="142852"/>
            <a:ext cx="4714908" cy="1285884"/>
          </a:xfrm>
        </p:spPr>
        <p:txBody>
          <a:bodyPr>
            <a:normAutofit fontScale="90000"/>
          </a:bodyPr>
          <a:lstStyle/>
          <a:p>
            <a:pPr algn="ctr"/>
            <a:r>
              <a:rPr lang="ru-RU" sz="2400" dirty="0" smtClean="0">
                <a:solidFill>
                  <a:srgbClr val="00B0F0"/>
                </a:solidFill>
              </a:rPr>
              <a:t>Муниципальный долг муниципального района «Льговский район» Курской области</a:t>
            </a:r>
            <a:endParaRPr lang="ru-RU" sz="2400" dirty="0">
              <a:solidFill>
                <a:srgbClr val="00B0F0"/>
              </a:solidFill>
            </a:endParaRPr>
          </a:p>
        </p:txBody>
      </p:sp>
      <p:sp>
        <p:nvSpPr>
          <p:cNvPr id="3" name="Содержимое 2"/>
          <p:cNvSpPr>
            <a:spLocks noGrp="1"/>
          </p:cNvSpPr>
          <p:nvPr>
            <p:ph idx="1"/>
          </p:nvPr>
        </p:nvSpPr>
        <p:spPr>
          <a:xfrm>
            <a:off x="304800" y="1554162"/>
            <a:ext cx="8686800" cy="5018110"/>
          </a:xfrm>
        </p:spPr>
        <p:txBody>
          <a:bodyPr>
            <a:normAutofit/>
          </a:bodyPr>
          <a:lstStyle/>
          <a:p>
            <a:pPr marL="92075" indent="11113">
              <a:buNone/>
            </a:pPr>
            <a:r>
              <a:rPr lang="ru-RU" sz="1800" i="1" u="sng" dirty="0" smtClean="0">
                <a:solidFill>
                  <a:srgbClr val="00B050"/>
                </a:solidFill>
              </a:rPr>
              <a:t>Муниципальный  долг </a:t>
            </a:r>
            <a:r>
              <a:rPr lang="ru-RU" sz="1800" dirty="0" smtClean="0"/>
              <a:t>-  </a:t>
            </a:r>
            <a:r>
              <a:rPr lang="ru-RU" sz="1800" dirty="0" smtClean="0">
                <a:solidFill>
                  <a:srgbClr val="7030A0"/>
                </a:solidFill>
              </a:rPr>
              <a:t>это обязательства, возникающие в результате муниципальных заимствований (т.е. кредитов, муниципальных ценных </a:t>
            </a:r>
            <a:r>
              <a:rPr lang="ru-RU" sz="1800" dirty="0" smtClean="0">
                <a:solidFill>
                  <a:srgbClr val="7030A0"/>
                </a:solidFill>
              </a:rPr>
              <a:t>бумаг), </a:t>
            </a:r>
            <a:r>
              <a:rPr lang="ru-RU" sz="1800" dirty="0" smtClean="0">
                <a:solidFill>
                  <a:srgbClr val="7030A0"/>
                </a:solidFill>
              </a:rPr>
              <a:t>гарантий по обязательствам третьих лиц, другие обязательства, принятые на себя муниципальным районам.</a:t>
            </a:r>
          </a:p>
          <a:p>
            <a:pPr marL="92075" indent="11113">
              <a:buNone/>
            </a:pPr>
            <a:endParaRPr lang="ru-RU" sz="1800" dirty="0" smtClean="0">
              <a:solidFill>
                <a:srgbClr val="7030A0"/>
              </a:solidFill>
            </a:endParaRPr>
          </a:p>
          <a:p>
            <a:pPr marL="92075" indent="11113">
              <a:buNone/>
            </a:pPr>
            <a:r>
              <a:rPr lang="ru-RU" sz="1800" dirty="0" smtClean="0">
                <a:solidFill>
                  <a:srgbClr val="7030A0"/>
                </a:solidFill>
              </a:rPr>
              <a:t>По состоянию на 01.01.2019 года </a:t>
            </a:r>
            <a:r>
              <a:rPr lang="ru-RU" sz="1800" dirty="0" smtClean="0">
                <a:solidFill>
                  <a:srgbClr val="7030A0"/>
                </a:solidFill>
              </a:rPr>
              <a:t>муниципальный долг муниципального района </a:t>
            </a:r>
            <a:r>
              <a:rPr lang="ru-RU" sz="1800" dirty="0" smtClean="0">
                <a:solidFill>
                  <a:srgbClr val="7030A0"/>
                </a:solidFill>
              </a:rPr>
              <a:t>«Льговский район» Курской области </a:t>
            </a:r>
            <a:r>
              <a:rPr lang="ru-RU" sz="1800" dirty="0" smtClean="0">
                <a:solidFill>
                  <a:srgbClr val="7030A0"/>
                </a:solidFill>
              </a:rPr>
              <a:t>отсутствует.</a:t>
            </a:r>
            <a:endParaRPr lang="ru-RU" sz="1800" dirty="0" smtClean="0">
              <a:solidFill>
                <a:srgbClr val="7030A0"/>
              </a:solidFill>
            </a:endParaRPr>
          </a:p>
          <a:p>
            <a:pPr marL="92075" indent="11113">
              <a:buNone/>
            </a:pPr>
            <a:endParaRPr lang="ru-RU" sz="1800" dirty="0" smtClean="0"/>
          </a:p>
          <a:p>
            <a:pPr marL="92075" indent="11113">
              <a:buNone/>
            </a:pPr>
            <a:r>
              <a:rPr lang="ru-RU" sz="1800" dirty="0" smtClean="0">
                <a:solidFill>
                  <a:srgbClr val="002060"/>
                </a:solidFill>
              </a:rPr>
              <a:t>В 2018 году из бюджета муниципального района «Льговский район» Курской области выдано бюджетных кредитов поселений в сумме 100 000,0 рублей: МО «</a:t>
            </a:r>
            <a:r>
              <a:rPr lang="ru-RU" sz="1800" dirty="0" err="1" smtClean="0">
                <a:solidFill>
                  <a:srgbClr val="002060"/>
                </a:solidFill>
              </a:rPr>
              <a:t>Кудинцевски</a:t>
            </a:r>
            <a:r>
              <a:rPr lang="ru-RU" sz="1800" dirty="0" smtClean="0">
                <a:solidFill>
                  <a:srgbClr val="002060"/>
                </a:solidFill>
              </a:rPr>
              <a:t> сельсовет».</a:t>
            </a:r>
          </a:p>
          <a:p>
            <a:pPr marL="92075" indent="11113">
              <a:buNone/>
            </a:pPr>
            <a:endParaRPr lang="ru-RU" sz="1800" dirty="0" smtClean="0">
              <a:solidFill>
                <a:srgbClr val="002060"/>
              </a:solidFill>
            </a:endParaRPr>
          </a:p>
          <a:p>
            <a:pPr marL="92075" indent="11113">
              <a:buNone/>
            </a:pPr>
            <a:r>
              <a:rPr lang="ru-RU" sz="1800" dirty="0" smtClean="0">
                <a:solidFill>
                  <a:srgbClr val="002060"/>
                </a:solidFill>
              </a:rPr>
              <a:t>Погашено поселениями в 2018 году в бюджет муниципального</a:t>
            </a:r>
          </a:p>
          <a:p>
            <a:pPr marL="92075" indent="11113">
              <a:buNone/>
            </a:pPr>
            <a:r>
              <a:rPr lang="ru-RU" sz="1800" dirty="0" smtClean="0">
                <a:solidFill>
                  <a:srgbClr val="002060"/>
                </a:solidFill>
              </a:rPr>
              <a:t> района «Льговский район» Курской области кредитов в сумме</a:t>
            </a:r>
          </a:p>
          <a:p>
            <a:pPr marL="92075" indent="11113">
              <a:buNone/>
            </a:pPr>
            <a:r>
              <a:rPr lang="ru-RU" sz="1800" dirty="0" smtClean="0">
                <a:solidFill>
                  <a:srgbClr val="002060"/>
                </a:solidFill>
              </a:rPr>
              <a:t> 100 000,0  рублей: МО «Марицкий сельсовет».</a:t>
            </a:r>
            <a:endParaRPr lang="ru-RU" sz="1800" dirty="0">
              <a:solidFill>
                <a:srgbClr val="002060"/>
              </a:solidFill>
            </a:endParaRPr>
          </a:p>
        </p:txBody>
      </p:sp>
      <p:pic>
        <p:nvPicPr>
          <p:cNvPr id="4" name="Рисунок 7" descr="munipalmzniy dolg.png"/>
          <p:cNvPicPr>
            <a:picLocks noChangeAspect="1"/>
          </p:cNvPicPr>
          <p:nvPr/>
        </p:nvPicPr>
        <p:blipFill>
          <a:blip r:embed="rId3"/>
          <a:srcRect/>
          <a:stretch>
            <a:fillRect/>
          </a:stretch>
        </p:blipFill>
        <p:spPr bwMode="auto">
          <a:xfrm>
            <a:off x="7000892" y="428604"/>
            <a:ext cx="1913518" cy="1071570"/>
          </a:xfrm>
          <a:prstGeom prst="rect">
            <a:avLst/>
          </a:prstGeom>
          <a:noFill/>
          <a:ln w="9525">
            <a:noFill/>
            <a:miter lim="800000"/>
            <a:headEnd/>
            <a:tailEnd/>
          </a:ln>
        </p:spPr>
      </p:pic>
      <p:pic>
        <p:nvPicPr>
          <p:cNvPr id="6" name="Рисунок 5" descr="d2e4235df80037af28db3965943722fe.jpg"/>
          <p:cNvPicPr>
            <a:picLocks noChangeAspect="1"/>
          </p:cNvPicPr>
          <p:nvPr/>
        </p:nvPicPr>
        <p:blipFill>
          <a:blip r:embed="rId4" cstate="print">
            <a:duotone>
              <a:schemeClr val="accent6">
                <a:shade val="45000"/>
                <a:satMod val="135000"/>
              </a:schemeClr>
              <a:prstClr val="white"/>
            </a:duotone>
          </a:blip>
          <a:stretch>
            <a:fillRect/>
          </a:stretch>
        </p:blipFill>
        <p:spPr>
          <a:xfrm>
            <a:off x="6929454" y="4929198"/>
            <a:ext cx="2000263" cy="1785950"/>
          </a:xfrm>
          <a:prstGeom prst="rect">
            <a:avLst/>
          </a:prstGeom>
          <a:ln>
            <a:noFill/>
          </a:ln>
          <a:effectLst>
            <a:softEdge rad="112500"/>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142844" y="357166"/>
            <a:ext cx="8848756" cy="5722959"/>
          </a:xfrm>
        </p:spPr>
        <p:style>
          <a:lnRef idx="1">
            <a:schemeClr val="accent4"/>
          </a:lnRef>
          <a:fillRef idx="2">
            <a:schemeClr val="accent4"/>
          </a:fillRef>
          <a:effectRef idx="1">
            <a:schemeClr val="accent4"/>
          </a:effectRef>
          <a:fontRef idx="minor">
            <a:schemeClr val="dk1"/>
          </a:fontRef>
        </p:style>
        <p:txBody>
          <a:bodyPr>
            <a:noAutofit/>
          </a:bodyPr>
          <a:lstStyle/>
          <a:p>
            <a:pPr algn="ctr">
              <a:buNone/>
            </a:pPr>
            <a:r>
              <a:rPr lang="ru-RU" b="1" dirty="0" smtClean="0">
                <a:solidFill>
                  <a:srgbClr val="7030A0"/>
                </a:solidFill>
              </a:rPr>
              <a:t>Контактная информация:</a:t>
            </a:r>
            <a:r>
              <a:rPr lang="ru-RU" sz="2400" dirty="0" smtClean="0">
                <a:solidFill>
                  <a:srgbClr val="7030A0"/>
                </a:solidFill>
              </a:rPr>
              <a:t/>
            </a:r>
            <a:br>
              <a:rPr lang="ru-RU" sz="2400" dirty="0" smtClean="0">
                <a:solidFill>
                  <a:srgbClr val="7030A0"/>
                </a:solidFill>
              </a:rPr>
            </a:br>
            <a:r>
              <a:rPr lang="ru-RU" sz="2400" dirty="0" smtClean="0">
                <a:solidFill>
                  <a:srgbClr val="7030A0"/>
                </a:solidFill>
              </a:rPr>
              <a:t> </a:t>
            </a:r>
            <a:br>
              <a:rPr lang="ru-RU" sz="2400" dirty="0" smtClean="0">
                <a:solidFill>
                  <a:srgbClr val="7030A0"/>
                </a:solidFill>
              </a:rPr>
            </a:br>
            <a:r>
              <a:rPr lang="ru-RU" sz="2400" dirty="0" smtClean="0">
                <a:solidFill>
                  <a:srgbClr val="7030A0"/>
                </a:solidFill>
              </a:rPr>
              <a:t>Начальник управления финансов администрации</a:t>
            </a:r>
            <a:br>
              <a:rPr lang="ru-RU" sz="2400" dirty="0" smtClean="0">
                <a:solidFill>
                  <a:srgbClr val="7030A0"/>
                </a:solidFill>
              </a:rPr>
            </a:br>
            <a:r>
              <a:rPr lang="ru-RU" sz="2400" dirty="0" smtClean="0">
                <a:solidFill>
                  <a:srgbClr val="7030A0"/>
                </a:solidFill>
              </a:rPr>
              <a:t>Льговского района Курской области – </a:t>
            </a:r>
            <a:br>
              <a:rPr lang="ru-RU" sz="2400" dirty="0" smtClean="0">
                <a:solidFill>
                  <a:srgbClr val="7030A0"/>
                </a:solidFill>
              </a:rPr>
            </a:br>
            <a:r>
              <a:rPr lang="ru-RU" sz="2400" dirty="0" smtClean="0">
                <a:solidFill>
                  <a:srgbClr val="7030A0"/>
                </a:solidFill>
              </a:rPr>
              <a:t>Алферова Татьяна Васильевна</a:t>
            </a:r>
            <a:br>
              <a:rPr lang="ru-RU" sz="2400" dirty="0" smtClean="0">
                <a:solidFill>
                  <a:srgbClr val="7030A0"/>
                </a:solidFill>
              </a:rPr>
            </a:br>
            <a:r>
              <a:rPr lang="ru-RU" sz="2400" dirty="0" smtClean="0">
                <a:solidFill>
                  <a:srgbClr val="7030A0"/>
                </a:solidFill>
              </a:rPr>
              <a:t/>
            </a:r>
            <a:br>
              <a:rPr lang="ru-RU" sz="2400" dirty="0" smtClean="0">
                <a:solidFill>
                  <a:srgbClr val="7030A0"/>
                </a:solidFill>
              </a:rPr>
            </a:br>
            <a:r>
              <a:rPr lang="ru-RU" sz="2400" dirty="0" smtClean="0">
                <a:solidFill>
                  <a:srgbClr val="7030A0"/>
                </a:solidFill>
              </a:rPr>
              <a:t> </a:t>
            </a:r>
            <a:br>
              <a:rPr lang="ru-RU" sz="2400" dirty="0" smtClean="0">
                <a:solidFill>
                  <a:srgbClr val="7030A0"/>
                </a:solidFill>
              </a:rPr>
            </a:br>
            <a:r>
              <a:rPr lang="ru-RU" sz="2400" dirty="0" smtClean="0">
                <a:solidFill>
                  <a:srgbClr val="7030A0"/>
                </a:solidFill>
              </a:rPr>
              <a:t>График работы с 8-00 до 17-00, перерыв с 12-00 до 13-00.</a:t>
            </a:r>
            <a:br>
              <a:rPr lang="ru-RU" sz="2400" dirty="0" smtClean="0">
                <a:solidFill>
                  <a:srgbClr val="7030A0"/>
                </a:solidFill>
              </a:rPr>
            </a:br>
            <a:r>
              <a:rPr lang="ru-RU" sz="2400" dirty="0" smtClean="0">
                <a:solidFill>
                  <a:srgbClr val="7030A0"/>
                </a:solidFill>
              </a:rPr>
              <a:t>Адрес:  307750, Курская область, г.Льгов, Красная площадь 4б</a:t>
            </a:r>
            <a:br>
              <a:rPr lang="ru-RU" sz="2400" dirty="0" smtClean="0">
                <a:solidFill>
                  <a:srgbClr val="7030A0"/>
                </a:solidFill>
              </a:rPr>
            </a:br>
            <a:r>
              <a:rPr lang="ru-RU" sz="2400" dirty="0" smtClean="0">
                <a:solidFill>
                  <a:srgbClr val="7030A0"/>
                </a:solidFill>
              </a:rPr>
              <a:t> </a:t>
            </a:r>
            <a:br>
              <a:rPr lang="ru-RU" sz="2400" dirty="0" smtClean="0">
                <a:solidFill>
                  <a:srgbClr val="7030A0"/>
                </a:solidFill>
              </a:rPr>
            </a:br>
            <a:r>
              <a:rPr lang="ru-RU" sz="2400" dirty="0" smtClean="0">
                <a:solidFill>
                  <a:srgbClr val="7030A0"/>
                </a:solidFill>
              </a:rPr>
              <a:t>Телефоны  (8 47140) 2-40-69, 2-24-89 факс (8 47140) 2-24-89</a:t>
            </a:r>
            <a:br>
              <a:rPr lang="ru-RU" sz="2400" dirty="0" smtClean="0">
                <a:solidFill>
                  <a:srgbClr val="7030A0"/>
                </a:solidFill>
              </a:rPr>
            </a:br>
            <a:r>
              <a:rPr lang="ru-RU" sz="2400" dirty="0" smtClean="0">
                <a:solidFill>
                  <a:srgbClr val="7030A0"/>
                </a:solidFill>
              </a:rPr>
              <a:t>Электронная почта:   </a:t>
            </a:r>
            <a:r>
              <a:rPr lang="en-US" sz="2400" dirty="0" smtClean="0">
                <a:solidFill>
                  <a:srgbClr val="7030A0"/>
                </a:solidFill>
              </a:rPr>
              <a:t>ufinlgov@rambler.ru</a:t>
            </a:r>
            <a:endParaRPr lang="ru-RU" sz="2400" dirty="0">
              <a:solidFill>
                <a:srgbClr val="7030A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971536"/>
          </a:xfrm>
        </p:spPr>
        <p:txBody>
          <a:bodyPr>
            <a:noAutofit/>
          </a:bodyPr>
          <a:lstStyle/>
          <a:p>
            <a:pPr algn="ctr"/>
            <a:r>
              <a:rPr lang="ru-RU" sz="2000" dirty="0" smtClean="0">
                <a:ln w="1905"/>
                <a:solidFill>
                  <a:srgbClr val="C00000"/>
                </a:solidFill>
                <a:effectLst>
                  <a:innerShdw blurRad="69850" dist="43180" dir="5400000">
                    <a:srgbClr val="000000">
                      <a:alpha val="65000"/>
                    </a:srgbClr>
                  </a:innerShdw>
                </a:effectLst>
                <a:latin typeface="Times New Roman" pitchFamily="18" charset="0"/>
              </a:rPr>
              <a:t>ОСНОВНЫЕ ХАРАКТЕРИСТИКИ </a:t>
            </a:r>
            <a:br>
              <a:rPr lang="ru-RU" sz="2000" dirty="0" smtClean="0">
                <a:ln w="1905"/>
                <a:solidFill>
                  <a:srgbClr val="C00000"/>
                </a:solidFill>
                <a:effectLst>
                  <a:innerShdw blurRad="69850" dist="43180" dir="5400000">
                    <a:srgbClr val="000000">
                      <a:alpha val="65000"/>
                    </a:srgbClr>
                  </a:innerShdw>
                </a:effectLst>
                <a:latin typeface="Times New Roman" pitchFamily="18" charset="0"/>
              </a:rPr>
            </a:br>
            <a:r>
              <a:rPr lang="ru-RU" sz="2000" dirty="0" smtClean="0">
                <a:ln w="1905"/>
                <a:solidFill>
                  <a:srgbClr val="C00000"/>
                </a:solidFill>
                <a:effectLst>
                  <a:innerShdw blurRad="69850" dist="43180" dir="5400000">
                    <a:srgbClr val="000000">
                      <a:alpha val="65000"/>
                    </a:srgbClr>
                  </a:innerShdw>
                </a:effectLst>
                <a:latin typeface="Times New Roman" pitchFamily="18" charset="0"/>
              </a:rPr>
              <a:t>КОНСОЛИДИРОВАННОГО БЮДЖЕТА ЛЬГОВСКОГО РАЙОНА КУРСКОЙ ОБЛАСТИ ЗА 2018 ГОД</a:t>
            </a:r>
            <a:endParaRPr lang="ru-RU" sz="2000" dirty="0"/>
          </a:p>
        </p:txBody>
      </p:sp>
      <p:graphicFrame>
        <p:nvGraphicFramePr>
          <p:cNvPr id="4" name="Содержимое 3"/>
          <p:cNvGraphicFramePr>
            <a:graphicFrameLocks noGrp="1"/>
          </p:cNvGraphicFramePr>
          <p:nvPr>
            <p:ph idx="1"/>
          </p:nvPr>
        </p:nvGraphicFramePr>
        <p:xfrm>
          <a:off x="500034" y="2285992"/>
          <a:ext cx="8143932" cy="2742555"/>
        </p:xfrm>
        <a:graphic>
          <a:graphicData uri="http://schemas.openxmlformats.org/drawingml/2006/table">
            <a:tbl>
              <a:tblPr firstRow="1" bandRow="1">
                <a:tableStyleId>{21E4AEA4-8DFA-4A89-87EB-49C32662AFE0}</a:tableStyleId>
              </a:tblPr>
              <a:tblGrid>
                <a:gridCol w="2643206"/>
                <a:gridCol w="1785950"/>
                <a:gridCol w="1928826"/>
                <a:gridCol w="1785950"/>
              </a:tblGrid>
              <a:tr h="517515">
                <a:tc>
                  <a:txBody>
                    <a:bodyPr/>
                    <a:lstStyle/>
                    <a:p>
                      <a:pPr algn="l" fontAlgn="t"/>
                      <a:r>
                        <a:rPr lang="ru-RU" sz="1800" b="1" i="0" u="none" strike="noStrike" dirty="0">
                          <a:solidFill>
                            <a:srgbClr val="FFFFFF"/>
                          </a:solidFill>
                          <a:latin typeface="Franklin Gothic Book"/>
                        </a:rPr>
                        <a:t> </a:t>
                      </a:r>
                    </a:p>
                  </a:txBody>
                  <a:tcPr marL="9525" marR="9525" marT="9525" marB="0"/>
                </a:tc>
                <a:tc>
                  <a:txBody>
                    <a:bodyPr/>
                    <a:lstStyle/>
                    <a:p>
                      <a:pPr algn="ctr" rtl="0" fontAlgn="b"/>
                      <a:r>
                        <a:rPr lang="ru-RU" sz="1300" b="1" i="0" u="none" strike="noStrike" dirty="0">
                          <a:solidFill>
                            <a:srgbClr val="FFFFFF"/>
                          </a:solidFill>
                          <a:latin typeface="Times New Roman"/>
                        </a:rPr>
                        <a:t>Консолидированный бюджет </a:t>
                      </a:r>
                      <a:r>
                        <a:rPr lang="ru-RU" sz="1300" b="1" i="0" u="none" strike="noStrike" dirty="0" smtClean="0">
                          <a:solidFill>
                            <a:srgbClr val="FFFFFF"/>
                          </a:solidFill>
                          <a:latin typeface="Times New Roman"/>
                        </a:rPr>
                        <a:t>2018 </a:t>
                      </a:r>
                      <a:r>
                        <a:rPr lang="ru-RU" sz="1300" b="1" i="0" u="none" strike="noStrike" dirty="0">
                          <a:solidFill>
                            <a:srgbClr val="FFFFFF"/>
                          </a:solidFill>
                          <a:latin typeface="Times New Roman"/>
                        </a:rPr>
                        <a:t>год</a:t>
                      </a:r>
                    </a:p>
                  </a:txBody>
                  <a:tcPr marL="9525" marR="9525" marT="9525" marB="0" anchor="ctr"/>
                </a:tc>
                <a:tc>
                  <a:txBody>
                    <a:bodyPr/>
                    <a:lstStyle/>
                    <a:p>
                      <a:pPr algn="ctr" rtl="0" fontAlgn="b"/>
                      <a:r>
                        <a:rPr lang="ru-RU" sz="1300" b="1" i="0" u="none" strike="noStrike" dirty="0">
                          <a:solidFill>
                            <a:srgbClr val="FFFFFF"/>
                          </a:solidFill>
                          <a:latin typeface="Times New Roman"/>
                        </a:rPr>
                        <a:t>Бюджет муниципального района</a:t>
                      </a:r>
                    </a:p>
                  </a:txBody>
                  <a:tcPr marL="9525" marR="9525" marT="9525" marB="0" anchor="ctr"/>
                </a:tc>
                <a:tc>
                  <a:txBody>
                    <a:bodyPr/>
                    <a:lstStyle/>
                    <a:p>
                      <a:pPr algn="ctr" rtl="0" fontAlgn="b"/>
                      <a:r>
                        <a:rPr lang="ru-RU" sz="1300" b="1" i="0" u="none" strike="noStrike" dirty="0">
                          <a:solidFill>
                            <a:srgbClr val="FFFFFF"/>
                          </a:solidFill>
                          <a:latin typeface="Times New Roman"/>
                        </a:rPr>
                        <a:t>Бюджеты сельских поселений</a:t>
                      </a:r>
                    </a:p>
                  </a:txBody>
                  <a:tcPr marL="9525" marR="9525" marT="9525" marB="0" anchor="ctr"/>
                </a:tc>
              </a:tr>
              <a:tr h="370840">
                <a:tc>
                  <a:txBody>
                    <a:bodyPr/>
                    <a:lstStyle/>
                    <a:p>
                      <a:pPr algn="l" rtl="0" fontAlgn="ctr"/>
                      <a:r>
                        <a:rPr lang="ru-RU" sz="1600" b="1" i="0" u="none" strike="noStrike">
                          <a:solidFill>
                            <a:srgbClr val="003366"/>
                          </a:solidFill>
                          <a:effectLst>
                            <a:outerShdw blurRad="50800" dist="38100" algn="tr" rotWithShape="0">
                              <a:prstClr val="black">
                                <a:alpha val="40000"/>
                              </a:prstClr>
                            </a:outerShdw>
                          </a:effectLst>
                          <a:latin typeface="Times New Roman"/>
                        </a:rPr>
                        <a:t>Доходы – всего </a:t>
                      </a:r>
                    </a:p>
                  </a:txBody>
                  <a:tcPr marL="85725" marR="9525" marT="9525" marB="0" anchor="ctr"/>
                </a:tc>
                <a:tc>
                  <a:txBody>
                    <a:bodyPr/>
                    <a:lstStyle/>
                    <a:p>
                      <a:pPr algn="ctr" fontAlgn="ctr"/>
                      <a:r>
                        <a:rPr lang="ru-RU" sz="1600" b="1" i="0" u="none" strike="noStrike">
                          <a:solidFill>
                            <a:srgbClr val="002060"/>
                          </a:solidFill>
                          <a:latin typeface="Franklin Gothic Book"/>
                        </a:rPr>
                        <a:t>  404 059 142,95   </a:t>
                      </a:r>
                    </a:p>
                  </a:txBody>
                  <a:tcPr marL="7620" marR="7620" marT="7620" marB="0" anchor="ctr"/>
                </a:tc>
                <a:tc>
                  <a:txBody>
                    <a:bodyPr/>
                    <a:lstStyle/>
                    <a:p>
                      <a:pPr algn="ctr" fontAlgn="ctr"/>
                      <a:r>
                        <a:rPr lang="ru-RU" sz="1600" b="1" i="0" u="none" strike="noStrike">
                          <a:solidFill>
                            <a:srgbClr val="002060"/>
                          </a:solidFill>
                          <a:latin typeface="Franklin Gothic Book"/>
                        </a:rPr>
                        <a:t>  345 733 578,10   </a:t>
                      </a:r>
                    </a:p>
                  </a:txBody>
                  <a:tcPr marL="7620" marR="7620" marT="7620" marB="0" anchor="ctr"/>
                </a:tc>
                <a:tc>
                  <a:txBody>
                    <a:bodyPr/>
                    <a:lstStyle/>
                    <a:p>
                      <a:pPr algn="ctr" fontAlgn="ctr"/>
                      <a:r>
                        <a:rPr lang="ru-RU" sz="1600" b="1" i="0" u="none" strike="noStrike">
                          <a:solidFill>
                            <a:srgbClr val="002060"/>
                          </a:solidFill>
                          <a:latin typeface="Franklin Gothic Book"/>
                        </a:rPr>
                        <a:t>    58 325 564,85   </a:t>
                      </a:r>
                    </a:p>
                  </a:txBody>
                  <a:tcPr marL="7620" marR="7620" marT="7620" marB="0" anchor="ctr"/>
                </a:tc>
              </a:tr>
              <a:tr h="370840">
                <a:tc>
                  <a:txBody>
                    <a:bodyPr/>
                    <a:lstStyle/>
                    <a:p>
                      <a:pPr algn="l" rtl="0" fontAlgn="ctr"/>
                      <a:r>
                        <a:rPr lang="ru-RU" sz="1600" b="0" i="0" u="none" strike="noStrike">
                          <a:solidFill>
                            <a:srgbClr val="003366"/>
                          </a:solidFill>
                          <a:effectLst>
                            <a:outerShdw blurRad="50800" dist="38100" algn="tr" rotWithShape="0">
                              <a:prstClr val="black">
                                <a:alpha val="40000"/>
                              </a:prstClr>
                            </a:outerShdw>
                          </a:effectLst>
                          <a:latin typeface="Times New Roman"/>
                        </a:rPr>
                        <a:t>из них:</a:t>
                      </a:r>
                    </a:p>
                  </a:txBody>
                  <a:tcPr marL="85725" marR="9525" marT="9525" marB="0" anchor="ctr"/>
                </a:tc>
                <a:tc>
                  <a:txBody>
                    <a:bodyPr/>
                    <a:lstStyle/>
                    <a:p>
                      <a:pPr algn="ctr" fontAlgn="ctr"/>
                      <a:r>
                        <a:rPr lang="ru-RU" sz="1600" b="1" i="0" u="none" strike="noStrike" dirty="0">
                          <a:solidFill>
                            <a:srgbClr val="002060"/>
                          </a:solidFill>
                          <a:latin typeface="Franklin Gothic Book"/>
                        </a:rPr>
                        <a:t> </a:t>
                      </a:r>
                    </a:p>
                  </a:txBody>
                  <a:tcPr marL="7620" marR="7620" marT="7620" marB="0" anchor="ctr"/>
                </a:tc>
                <a:tc>
                  <a:txBody>
                    <a:bodyPr/>
                    <a:lstStyle/>
                    <a:p>
                      <a:pPr algn="ctr" fontAlgn="ctr"/>
                      <a:r>
                        <a:rPr lang="ru-RU" sz="1600" b="1" i="0" u="none" strike="noStrike">
                          <a:solidFill>
                            <a:srgbClr val="002060"/>
                          </a:solidFill>
                          <a:latin typeface="Franklin Gothic Book"/>
                        </a:rPr>
                        <a:t> </a:t>
                      </a:r>
                    </a:p>
                  </a:txBody>
                  <a:tcPr marL="7620" marR="7620" marT="7620" marB="0" anchor="ctr"/>
                </a:tc>
                <a:tc>
                  <a:txBody>
                    <a:bodyPr/>
                    <a:lstStyle/>
                    <a:p>
                      <a:pPr algn="ctr" fontAlgn="ctr"/>
                      <a:r>
                        <a:rPr lang="ru-RU" sz="1600" b="1" i="0" u="none" strike="noStrike">
                          <a:solidFill>
                            <a:srgbClr val="002060"/>
                          </a:solidFill>
                          <a:latin typeface="Franklin Gothic Book"/>
                        </a:rPr>
                        <a:t> </a:t>
                      </a:r>
                    </a:p>
                  </a:txBody>
                  <a:tcPr marL="7620" marR="7620" marT="7620" marB="0" anchor="ctr"/>
                </a:tc>
              </a:tr>
              <a:tr h="370840">
                <a:tc>
                  <a:txBody>
                    <a:bodyPr/>
                    <a:lstStyle/>
                    <a:p>
                      <a:pPr algn="l" rtl="0" fontAlgn="ctr"/>
                      <a:r>
                        <a:rPr lang="ru-RU" sz="1600" b="0" i="0" u="none" strike="noStrike">
                          <a:solidFill>
                            <a:srgbClr val="003366"/>
                          </a:solidFill>
                          <a:effectLst>
                            <a:outerShdw blurRad="50800" dist="38100" algn="tr" rotWithShape="0">
                              <a:prstClr val="black">
                                <a:alpha val="40000"/>
                              </a:prstClr>
                            </a:outerShdw>
                          </a:effectLst>
                          <a:latin typeface="Times New Roman"/>
                        </a:rPr>
                        <a:t>налоговые и неналоговые</a:t>
                      </a:r>
                    </a:p>
                  </a:txBody>
                  <a:tcPr marL="85725" marR="9525" marT="9525" marB="0" anchor="ctr"/>
                </a:tc>
                <a:tc>
                  <a:txBody>
                    <a:bodyPr/>
                    <a:lstStyle/>
                    <a:p>
                      <a:pPr algn="ctr" fontAlgn="ctr"/>
                      <a:r>
                        <a:rPr lang="ru-RU" sz="1600" b="1" i="0" u="none" strike="noStrike">
                          <a:solidFill>
                            <a:srgbClr val="002060"/>
                          </a:solidFill>
                          <a:latin typeface="Franklin Gothic Book"/>
                        </a:rPr>
                        <a:t>    70 690 152,60   </a:t>
                      </a:r>
                    </a:p>
                  </a:txBody>
                  <a:tcPr marL="7620" marR="7620" marT="7620" marB="0" anchor="ctr"/>
                </a:tc>
                <a:tc>
                  <a:txBody>
                    <a:bodyPr/>
                    <a:lstStyle/>
                    <a:p>
                      <a:pPr algn="ctr" fontAlgn="ctr"/>
                      <a:r>
                        <a:rPr lang="ru-RU" sz="1600" b="1" i="0" u="none" strike="noStrike">
                          <a:solidFill>
                            <a:srgbClr val="002060"/>
                          </a:solidFill>
                          <a:latin typeface="Franklin Gothic Book"/>
                        </a:rPr>
                        <a:t>    56 005 572,67   </a:t>
                      </a:r>
                    </a:p>
                  </a:txBody>
                  <a:tcPr marL="7620" marR="7620" marT="7620" marB="0" anchor="ctr"/>
                </a:tc>
                <a:tc>
                  <a:txBody>
                    <a:bodyPr/>
                    <a:lstStyle/>
                    <a:p>
                      <a:pPr algn="ctr" fontAlgn="ctr"/>
                      <a:r>
                        <a:rPr lang="ru-RU" sz="1600" b="1" i="0" u="none" strike="noStrike">
                          <a:solidFill>
                            <a:srgbClr val="002060"/>
                          </a:solidFill>
                          <a:latin typeface="Franklin Gothic Book"/>
                        </a:rPr>
                        <a:t>    14 684 579,93   </a:t>
                      </a:r>
                    </a:p>
                  </a:txBody>
                  <a:tcPr marL="7620" marR="7620" marT="7620" marB="0" anchor="ctr"/>
                </a:tc>
              </a:tr>
              <a:tr h="370840">
                <a:tc>
                  <a:txBody>
                    <a:bodyPr/>
                    <a:lstStyle/>
                    <a:p>
                      <a:pPr algn="l" rtl="0" fontAlgn="ctr"/>
                      <a:r>
                        <a:rPr lang="ru-RU" sz="1600" b="0" i="0" u="none" strike="noStrike">
                          <a:solidFill>
                            <a:srgbClr val="003366"/>
                          </a:solidFill>
                          <a:effectLst>
                            <a:outerShdw blurRad="50800" dist="38100" algn="tr" rotWithShape="0">
                              <a:prstClr val="black">
                                <a:alpha val="40000"/>
                              </a:prstClr>
                            </a:outerShdw>
                          </a:effectLst>
                          <a:latin typeface="Times New Roman"/>
                        </a:rPr>
                        <a:t>безвозмездные поступления</a:t>
                      </a:r>
                    </a:p>
                  </a:txBody>
                  <a:tcPr marL="85725" marR="9525" marT="9525" marB="0" anchor="ctr"/>
                </a:tc>
                <a:tc>
                  <a:txBody>
                    <a:bodyPr/>
                    <a:lstStyle/>
                    <a:p>
                      <a:pPr algn="ctr" fontAlgn="ctr"/>
                      <a:r>
                        <a:rPr lang="ru-RU" sz="1600" b="1" i="0" u="none" strike="noStrike">
                          <a:solidFill>
                            <a:srgbClr val="002060"/>
                          </a:solidFill>
                          <a:latin typeface="Franklin Gothic Book"/>
                        </a:rPr>
                        <a:t>  333 368 990,35   </a:t>
                      </a:r>
                    </a:p>
                  </a:txBody>
                  <a:tcPr marL="7620" marR="7620" marT="7620" marB="0" anchor="ctr"/>
                </a:tc>
                <a:tc>
                  <a:txBody>
                    <a:bodyPr/>
                    <a:lstStyle/>
                    <a:p>
                      <a:pPr algn="ctr" fontAlgn="ctr"/>
                      <a:r>
                        <a:rPr lang="ru-RU" sz="1600" b="1" i="0" u="none" strike="noStrike">
                          <a:solidFill>
                            <a:srgbClr val="002060"/>
                          </a:solidFill>
                          <a:latin typeface="Franklin Gothic Book"/>
                        </a:rPr>
                        <a:t>  289 728 005,43   </a:t>
                      </a:r>
                    </a:p>
                  </a:txBody>
                  <a:tcPr marL="7620" marR="7620" marT="7620" marB="0" anchor="ctr"/>
                </a:tc>
                <a:tc>
                  <a:txBody>
                    <a:bodyPr/>
                    <a:lstStyle/>
                    <a:p>
                      <a:pPr algn="ctr" fontAlgn="ctr"/>
                      <a:r>
                        <a:rPr lang="ru-RU" sz="1600" b="1" i="0" u="none" strike="noStrike">
                          <a:solidFill>
                            <a:srgbClr val="002060"/>
                          </a:solidFill>
                          <a:latin typeface="Franklin Gothic Book"/>
                        </a:rPr>
                        <a:t>    43 640 984,92   </a:t>
                      </a:r>
                    </a:p>
                  </a:txBody>
                  <a:tcPr marL="7620" marR="7620" marT="7620" marB="0" anchor="ctr"/>
                </a:tc>
              </a:tr>
              <a:tr h="370840">
                <a:tc>
                  <a:txBody>
                    <a:bodyPr/>
                    <a:lstStyle/>
                    <a:p>
                      <a:pPr algn="l" rtl="0" fontAlgn="ctr"/>
                      <a:r>
                        <a:rPr lang="ru-RU" sz="1600" b="1" i="0" u="none" strike="noStrike">
                          <a:solidFill>
                            <a:srgbClr val="003366"/>
                          </a:solidFill>
                          <a:effectLst>
                            <a:outerShdw blurRad="50800" dist="38100" algn="tr" rotWithShape="0">
                              <a:prstClr val="black">
                                <a:alpha val="40000"/>
                              </a:prstClr>
                            </a:outerShdw>
                          </a:effectLst>
                          <a:latin typeface="Times New Roman"/>
                        </a:rPr>
                        <a:t>Расходы – всего </a:t>
                      </a:r>
                    </a:p>
                  </a:txBody>
                  <a:tcPr marL="85725" marR="9525" marT="9525" marB="0" anchor="ctr"/>
                </a:tc>
                <a:tc>
                  <a:txBody>
                    <a:bodyPr/>
                    <a:lstStyle/>
                    <a:p>
                      <a:pPr algn="ctr" fontAlgn="ctr"/>
                      <a:r>
                        <a:rPr lang="ru-RU" sz="1600" b="1" i="0" u="none" strike="noStrike">
                          <a:solidFill>
                            <a:srgbClr val="002060"/>
                          </a:solidFill>
                          <a:latin typeface="Franklin Gothic Book"/>
                        </a:rPr>
                        <a:t>  402 308 263,61   </a:t>
                      </a:r>
                    </a:p>
                  </a:txBody>
                  <a:tcPr marL="7620" marR="7620" marT="7620" marB="0" anchor="ctr"/>
                </a:tc>
                <a:tc>
                  <a:txBody>
                    <a:bodyPr/>
                    <a:lstStyle/>
                    <a:p>
                      <a:pPr algn="ctr" fontAlgn="ctr"/>
                      <a:r>
                        <a:rPr lang="ru-RU" sz="1600" b="1" i="0" u="none" strike="noStrike">
                          <a:solidFill>
                            <a:srgbClr val="002060"/>
                          </a:solidFill>
                          <a:latin typeface="Franklin Gothic Book"/>
                        </a:rPr>
                        <a:t>  344 052 779,07   </a:t>
                      </a:r>
                    </a:p>
                  </a:txBody>
                  <a:tcPr marL="7620" marR="7620" marT="7620" marB="0" anchor="ctr"/>
                </a:tc>
                <a:tc>
                  <a:txBody>
                    <a:bodyPr/>
                    <a:lstStyle/>
                    <a:p>
                      <a:pPr algn="ctr" fontAlgn="ctr"/>
                      <a:r>
                        <a:rPr lang="ru-RU" sz="1600" b="1" i="0" u="none" strike="noStrike">
                          <a:solidFill>
                            <a:srgbClr val="002060"/>
                          </a:solidFill>
                          <a:latin typeface="Franklin Gothic Book"/>
                        </a:rPr>
                        <a:t>    58 255 484,54   </a:t>
                      </a:r>
                    </a:p>
                  </a:txBody>
                  <a:tcPr marL="7620" marR="7620" marT="7620" marB="0" anchor="ctr"/>
                </a:tc>
              </a:tr>
              <a:tr h="370840">
                <a:tc>
                  <a:txBody>
                    <a:bodyPr/>
                    <a:lstStyle/>
                    <a:p>
                      <a:pPr algn="l" rtl="0" fontAlgn="ctr"/>
                      <a:r>
                        <a:rPr lang="ru-RU" sz="1600" b="1" i="0" u="none" strike="noStrike">
                          <a:solidFill>
                            <a:srgbClr val="003366"/>
                          </a:solidFill>
                          <a:effectLst>
                            <a:outerShdw blurRad="50800" dist="38100" algn="tr" rotWithShape="0">
                              <a:prstClr val="black">
                                <a:alpha val="40000"/>
                              </a:prstClr>
                            </a:outerShdw>
                          </a:effectLst>
                          <a:latin typeface="Times New Roman"/>
                        </a:rPr>
                        <a:t>Профицит</a:t>
                      </a:r>
                    </a:p>
                  </a:txBody>
                  <a:tcPr marL="85725" marR="9525" marT="9525" marB="0" anchor="ctr"/>
                </a:tc>
                <a:tc>
                  <a:txBody>
                    <a:bodyPr/>
                    <a:lstStyle/>
                    <a:p>
                      <a:pPr algn="ctr" fontAlgn="ctr"/>
                      <a:r>
                        <a:rPr lang="ru-RU" sz="1600" b="1" i="0" u="none" strike="noStrike">
                          <a:solidFill>
                            <a:srgbClr val="002060"/>
                          </a:solidFill>
                          <a:latin typeface="Franklin Gothic Book"/>
                        </a:rPr>
                        <a:t>      1 750 879,34   </a:t>
                      </a:r>
                    </a:p>
                  </a:txBody>
                  <a:tcPr marL="7620" marR="7620" marT="7620" marB="0" anchor="ctr"/>
                </a:tc>
                <a:tc>
                  <a:txBody>
                    <a:bodyPr/>
                    <a:lstStyle/>
                    <a:p>
                      <a:pPr algn="ctr" fontAlgn="ctr"/>
                      <a:r>
                        <a:rPr lang="ru-RU" sz="1600" b="1" i="0" u="none" strike="noStrike">
                          <a:solidFill>
                            <a:srgbClr val="002060"/>
                          </a:solidFill>
                          <a:latin typeface="Franklin Gothic Book"/>
                        </a:rPr>
                        <a:t>      1 680 799,03   </a:t>
                      </a:r>
                    </a:p>
                  </a:txBody>
                  <a:tcPr marL="7620" marR="7620" marT="7620" marB="0" anchor="ctr"/>
                </a:tc>
                <a:tc>
                  <a:txBody>
                    <a:bodyPr/>
                    <a:lstStyle/>
                    <a:p>
                      <a:pPr algn="ctr" fontAlgn="ctr"/>
                      <a:r>
                        <a:rPr lang="ru-RU" sz="1600" b="1" i="0" u="none" strike="noStrike" dirty="0">
                          <a:solidFill>
                            <a:srgbClr val="002060"/>
                          </a:solidFill>
                          <a:latin typeface="Franklin Gothic Book"/>
                        </a:rPr>
                        <a:t>            70 080,31   </a:t>
                      </a:r>
                    </a:p>
                  </a:txBody>
                  <a:tcPr marL="7620" marR="7620" marT="7620" marB="0" anchor="ctr"/>
                </a:tc>
              </a:tr>
            </a:tbl>
          </a:graphicData>
        </a:graphic>
      </p:graphicFrame>
      <p:sp>
        <p:nvSpPr>
          <p:cNvPr id="5" name="Прямоугольник 4"/>
          <p:cNvSpPr/>
          <p:nvPr/>
        </p:nvSpPr>
        <p:spPr>
          <a:xfrm>
            <a:off x="8046885" y="1785926"/>
            <a:ext cx="862159" cy="369332"/>
          </a:xfrm>
          <a:prstGeom prst="rect">
            <a:avLst/>
          </a:prstGeom>
        </p:spPr>
        <p:txBody>
          <a:bodyPr wrap="none">
            <a:spAutoFit/>
          </a:bodyPr>
          <a:lstStyle/>
          <a:p>
            <a:pPr lvl="0" algn="r" defTabSz="1082675" fontAlgn="base">
              <a:spcBef>
                <a:spcPct val="0"/>
              </a:spcBef>
              <a:spcAft>
                <a:spcPct val="0"/>
              </a:spcAft>
            </a:pPr>
            <a:r>
              <a:rPr lang="ru-RU" dirty="0" smtClean="0">
                <a:solidFill>
                  <a:srgbClr val="003366"/>
                </a:solidFill>
                <a:latin typeface="Times New Roman" pitchFamily="18" charset="0"/>
              </a:rPr>
              <a:t>рублей</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rgbClr val="CC0000"/>
                </a:solidFill>
              </a:rPr>
              <a:t>ДОХОДЫ БЮДЖЕТА</a:t>
            </a:r>
            <a:r>
              <a:rPr lang="ru-RU" dirty="0" smtClean="0"/>
              <a:t/>
            </a:r>
            <a:br>
              <a:rPr lang="ru-RU" dirty="0" smtClean="0"/>
            </a:br>
            <a:endParaRPr lang="ru-RU" dirty="0"/>
          </a:p>
        </p:txBody>
      </p:sp>
      <p:pic>
        <p:nvPicPr>
          <p:cNvPr id="4" name="Picture 1" descr="C:\Documents and Settings\Bezuglova_I\Рабочий стол\Картинка\160822_17_Ma.jpg"/>
          <p:cNvPicPr>
            <a:picLocks noGrp="1" noChangeAspect="1" noChangeArrowheads="1"/>
          </p:cNvPicPr>
          <p:nvPr>
            <p:ph idx="1"/>
          </p:nvPr>
        </p:nvPicPr>
        <p:blipFill>
          <a:blip r:embed="rId2" cstate="print"/>
          <a:srcRect/>
          <a:stretch>
            <a:fillRect/>
          </a:stretch>
        </p:blipFill>
        <p:spPr bwMode="auto">
          <a:xfrm>
            <a:off x="214282" y="214290"/>
            <a:ext cx="2621100" cy="1428760"/>
          </a:xfrm>
          <a:prstGeom prst="rect">
            <a:avLst/>
          </a:prstGeom>
          <a:noFill/>
        </p:spPr>
      </p:pic>
      <p:pic>
        <p:nvPicPr>
          <p:cNvPr id="5" name="Рисунок 10" descr="91123380_pensii.jpg"/>
          <p:cNvPicPr>
            <a:picLocks noChangeAspect="1"/>
          </p:cNvPicPr>
          <p:nvPr/>
        </p:nvPicPr>
        <p:blipFill>
          <a:blip r:embed="rId3" cstate="print"/>
          <a:srcRect/>
          <a:stretch>
            <a:fillRect/>
          </a:stretch>
        </p:blipFill>
        <p:spPr bwMode="auto">
          <a:xfrm>
            <a:off x="6572264" y="214290"/>
            <a:ext cx="2428860" cy="1406182"/>
          </a:xfrm>
          <a:prstGeom prst="rect">
            <a:avLst/>
          </a:prstGeom>
          <a:noFill/>
          <a:ln w="9525">
            <a:noFill/>
            <a:miter lim="800000"/>
            <a:headEnd/>
            <a:tailEnd/>
          </a:ln>
        </p:spPr>
      </p:pic>
      <p:graphicFrame>
        <p:nvGraphicFramePr>
          <p:cNvPr id="6" name="Схема 5"/>
          <p:cNvGraphicFramePr/>
          <p:nvPr/>
        </p:nvGraphicFramePr>
        <p:xfrm>
          <a:off x="1785918" y="1285860"/>
          <a:ext cx="5701612" cy="5306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686800" cy="838200"/>
          </a:xfrm>
        </p:spPr>
        <p:txBody>
          <a:bodyPr>
            <a:noAutofit/>
          </a:bodyPr>
          <a:lstStyle/>
          <a:p>
            <a:pPr algn="ctr"/>
            <a:r>
              <a:rPr lang="ru-RU" sz="2000" b="1" dirty="0" smtClean="0">
                <a:solidFill>
                  <a:srgbClr val="CC0000"/>
                </a:solidFill>
                <a:effectLst>
                  <a:outerShdw blurRad="38100" dist="38100" dir="2700000" algn="tl">
                    <a:srgbClr val="C0C0C0"/>
                  </a:outerShdw>
                </a:effectLst>
                <a:latin typeface="Times New Roman" pitchFamily="18" charset="0"/>
              </a:rPr>
              <a:t>Структура доходов бюджета МУНИЦИПАЛЬНОГО РАЙОНА «ЛЬГОВСКИЙ РАЙОН» Курской области за 2018 год</a:t>
            </a:r>
            <a:endParaRPr lang="ru-RU" sz="2000" dirty="0"/>
          </a:p>
        </p:txBody>
      </p:sp>
      <p:graphicFrame>
        <p:nvGraphicFramePr>
          <p:cNvPr id="4" name="Содержимое 3"/>
          <p:cNvGraphicFramePr>
            <a:graphicFrameLocks noGrp="1"/>
          </p:cNvGraphicFramePr>
          <p:nvPr>
            <p:ph idx="1"/>
          </p:nvPr>
        </p:nvGraphicFramePr>
        <p:xfrm>
          <a:off x="285720" y="1142984"/>
          <a:ext cx="8624918" cy="5550271"/>
        </p:xfrm>
        <a:graphic>
          <a:graphicData uri="http://schemas.openxmlformats.org/drawingml/2006/table">
            <a:tbl>
              <a:tblPr firstRow="1" bandRow="1">
                <a:tableStyleId>{5C22544A-7EE6-4342-B048-85BDC9FD1C3A}</a:tableStyleId>
              </a:tblPr>
              <a:tblGrid>
                <a:gridCol w="5695960"/>
                <a:gridCol w="1500198"/>
                <a:gridCol w="1428760"/>
              </a:tblGrid>
              <a:tr h="370840">
                <a:tc>
                  <a:txBody>
                    <a:bodyPr/>
                    <a:lstStyle/>
                    <a:p>
                      <a:pPr algn="ctr" rtl="0" fontAlgn="ctr"/>
                      <a:r>
                        <a:rPr lang="ru-RU" sz="1000" b="1" i="0" u="none" strike="noStrike" dirty="0">
                          <a:solidFill>
                            <a:srgbClr val="000000"/>
                          </a:solidFill>
                          <a:latin typeface="Times New Roman"/>
                        </a:rPr>
                        <a:t>Наименование </a:t>
                      </a:r>
                    </a:p>
                  </a:txBody>
                  <a:tcPr marL="9525" marR="9525" marT="9525" marB="0" anchor="ctr"/>
                </a:tc>
                <a:tc>
                  <a:txBody>
                    <a:bodyPr/>
                    <a:lstStyle/>
                    <a:p>
                      <a:pPr algn="ctr" rtl="0" fontAlgn="ctr"/>
                      <a:r>
                        <a:rPr lang="ru-RU" sz="1000" b="1" i="0" u="none" strike="noStrike" dirty="0">
                          <a:solidFill>
                            <a:srgbClr val="000000"/>
                          </a:solidFill>
                          <a:latin typeface="Times New Roman"/>
                        </a:rPr>
                        <a:t>Предусмотрено на </a:t>
                      </a:r>
                      <a:r>
                        <a:rPr lang="ru-RU" sz="1000" b="1" i="0" u="none" strike="noStrike" dirty="0" smtClean="0">
                          <a:solidFill>
                            <a:srgbClr val="000000"/>
                          </a:solidFill>
                          <a:latin typeface="Times New Roman"/>
                        </a:rPr>
                        <a:t>2018 год</a:t>
                      </a:r>
                      <a:endParaRPr lang="ru-RU" sz="1000" b="1" i="0" u="none" strike="noStrike" dirty="0">
                        <a:solidFill>
                          <a:srgbClr val="000000"/>
                        </a:solidFill>
                        <a:latin typeface="Times New Roman"/>
                      </a:endParaRPr>
                    </a:p>
                  </a:txBody>
                  <a:tcPr marL="9525" marR="9525" marT="9525" marB="0" anchor="ctr"/>
                </a:tc>
                <a:tc>
                  <a:txBody>
                    <a:bodyPr/>
                    <a:lstStyle/>
                    <a:p>
                      <a:pPr algn="ctr" rtl="0" fontAlgn="ctr"/>
                      <a:r>
                        <a:rPr lang="ru-RU" sz="1000" b="1" i="0" u="none" strike="noStrike" dirty="0">
                          <a:solidFill>
                            <a:srgbClr val="000000"/>
                          </a:solidFill>
                          <a:latin typeface="Times New Roman"/>
                        </a:rPr>
                        <a:t>Исполнено за </a:t>
                      </a:r>
                      <a:r>
                        <a:rPr lang="ru-RU" sz="1000" b="1" i="0" u="none" strike="noStrike" dirty="0" smtClean="0">
                          <a:solidFill>
                            <a:srgbClr val="000000"/>
                          </a:solidFill>
                          <a:latin typeface="Times New Roman"/>
                        </a:rPr>
                        <a:t>2018 </a:t>
                      </a:r>
                      <a:r>
                        <a:rPr lang="ru-RU" sz="1000" b="1" i="0" u="none" strike="noStrike" dirty="0">
                          <a:solidFill>
                            <a:srgbClr val="000000"/>
                          </a:solidFill>
                          <a:latin typeface="Times New Roman"/>
                        </a:rPr>
                        <a:t>год</a:t>
                      </a:r>
                    </a:p>
                  </a:txBody>
                  <a:tcPr marL="9525" marR="9525" marT="9525" marB="0" anchor="ctr"/>
                </a:tc>
              </a:tr>
              <a:tr h="218113">
                <a:tc>
                  <a:txBody>
                    <a:bodyPr/>
                    <a:lstStyle/>
                    <a:p>
                      <a:pPr algn="l" rtl="0" fontAlgn="t"/>
                      <a:r>
                        <a:rPr lang="ru-RU" sz="1100" b="1" i="0" u="none" strike="noStrike" dirty="0">
                          <a:solidFill>
                            <a:srgbClr val="000000"/>
                          </a:solidFill>
                          <a:latin typeface="Times New Roman"/>
                        </a:rPr>
                        <a:t>Всего</a:t>
                      </a:r>
                    </a:p>
                  </a:txBody>
                  <a:tcPr marL="7620" marR="7620" marT="7620" marB="0" anchor="ctr"/>
                </a:tc>
                <a:tc>
                  <a:txBody>
                    <a:bodyPr/>
                    <a:lstStyle/>
                    <a:p>
                      <a:pPr algn="ctr" fontAlgn="ctr"/>
                      <a:r>
                        <a:rPr lang="ru-RU" sz="1100" b="1" i="0" u="none" strike="noStrike">
                          <a:solidFill>
                            <a:srgbClr val="000000"/>
                          </a:solidFill>
                          <a:latin typeface="Calibri"/>
                        </a:rPr>
                        <a:t>  346 623 232,20</a:t>
                      </a:r>
                    </a:p>
                  </a:txBody>
                  <a:tcPr marL="7620" marR="7620" marT="7620" marB="0" anchor="ctr"/>
                </a:tc>
                <a:tc>
                  <a:txBody>
                    <a:bodyPr/>
                    <a:lstStyle/>
                    <a:p>
                      <a:pPr algn="ctr" fontAlgn="ctr"/>
                      <a:r>
                        <a:rPr lang="ru-RU" sz="1100" b="1" i="0" u="none" strike="noStrike">
                          <a:solidFill>
                            <a:srgbClr val="000000"/>
                          </a:solidFill>
                          <a:latin typeface="Calibri"/>
                        </a:rPr>
                        <a:t>  345 733 578,10</a:t>
                      </a:r>
                    </a:p>
                  </a:txBody>
                  <a:tcPr marL="7620" marR="7620" marT="7620" marB="0" anchor="ctr"/>
                </a:tc>
              </a:tr>
              <a:tr h="214314">
                <a:tc>
                  <a:txBody>
                    <a:bodyPr/>
                    <a:lstStyle/>
                    <a:p>
                      <a:pPr algn="l" rtl="0" fontAlgn="t"/>
                      <a:r>
                        <a:rPr lang="ru-RU" sz="1000" b="0" i="1" u="none" strike="noStrike" dirty="0">
                          <a:solidFill>
                            <a:srgbClr val="000000"/>
                          </a:solidFill>
                          <a:latin typeface="Times New Roman"/>
                        </a:rPr>
                        <a:t>в том числе:</a:t>
                      </a:r>
                    </a:p>
                  </a:txBody>
                  <a:tcPr marL="7620" marR="7620" marT="7620" marB="0" anchor="ctr"/>
                </a:tc>
                <a:tc>
                  <a:txBody>
                    <a:bodyPr/>
                    <a:lstStyle/>
                    <a:p>
                      <a:pPr algn="ctr" fontAlgn="ctr"/>
                      <a:r>
                        <a:rPr lang="ru-RU" sz="1100" b="0" i="0" u="none" strike="noStrike">
                          <a:solidFill>
                            <a:srgbClr val="000000"/>
                          </a:solidFill>
                          <a:latin typeface="Calibri"/>
                        </a:rPr>
                        <a:t> </a:t>
                      </a:r>
                    </a:p>
                  </a:txBody>
                  <a:tcPr marL="7620" marR="7620" marT="7620" marB="0" anchor="ctr"/>
                </a:tc>
                <a:tc>
                  <a:txBody>
                    <a:bodyPr/>
                    <a:lstStyle/>
                    <a:p>
                      <a:pPr algn="ctr" fontAlgn="ctr"/>
                      <a:r>
                        <a:rPr lang="ru-RU" sz="1100" b="0" i="0" u="none" strike="noStrike">
                          <a:solidFill>
                            <a:srgbClr val="000000"/>
                          </a:solidFill>
                          <a:latin typeface="Calibri"/>
                        </a:rPr>
                        <a:t> </a:t>
                      </a:r>
                    </a:p>
                  </a:txBody>
                  <a:tcPr marL="7620" marR="7620" marT="7620" marB="0" anchor="ctr"/>
                </a:tc>
              </a:tr>
              <a:tr h="214314">
                <a:tc>
                  <a:txBody>
                    <a:bodyPr/>
                    <a:lstStyle/>
                    <a:p>
                      <a:pPr algn="l" rtl="0" fontAlgn="b"/>
                      <a:r>
                        <a:rPr lang="ru-RU" sz="1100" b="1" i="1" u="none" strike="noStrike" dirty="0">
                          <a:solidFill>
                            <a:srgbClr val="000000"/>
                          </a:solidFill>
                          <a:latin typeface="Times New Roman"/>
                        </a:rPr>
                        <a:t>Налоговые и неналоговые доходы</a:t>
                      </a:r>
                    </a:p>
                  </a:txBody>
                  <a:tcPr marL="7620" marR="7620" marT="7620" marB="0" anchor="ctr"/>
                </a:tc>
                <a:tc>
                  <a:txBody>
                    <a:bodyPr/>
                    <a:lstStyle/>
                    <a:p>
                      <a:pPr algn="ctr" fontAlgn="ctr"/>
                      <a:r>
                        <a:rPr lang="ru-RU" sz="1100" b="1" i="1" u="none" strike="noStrike">
                          <a:solidFill>
                            <a:srgbClr val="000000"/>
                          </a:solidFill>
                          <a:latin typeface="Calibri"/>
                        </a:rPr>
                        <a:t>  56 765 585,33</a:t>
                      </a:r>
                    </a:p>
                  </a:txBody>
                  <a:tcPr marL="7620" marR="7620" marT="7620" marB="0" anchor="ctr"/>
                </a:tc>
                <a:tc>
                  <a:txBody>
                    <a:bodyPr/>
                    <a:lstStyle/>
                    <a:p>
                      <a:pPr algn="ctr" fontAlgn="ctr"/>
                      <a:r>
                        <a:rPr lang="ru-RU" sz="1100" b="1" i="1" u="none" strike="noStrike">
                          <a:solidFill>
                            <a:srgbClr val="000000"/>
                          </a:solidFill>
                          <a:latin typeface="Calibri"/>
                        </a:rPr>
                        <a:t>  56 005 572,67</a:t>
                      </a:r>
                    </a:p>
                  </a:txBody>
                  <a:tcPr marL="7620" marR="7620" marT="7620" marB="0" anchor="ctr"/>
                </a:tc>
              </a:tr>
              <a:tr h="214314">
                <a:tc>
                  <a:txBody>
                    <a:bodyPr/>
                    <a:lstStyle/>
                    <a:p>
                      <a:pPr algn="l" fontAlgn="b"/>
                      <a:r>
                        <a:rPr lang="ru-RU" sz="1100" b="0" i="0" u="none" strike="noStrike">
                          <a:solidFill>
                            <a:srgbClr val="000000"/>
                          </a:solidFill>
                          <a:latin typeface="Calibri"/>
                        </a:rPr>
                        <a:t>Налоги на прибыль, доходы</a:t>
                      </a:r>
                    </a:p>
                  </a:txBody>
                  <a:tcPr marL="7620" marR="7620" marT="7620" marB="0" anchor="ctr"/>
                </a:tc>
                <a:tc>
                  <a:txBody>
                    <a:bodyPr/>
                    <a:lstStyle/>
                    <a:p>
                      <a:pPr algn="ctr" fontAlgn="ctr"/>
                      <a:r>
                        <a:rPr lang="ru-RU" sz="1100" b="0" i="0" u="none" strike="noStrike">
                          <a:solidFill>
                            <a:srgbClr val="000000"/>
                          </a:solidFill>
                          <a:latin typeface="Calibri"/>
                        </a:rPr>
                        <a:t>  45 360 052,00</a:t>
                      </a:r>
                    </a:p>
                  </a:txBody>
                  <a:tcPr marL="7620" marR="7620" marT="7620" marB="0" anchor="ctr"/>
                </a:tc>
                <a:tc>
                  <a:txBody>
                    <a:bodyPr/>
                    <a:lstStyle/>
                    <a:p>
                      <a:pPr algn="ctr" fontAlgn="ctr"/>
                      <a:r>
                        <a:rPr lang="ru-RU" sz="1100" b="0" i="0" u="none" strike="noStrike">
                          <a:solidFill>
                            <a:srgbClr val="000000"/>
                          </a:solidFill>
                          <a:latin typeface="Calibri"/>
                        </a:rPr>
                        <a:t>  44 872 809,48</a:t>
                      </a:r>
                    </a:p>
                  </a:txBody>
                  <a:tcPr marL="7620" marR="7620" marT="7620" marB="0" anchor="ctr"/>
                </a:tc>
              </a:tr>
              <a:tr h="214314">
                <a:tc>
                  <a:txBody>
                    <a:bodyPr/>
                    <a:lstStyle/>
                    <a:p>
                      <a:pPr algn="l" fontAlgn="t"/>
                      <a:r>
                        <a:rPr lang="ru-RU" sz="1100" b="0" i="0" u="none" strike="noStrike" dirty="0">
                          <a:solidFill>
                            <a:srgbClr val="000000"/>
                          </a:solidFill>
                          <a:latin typeface="Calibri"/>
                        </a:rPr>
                        <a:t>Налоги на товары (работы, услуги), реализуемые на территории российской федерации</a:t>
                      </a:r>
                    </a:p>
                  </a:txBody>
                  <a:tcPr marL="7620" marR="7620" marT="7620" marB="0" anchor="ctr"/>
                </a:tc>
                <a:tc>
                  <a:txBody>
                    <a:bodyPr/>
                    <a:lstStyle/>
                    <a:p>
                      <a:pPr algn="ctr" fontAlgn="ctr"/>
                      <a:r>
                        <a:rPr lang="ru-RU" sz="1100" b="0" i="0" u="none" strike="noStrike" dirty="0">
                          <a:solidFill>
                            <a:srgbClr val="000000"/>
                          </a:solidFill>
                          <a:latin typeface="Calibri"/>
                        </a:rPr>
                        <a:t>  4 959 469,00</a:t>
                      </a:r>
                    </a:p>
                  </a:txBody>
                  <a:tcPr marL="7620" marR="7620" marT="7620" marB="0" anchor="ctr"/>
                </a:tc>
                <a:tc>
                  <a:txBody>
                    <a:bodyPr/>
                    <a:lstStyle/>
                    <a:p>
                      <a:pPr algn="ctr" fontAlgn="ctr"/>
                      <a:r>
                        <a:rPr lang="ru-RU" sz="1100" b="0" i="0" u="none" strike="noStrike">
                          <a:solidFill>
                            <a:srgbClr val="000000"/>
                          </a:solidFill>
                          <a:latin typeface="Calibri"/>
                        </a:rPr>
                        <a:t>  5 358 217,29</a:t>
                      </a:r>
                    </a:p>
                  </a:txBody>
                  <a:tcPr marL="7620" marR="7620" marT="7620" marB="0" anchor="ctr"/>
                </a:tc>
              </a:tr>
              <a:tr h="142876">
                <a:tc>
                  <a:txBody>
                    <a:bodyPr/>
                    <a:lstStyle/>
                    <a:p>
                      <a:pPr algn="l" fontAlgn="b"/>
                      <a:r>
                        <a:rPr lang="ru-RU" sz="1100" b="0" i="0" u="none" strike="noStrike" dirty="0">
                          <a:solidFill>
                            <a:srgbClr val="000000"/>
                          </a:solidFill>
                          <a:latin typeface="Calibri"/>
                        </a:rPr>
                        <a:t>Налоги на совокупный доход</a:t>
                      </a:r>
                    </a:p>
                  </a:txBody>
                  <a:tcPr marL="7620" marR="7620" marT="7620" marB="0" anchor="ctr"/>
                </a:tc>
                <a:tc>
                  <a:txBody>
                    <a:bodyPr/>
                    <a:lstStyle/>
                    <a:p>
                      <a:pPr algn="ctr" fontAlgn="ctr"/>
                      <a:r>
                        <a:rPr lang="ru-RU" sz="1100" b="0" i="0" u="none" strike="noStrike">
                          <a:solidFill>
                            <a:srgbClr val="000000"/>
                          </a:solidFill>
                          <a:latin typeface="Calibri"/>
                        </a:rPr>
                        <a:t>  2 856 959,00</a:t>
                      </a:r>
                    </a:p>
                  </a:txBody>
                  <a:tcPr marL="7620" marR="7620" marT="7620" marB="0" anchor="ctr"/>
                </a:tc>
                <a:tc>
                  <a:txBody>
                    <a:bodyPr/>
                    <a:lstStyle/>
                    <a:p>
                      <a:pPr algn="ctr" fontAlgn="ctr"/>
                      <a:r>
                        <a:rPr lang="ru-RU" sz="1100" b="0" i="0" u="none" strike="noStrike">
                          <a:solidFill>
                            <a:srgbClr val="000000"/>
                          </a:solidFill>
                          <a:latin typeface="Calibri"/>
                        </a:rPr>
                        <a:t>  2 155 939,16</a:t>
                      </a:r>
                    </a:p>
                  </a:txBody>
                  <a:tcPr marL="7620" marR="7620" marT="7620" marB="0" anchor="ctr"/>
                </a:tc>
              </a:tr>
              <a:tr h="180025">
                <a:tc>
                  <a:txBody>
                    <a:bodyPr/>
                    <a:lstStyle/>
                    <a:p>
                      <a:pPr algn="l" fontAlgn="t"/>
                      <a:r>
                        <a:rPr lang="ru-RU" sz="1100" b="0" i="0" u="none" strike="noStrike" dirty="0">
                          <a:solidFill>
                            <a:srgbClr val="000000"/>
                          </a:solidFill>
                          <a:latin typeface="Calibri"/>
                        </a:rPr>
                        <a:t>Доходы от использования имущества, находящегося в государственной и муниципальной собственности</a:t>
                      </a:r>
                    </a:p>
                  </a:txBody>
                  <a:tcPr marL="7620" marR="7620" marT="7620" marB="0" anchor="ctr"/>
                </a:tc>
                <a:tc>
                  <a:txBody>
                    <a:bodyPr/>
                    <a:lstStyle/>
                    <a:p>
                      <a:pPr algn="ctr" fontAlgn="ctr"/>
                      <a:r>
                        <a:rPr lang="ru-RU" sz="1100" b="0" i="0" u="none" strike="noStrike" dirty="0">
                          <a:solidFill>
                            <a:srgbClr val="000000"/>
                          </a:solidFill>
                          <a:latin typeface="Calibri"/>
                        </a:rPr>
                        <a:t>  2 506 669,32</a:t>
                      </a:r>
                    </a:p>
                  </a:txBody>
                  <a:tcPr marL="7620" marR="7620" marT="7620" marB="0" anchor="ctr"/>
                </a:tc>
                <a:tc>
                  <a:txBody>
                    <a:bodyPr/>
                    <a:lstStyle/>
                    <a:p>
                      <a:pPr algn="ctr" fontAlgn="ctr"/>
                      <a:r>
                        <a:rPr lang="ru-RU" sz="1100" b="0" i="0" u="none" strike="noStrike">
                          <a:solidFill>
                            <a:srgbClr val="000000"/>
                          </a:solidFill>
                          <a:latin typeface="Calibri"/>
                        </a:rPr>
                        <a:t>  2 675 518,51</a:t>
                      </a:r>
                    </a:p>
                  </a:txBody>
                  <a:tcPr marL="7620" marR="7620" marT="7620" marB="0" anchor="ctr"/>
                </a:tc>
              </a:tr>
              <a:tr h="214314">
                <a:tc>
                  <a:txBody>
                    <a:bodyPr/>
                    <a:lstStyle/>
                    <a:p>
                      <a:pPr algn="l" fontAlgn="b"/>
                      <a:r>
                        <a:rPr lang="ru-RU" sz="1100" b="0" i="0" u="none" strike="noStrike">
                          <a:solidFill>
                            <a:srgbClr val="000000"/>
                          </a:solidFill>
                          <a:latin typeface="Calibri"/>
                        </a:rPr>
                        <a:t>Платежи при пользовании природными ресурсами</a:t>
                      </a:r>
                    </a:p>
                  </a:txBody>
                  <a:tcPr marL="7620" marR="7620" marT="7620" marB="0" anchor="ctr"/>
                </a:tc>
                <a:tc>
                  <a:txBody>
                    <a:bodyPr/>
                    <a:lstStyle/>
                    <a:p>
                      <a:pPr algn="ctr" fontAlgn="ctr"/>
                      <a:r>
                        <a:rPr lang="ru-RU" sz="1100" b="0" i="0" u="none" strike="noStrike">
                          <a:solidFill>
                            <a:srgbClr val="000000"/>
                          </a:solidFill>
                          <a:latin typeface="Calibri"/>
                        </a:rPr>
                        <a:t>   20 900,00</a:t>
                      </a:r>
                    </a:p>
                  </a:txBody>
                  <a:tcPr marL="7620" marR="7620" marT="7620" marB="0" anchor="ctr"/>
                </a:tc>
                <a:tc>
                  <a:txBody>
                    <a:bodyPr/>
                    <a:lstStyle/>
                    <a:p>
                      <a:pPr algn="ctr" fontAlgn="ctr"/>
                      <a:r>
                        <a:rPr lang="ru-RU" sz="1100" b="0" i="0" u="none" strike="noStrike">
                          <a:solidFill>
                            <a:srgbClr val="000000"/>
                          </a:solidFill>
                          <a:latin typeface="Calibri"/>
                        </a:rPr>
                        <a:t>   16 961,43</a:t>
                      </a:r>
                    </a:p>
                  </a:txBody>
                  <a:tcPr marL="7620" marR="7620" marT="7620" marB="0" anchor="ctr"/>
                </a:tc>
              </a:tr>
              <a:tr h="214314">
                <a:tc>
                  <a:txBody>
                    <a:bodyPr/>
                    <a:lstStyle/>
                    <a:p>
                      <a:pPr algn="l" fontAlgn="b"/>
                      <a:r>
                        <a:rPr lang="ru-RU" sz="1100" b="0" i="0" u="none" strike="noStrike" dirty="0">
                          <a:solidFill>
                            <a:srgbClr val="000000"/>
                          </a:solidFill>
                          <a:latin typeface="Calibri"/>
                        </a:rPr>
                        <a:t>Доходы от оказания платных услуг (работ) и компенсации затрат государства</a:t>
                      </a:r>
                    </a:p>
                  </a:txBody>
                  <a:tcPr marL="7620" marR="7620" marT="7620" marB="0" anchor="ctr"/>
                </a:tc>
                <a:tc>
                  <a:txBody>
                    <a:bodyPr/>
                    <a:lstStyle/>
                    <a:p>
                      <a:pPr algn="ctr" fontAlgn="ctr"/>
                      <a:r>
                        <a:rPr lang="ru-RU" sz="1100" b="0" i="0" u="none" strike="noStrike">
                          <a:solidFill>
                            <a:srgbClr val="000000"/>
                          </a:solidFill>
                          <a:latin typeface="Calibri"/>
                        </a:rPr>
                        <a:t>   75 413,33</a:t>
                      </a:r>
                    </a:p>
                  </a:txBody>
                  <a:tcPr marL="7620" marR="7620" marT="7620" marB="0" anchor="ctr"/>
                </a:tc>
                <a:tc>
                  <a:txBody>
                    <a:bodyPr/>
                    <a:lstStyle/>
                    <a:p>
                      <a:pPr algn="ctr" fontAlgn="ctr"/>
                      <a:r>
                        <a:rPr lang="ru-RU" sz="1100" b="0" i="0" u="none" strike="noStrike">
                          <a:solidFill>
                            <a:srgbClr val="000000"/>
                          </a:solidFill>
                          <a:latin typeface="Calibri"/>
                        </a:rPr>
                        <a:t>   62 058,61</a:t>
                      </a:r>
                    </a:p>
                  </a:txBody>
                  <a:tcPr marL="7620" marR="7620" marT="7620" marB="0" anchor="ctr"/>
                </a:tc>
              </a:tr>
              <a:tr h="214314">
                <a:tc>
                  <a:txBody>
                    <a:bodyPr/>
                    <a:lstStyle/>
                    <a:p>
                      <a:pPr algn="l" fontAlgn="b"/>
                      <a:r>
                        <a:rPr lang="ru-RU" sz="1100" b="0" i="0" u="none" strike="noStrike" dirty="0">
                          <a:solidFill>
                            <a:srgbClr val="000000"/>
                          </a:solidFill>
                          <a:latin typeface="Calibri"/>
                        </a:rPr>
                        <a:t>Доходы от продажи материальных и нематериальных активов</a:t>
                      </a:r>
                    </a:p>
                  </a:txBody>
                  <a:tcPr marL="7620" marR="7620" marT="7620" marB="0" anchor="ctr"/>
                </a:tc>
                <a:tc>
                  <a:txBody>
                    <a:bodyPr/>
                    <a:lstStyle/>
                    <a:p>
                      <a:pPr algn="ctr" fontAlgn="ctr"/>
                      <a:r>
                        <a:rPr lang="ru-RU" sz="1100" b="0" i="0" u="none" strike="noStrike">
                          <a:solidFill>
                            <a:srgbClr val="000000"/>
                          </a:solidFill>
                          <a:latin typeface="Calibri"/>
                        </a:rPr>
                        <a:t>   627 655,04</a:t>
                      </a:r>
                    </a:p>
                  </a:txBody>
                  <a:tcPr marL="7620" marR="7620" marT="7620" marB="0" anchor="ctr"/>
                </a:tc>
                <a:tc>
                  <a:txBody>
                    <a:bodyPr/>
                    <a:lstStyle/>
                    <a:p>
                      <a:pPr algn="ctr" fontAlgn="ctr"/>
                      <a:r>
                        <a:rPr lang="ru-RU" sz="1100" b="0" i="0" u="none" strike="noStrike">
                          <a:solidFill>
                            <a:srgbClr val="000000"/>
                          </a:solidFill>
                          <a:latin typeface="Calibri"/>
                        </a:rPr>
                        <a:t>   583 564,04</a:t>
                      </a:r>
                    </a:p>
                  </a:txBody>
                  <a:tcPr marL="7620" marR="7620" marT="7620" marB="0" anchor="ctr"/>
                </a:tc>
              </a:tr>
              <a:tr h="214314">
                <a:tc>
                  <a:txBody>
                    <a:bodyPr/>
                    <a:lstStyle/>
                    <a:p>
                      <a:pPr algn="l" fontAlgn="b"/>
                      <a:r>
                        <a:rPr lang="ru-RU" sz="1100" b="0" i="0" u="none" strike="noStrike" dirty="0">
                          <a:solidFill>
                            <a:srgbClr val="000000"/>
                          </a:solidFill>
                          <a:latin typeface="Calibri"/>
                        </a:rPr>
                        <a:t>Штрафы, санкции, возмещение ущерба</a:t>
                      </a:r>
                    </a:p>
                  </a:txBody>
                  <a:tcPr marL="7620" marR="7620" marT="7620" marB="0" anchor="ctr"/>
                </a:tc>
                <a:tc>
                  <a:txBody>
                    <a:bodyPr/>
                    <a:lstStyle/>
                    <a:p>
                      <a:pPr algn="ctr" fontAlgn="ctr"/>
                      <a:r>
                        <a:rPr lang="ru-RU" sz="1100" b="0" i="0" u="none" strike="noStrike">
                          <a:solidFill>
                            <a:srgbClr val="000000"/>
                          </a:solidFill>
                          <a:latin typeface="Calibri"/>
                        </a:rPr>
                        <a:t>   358 467,64</a:t>
                      </a:r>
                    </a:p>
                  </a:txBody>
                  <a:tcPr marL="7620" marR="7620" marT="7620" marB="0" anchor="ctr"/>
                </a:tc>
                <a:tc>
                  <a:txBody>
                    <a:bodyPr/>
                    <a:lstStyle/>
                    <a:p>
                      <a:pPr algn="ctr" fontAlgn="ctr"/>
                      <a:r>
                        <a:rPr lang="ru-RU" sz="1100" b="0" i="0" u="none" strike="noStrike">
                          <a:solidFill>
                            <a:srgbClr val="000000"/>
                          </a:solidFill>
                          <a:latin typeface="Calibri"/>
                        </a:rPr>
                        <a:t>   358 275,23</a:t>
                      </a:r>
                    </a:p>
                  </a:txBody>
                  <a:tcPr marL="7620" marR="7620" marT="7620" marB="0" anchor="ctr"/>
                </a:tc>
              </a:tr>
              <a:tr h="214314">
                <a:tc>
                  <a:txBody>
                    <a:bodyPr/>
                    <a:lstStyle/>
                    <a:p>
                      <a:pPr algn="l" fontAlgn="b"/>
                      <a:r>
                        <a:rPr lang="ru-RU" sz="1100" b="0" i="0" u="none" strike="noStrike" dirty="0">
                          <a:solidFill>
                            <a:srgbClr val="000000"/>
                          </a:solidFill>
                          <a:latin typeface="Calibri"/>
                        </a:rPr>
                        <a:t>Прочие неналоговые доходы</a:t>
                      </a:r>
                    </a:p>
                  </a:txBody>
                  <a:tcPr marL="7620" marR="7620" marT="7620" marB="0" anchor="ctr"/>
                </a:tc>
                <a:tc>
                  <a:txBody>
                    <a:bodyPr/>
                    <a:lstStyle/>
                    <a:p>
                      <a:pPr algn="ctr" fontAlgn="ctr"/>
                      <a:r>
                        <a:rPr lang="ru-RU" sz="1100" b="0" i="0" u="none" strike="noStrike">
                          <a:solidFill>
                            <a:srgbClr val="000000"/>
                          </a:solidFill>
                          <a:latin typeface="Calibri"/>
                        </a:rPr>
                        <a:t> </a:t>
                      </a:r>
                    </a:p>
                  </a:txBody>
                  <a:tcPr marL="7620" marR="7620" marT="7620" marB="0" anchor="ctr"/>
                </a:tc>
                <a:tc>
                  <a:txBody>
                    <a:bodyPr/>
                    <a:lstStyle/>
                    <a:p>
                      <a:pPr algn="ctr" fontAlgn="ctr"/>
                      <a:r>
                        <a:rPr lang="ru-RU" sz="1100" b="0" i="0" u="none" strike="noStrike">
                          <a:solidFill>
                            <a:srgbClr val="000000"/>
                          </a:solidFill>
                          <a:latin typeface="Calibri"/>
                        </a:rPr>
                        <a:t>-   77 771,08</a:t>
                      </a:r>
                    </a:p>
                  </a:txBody>
                  <a:tcPr marL="7620" marR="7620" marT="7620" marB="0" anchor="ctr"/>
                </a:tc>
              </a:tr>
              <a:tr h="214314">
                <a:tc>
                  <a:txBody>
                    <a:bodyPr/>
                    <a:lstStyle/>
                    <a:p>
                      <a:pPr algn="l" fontAlgn="b"/>
                      <a:r>
                        <a:rPr lang="ru-RU" sz="1100" b="1" i="1" u="none" strike="noStrike" dirty="0">
                          <a:solidFill>
                            <a:srgbClr val="000000"/>
                          </a:solidFill>
                          <a:latin typeface="Calibri"/>
                        </a:rPr>
                        <a:t>Безвозмездные поступления</a:t>
                      </a:r>
                    </a:p>
                  </a:txBody>
                  <a:tcPr marL="7620" marR="7620" marT="7620" marB="0" anchor="ctr"/>
                </a:tc>
                <a:tc>
                  <a:txBody>
                    <a:bodyPr/>
                    <a:lstStyle/>
                    <a:p>
                      <a:pPr algn="ctr" fontAlgn="ctr"/>
                      <a:r>
                        <a:rPr lang="ru-RU" sz="1100" b="1" i="1" u="none" strike="noStrike">
                          <a:solidFill>
                            <a:srgbClr val="000000"/>
                          </a:solidFill>
                          <a:latin typeface="Calibri"/>
                        </a:rPr>
                        <a:t>  289 857 646,87</a:t>
                      </a:r>
                    </a:p>
                  </a:txBody>
                  <a:tcPr marL="7620" marR="7620" marT="7620" marB="0" anchor="ctr"/>
                </a:tc>
                <a:tc>
                  <a:txBody>
                    <a:bodyPr/>
                    <a:lstStyle/>
                    <a:p>
                      <a:pPr algn="ctr" fontAlgn="ctr"/>
                      <a:r>
                        <a:rPr lang="ru-RU" sz="1100" b="1" i="1" u="none" strike="noStrike">
                          <a:solidFill>
                            <a:srgbClr val="000000"/>
                          </a:solidFill>
                          <a:latin typeface="Calibri"/>
                        </a:rPr>
                        <a:t>  289 728 005,43</a:t>
                      </a:r>
                    </a:p>
                  </a:txBody>
                  <a:tcPr marL="7620" marR="7620" marT="7620" marB="0" anchor="ctr"/>
                </a:tc>
              </a:tr>
              <a:tr h="214314">
                <a:tc>
                  <a:txBody>
                    <a:bodyPr/>
                    <a:lstStyle/>
                    <a:p>
                      <a:pPr algn="l" fontAlgn="t"/>
                      <a:r>
                        <a:rPr lang="ru-RU" sz="1100" b="0" i="0" u="none" strike="noStrike" dirty="0">
                          <a:solidFill>
                            <a:srgbClr val="000000"/>
                          </a:solidFill>
                          <a:latin typeface="Calibri"/>
                        </a:rPr>
                        <a:t>Безвозмездные поступления от других бюджетов бюджетной системы российской федерации</a:t>
                      </a:r>
                    </a:p>
                  </a:txBody>
                  <a:tcPr marL="7620" marR="7620" marT="7620" marB="0" anchor="ctr"/>
                </a:tc>
                <a:tc>
                  <a:txBody>
                    <a:bodyPr/>
                    <a:lstStyle/>
                    <a:p>
                      <a:pPr algn="ctr" fontAlgn="ctr"/>
                      <a:r>
                        <a:rPr lang="ru-RU" sz="1100" b="0" i="0" u="none" strike="noStrike">
                          <a:solidFill>
                            <a:srgbClr val="000000"/>
                          </a:solidFill>
                          <a:latin typeface="Calibri"/>
                        </a:rPr>
                        <a:t>  292 829 274,00</a:t>
                      </a:r>
                    </a:p>
                  </a:txBody>
                  <a:tcPr marL="7620" marR="7620" marT="7620" marB="0" anchor="ctr"/>
                </a:tc>
                <a:tc>
                  <a:txBody>
                    <a:bodyPr/>
                    <a:lstStyle/>
                    <a:p>
                      <a:pPr algn="ctr" fontAlgn="ctr"/>
                      <a:r>
                        <a:rPr lang="ru-RU" sz="1100" b="0" i="0" u="none" strike="noStrike">
                          <a:solidFill>
                            <a:srgbClr val="000000"/>
                          </a:solidFill>
                          <a:latin typeface="Calibri"/>
                        </a:rPr>
                        <a:t>  292 699 632,56</a:t>
                      </a:r>
                    </a:p>
                  </a:txBody>
                  <a:tcPr marL="7620" marR="7620" marT="7620" marB="0" anchor="ctr"/>
                </a:tc>
              </a:tr>
              <a:tr h="214314">
                <a:tc>
                  <a:txBody>
                    <a:bodyPr/>
                    <a:lstStyle/>
                    <a:p>
                      <a:pPr algn="l" fontAlgn="b"/>
                      <a:r>
                        <a:rPr lang="ru-RU" sz="1100" b="0" i="0" u="none" strike="noStrike">
                          <a:solidFill>
                            <a:srgbClr val="000000"/>
                          </a:solidFill>
                          <a:latin typeface="Calibri"/>
                        </a:rPr>
                        <a:t>Дотации бюджетам бюджетной системы российской федерации</a:t>
                      </a:r>
                    </a:p>
                  </a:txBody>
                  <a:tcPr marL="7620" marR="7620" marT="7620" marB="0" anchor="ctr"/>
                </a:tc>
                <a:tc>
                  <a:txBody>
                    <a:bodyPr/>
                    <a:lstStyle/>
                    <a:p>
                      <a:pPr algn="ctr" fontAlgn="ctr"/>
                      <a:r>
                        <a:rPr lang="ru-RU" sz="1100" b="0" i="0" u="none" strike="noStrike">
                          <a:solidFill>
                            <a:srgbClr val="000000"/>
                          </a:solidFill>
                          <a:latin typeface="Calibri"/>
                        </a:rPr>
                        <a:t>  56 821 957,00</a:t>
                      </a:r>
                    </a:p>
                  </a:txBody>
                  <a:tcPr marL="7620" marR="7620" marT="7620" marB="0" anchor="ctr"/>
                </a:tc>
                <a:tc>
                  <a:txBody>
                    <a:bodyPr/>
                    <a:lstStyle/>
                    <a:p>
                      <a:pPr algn="ctr" fontAlgn="ctr"/>
                      <a:r>
                        <a:rPr lang="ru-RU" sz="1100" b="0" i="0" u="none" strike="noStrike">
                          <a:solidFill>
                            <a:srgbClr val="000000"/>
                          </a:solidFill>
                          <a:latin typeface="Calibri"/>
                        </a:rPr>
                        <a:t>  56 821 957,00</a:t>
                      </a:r>
                    </a:p>
                  </a:txBody>
                  <a:tcPr marL="7620" marR="7620" marT="7620" marB="0" anchor="ctr"/>
                </a:tc>
              </a:tr>
              <a:tr h="214314">
                <a:tc>
                  <a:txBody>
                    <a:bodyPr/>
                    <a:lstStyle/>
                    <a:p>
                      <a:pPr algn="l" fontAlgn="t"/>
                      <a:r>
                        <a:rPr lang="ru-RU" sz="1100" b="0" i="0" u="none" strike="noStrike" dirty="0">
                          <a:solidFill>
                            <a:srgbClr val="000000"/>
                          </a:solidFill>
                          <a:latin typeface="Calibri"/>
                        </a:rPr>
                        <a:t>Субсидии бюджетам бюджетной системы  российской федерации (межбюджетные субсидии)</a:t>
                      </a:r>
                    </a:p>
                  </a:txBody>
                  <a:tcPr marL="7620" marR="7620" marT="7620" marB="0" anchor="ctr"/>
                </a:tc>
                <a:tc>
                  <a:txBody>
                    <a:bodyPr/>
                    <a:lstStyle/>
                    <a:p>
                      <a:pPr algn="ctr" fontAlgn="ctr"/>
                      <a:r>
                        <a:rPr lang="ru-RU" sz="1100" b="0" i="0" u="none" strike="noStrike">
                          <a:solidFill>
                            <a:srgbClr val="000000"/>
                          </a:solidFill>
                          <a:latin typeface="Calibri"/>
                        </a:rPr>
                        <a:t>  21 347 460,00</a:t>
                      </a:r>
                    </a:p>
                  </a:txBody>
                  <a:tcPr marL="7620" marR="7620" marT="7620" marB="0" anchor="ctr"/>
                </a:tc>
                <a:tc>
                  <a:txBody>
                    <a:bodyPr/>
                    <a:lstStyle/>
                    <a:p>
                      <a:pPr algn="ctr" fontAlgn="ctr"/>
                      <a:r>
                        <a:rPr lang="ru-RU" sz="1100" b="0" i="0" u="none" strike="noStrike">
                          <a:solidFill>
                            <a:srgbClr val="000000"/>
                          </a:solidFill>
                          <a:latin typeface="Calibri"/>
                        </a:rPr>
                        <a:t>  21 347 459,75</a:t>
                      </a:r>
                    </a:p>
                  </a:txBody>
                  <a:tcPr marL="7620" marR="7620" marT="7620" marB="0" anchor="ctr"/>
                </a:tc>
              </a:tr>
              <a:tr h="214314">
                <a:tc>
                  <a:txBody>
                    <a:bodyPr/>
                    <a:lstStyle/>
                    <a:p>
                      <a:pPr algn="l" fontAlgn="b"/>
                      <a:r>
                        <a:rPr lang="ru-RU" sz="1100" b="0" i="0" u="none" strike="noStrike" dirty="0">
                          <a:solidFill>
                            <a:srgbClr val="000000"/>
                          </a:solidFill>
                          <a:latin typeface="Calibri"/>
                        </a:rPr>
                        <a:t>Субвенции бюджетам бюджетной системы российской федерации</a:t>
                      </a:r>
                    </a:p>
                  </a:txBody>
                  <a:tcPr marL="7620" marR="7620" marT="7620" marB="0" anchor="ctr"/>
                </a:tc>
                <a:tc>
                  <a:txBody>
                    <a:bodyPr/>
                    <a:lstStyle/>
                    <a:p>
                      <a:pPr algn="ctr" fontAlgn="ctr"/>
                      <a:r>
                        <a:rPr lang="ru-RU" sz="1100" b="0" i="0" u="none" strike="noStrike">
                          <a:solidFill>
                            <a:srgbClr val="000000"/>
                          </a:solidFill>
                          <a:latin typeface="Calibri"/>
                        </a:rPr>
                        <a:t>  214 559 857,00</a:t>
                      </a:r>
                    </a:p>
                  </a:txBody>
                  <a:tcPr marL="7620" marR="7620" marT="7620" marB="0" anchor="ctr"/>
                </a:tc>
                <a:tc>
                  <a:txBody>
                    <a:bodyPr/>
                    <a:lstStyle/>
                    <a:p>
                      <a:pPr algn="ctr" fontAlgn="ctr"/>
                      <a:r>
                        <a:rPr lang="ru-RU" sz="1100" b="0" i="0" u="none" strike="noStrike">
                          <a:solidFill>
                            <a:srgbClr val="000000"/>
                          </a:solidFill>
                          <a:latin typeface="Calibri"/>
                        </a:rPr>
                        <a:t>  214 430 215,81</a:t>
                      </a:r>
                    </a:p>
                  </a:txBody>
                  <a:tcPr marL="7620" marR="7620" marT="7620" marB="0" anchor="ctr"/>
                </a:tc>
              </a:tr>
              <a:tr h="214314">
                <a:tc>
                  <a:txBody>
                    <a:bodyPr/>
                    <a:lstStyle/>
                    <a:p>
                      <a:pPr algn="l" fontAlgn="b"/>
                      <a:r>
                        <a:rPr lang="ru-RU" sz="1100" b="0" i="0" u="none" strike="noStrike" dirty="0">
                          <a:solidFill>
                            <a:srgbClr val="000000"/>
                          </a:solidFill>
                          <a:latin typeface="Calibri"/>
                        </a:rPr>
                        <a:t>Иные межбюджетные трансферты</a:t>
                      </a:r>
                    </a:p>
                  </a:txBody>
                  <a:tcPr marL="7620" marR="7620" marT="7620" marB="0" anchor="ctr"/>
                </a:tc>
                <a:tc>
                  <a:txBody>
                    <a:bodyPr/>
                    <a:lstStyle/>
                    <a:p>
                      <a:pPr algn="ctr" fontAlgn="ctr"/>
                      <a:r>
                        <a:rPr lang="ru-RU" sz="1100" b="0" i="0" u="none" strike="noStrike">
                          <a:solidFill>
                            <a:srgbClr val="000000"/>
                          </a:solidFill>
                          <a:latin typeface="Calibri"/>
                        </a:rPr>
                        <a:t>   100 000,00</a:t>
                      </a:r>
                    </a:p>
                  </a:txBody>
                  <a:tcPr marL="7620" marR="7620" marT="7620" marB="0" anchor="ctr"/>
                </a:tc>
                <a:tc>
                  <a:txBody>
                    <a:bodyPr/>
                    <a:lstStyle/>
                    <a:p>
                      <a:pPr algn="ctr" fontAlgn="ctr"/>
                      <a:r>
                        <a:rPr lang="ru-RU" sz="1100" b="0" i="0" u="none" strike="noStrike">
                          <a:solidFill>
                            <a:srgbClr val="000000"/>
                          </a:solidFill>
                          <a:latin typeface="Calibri"/>
                        </a:rPr>
                        <a:t>   100 000,00</a:t>
                      </a:r>
                    </a:p>
                  </a:txBody>
                  <a:tcPr marL="7620" marR="7620" marT="7620" marB="0" anchor="ctr"/>
                </a:tc>
              </a:tr>
              <a:tr h="250209">
                <a:tc>
                  <a:txBody>
                    <a:bodyPr/>
                    <a:lstStyle/>
                    <a:p>
                      <a:pPr algn="l" fontAlgn="b"/>
                      <a:r>
                        <a:rPr lang="ru-RU" sz="1100" b="0" i="0" u="none" strike="noStrike" dirty="0">
                          <a:solidFill>
                            <a:srgbClr val="000000"/>
                          </a:solidFill>
                          <a:latin typeface="Calibri"/>
                        </a:rPr>
                        <a:t>Прочие безвозмездные поступления</a:t>
                      </a:r>
                    </a:p>
                  </a:txBody>
                  <a:tcPr marL="7620" marR="7620" marT="7620" marB="0" anchor="ctr"/>
                </a:tc>
                <a:tc>
                  <a:txBody>
                    <a:bodyPr/>
                    <a:lstStyle/>
                    <a:p>
                      <a:pPr algn="ctr" fontAlgn="ctr"/>
                      <a:r>
                        <a:rPr lang="ru-RU" sz="1100" b="0" i="0" u="none" strike="noStrike">
                          <a:solidFill>
                            <a:srgbClr val="000000"/>
                          </a:solidFill>
                          <a:latin typeface="Calibri"/>
                        </a:rPr>
                        <a:t>   345 000,00</a:t>
                      </a:r>
                    </a:p>
                  </a:txBody>
                  <a:tcPr marL="7620" marR="7620" marT="7620" marB="0" anchor="ctr"/>
                </a:tc>
                <a:tc>
                  <a:txBody>
                    <a:bodyPr/>
                    <a:lstStyle/>
                    <a:p>
                      <a:pPr algn="ctr" fontAlgn="ctr"/>
                      <a:r>
                        <a:rPr lang="ru-RU" sz="1100" b="0" i="0" u="none" strike="noStrike">
                          <a:solidFill>
                            <a:srgbClr val="000000"/>
                          </a:solidFill>
                          <a:latin typeface="Calibri"/>
                        </a:rPr>
                        <a:t>   345 000,00</a:t>
                      </a:r>
                    </a:p>
                  </a:txBody>
                  <a:tcPr marL="7620" marR="7620" marT="7620" marB="0" anchor="ctr"/>
                </a:tc>
              </a:tr>
              <a:tr h="607399">
                <a:tc>
                  <a:txBody>
                    <a:bodyPr/>
                    <a:lstStyle/>
                    <a:p>
                      <a:pPr algn="l" fontAlgn="t"/>
                      <a:r>
                        <a:rPr lang="ru-RU" sz="1100" b="0" i="0" u="none" strike="noStrike" dirty="0" smtClean="0">
                          <a:solidFill>
                            <a:srgbClr val="000000"/>
                          </a:solidFill>
                          <a:latin typeface="Calibri"/>
                        </a:rPr>
                        <a:t>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 субвенций и иных межбюджетных трансфертов, имеющих целевое назначение, прошлых лет</a:t>
                      </a:r>
                      <a:endParaRPr lang="ru-RU" sz="1100" b="0" i="0" u="none" strike="noStrike" dirty="0">
                        <a:solidFill>
                          <a:srgbClr val="000000"/>
                        </a:solidFill>
                        <a:latin typeface="Calibri"/>
                      </a:endParaRPr>
                    </a:p>
                  </a:txBody>
                  <a:tcPr marL="7620" marR="7620" marT="7620" marB="0" anchor="ctr"/>
                </a:tc>
                <a:tc>
                  <a:txBody>
                    <a:bodyPr/>
                    <a:lstStyle/>
                    <a:p>
                      <a:pPr algn="ctr" fontAlgn="ctr"/>
                      <a:r>
                        <a:rPr lang="ru-RU" sz="1100" b="0" i="0" u="none" strike="noStrike">
                          <a:solidFill>
                            <a:srgbClr val="000000"/>
                          </a:solidFill>
                          <a:latin typeface="Calibri"/>
                        </a:rPr>
                        <a:t>   97 869,96</a:t>
                      </a:r>
                    </a:p>
                  </a:txBody>
                  <a:tcPr marL="7620" marR="7620" marT="7620" marB="0" anchor="ctr"/>
                </a:tc>
                <a:tc>
                  <a:txBody>
                    <a:bodyPr/>
                    <a:lstStyle/>
                    <a:p>
                      <a:pPr algn="ctr" fontAlgn="ctr"/>
                      <a:r>
                        <a:rPr lang="ru-RU" sz="1100" b="0" i="0" u="none" strike="noStrike">
                          <a:solidFill>
                            <a:srgbClr val="000000"/>
                          </a:solidFill>
                          <a:latin typeface="Calibri"/>
                        </a:rPr>
                        <a:t>   97 869,96</a:t>
                      </a:r>
                    </a:p>
                  </a:txBody>
                  <a:tcPr marL="7620" marR="7620" marT="7620" marB="0" anchor="ctr"/>
                </a:tc>
              </a:tr>
              <a:tr h="370840">
                <a:tc>
                  <a:txBody>
                    <a:bodyPr/>
                    <a:lstStyle/>
                    <a:p>
                      <a:pPr algn="l" fontAlgn="t"/>
                      <a:r>
                        <a:rPr lang="ru-RU" sz="1100" b="0" i="0" u="none" strike="noStrike" dirty="0">
                          <a:solidFill>
                            <a:srgbClr val="000000"/>
                          </a:solidFill>
                          <a:latin typeface="Calibri"/>
                        </a:rPr>
                        <a:t>Возврат остатков субсидий, субвенций и иных межбюджетных трансфертов, имеющих целевое назначение, прошлых лет</a:t>
                      </a:r>
                    </a:p>
                  </a:txBody>
                  <a:tcPr marL="7620" marR="7620" marT="7620" marB="0" anchor="ctr"/>
                </a:tc>
                <a:tc>
                  <a:txBody>
                    <a:bodyPr/>
                    <a:lstStyle/>
                    <a:p>
                      <a:pPr algn="ctr" fontAlgn="ctr"/>
                      <a:r>
                        <a:rPr lang="ru-RU" sz="1100" b="0" i="0" u="none" strike="noStrike">
                          <a:solidFill>
                            <a:srgbClr val="000000"/>
                          </a:solidFill>
                          <a:latin typeface="Calibri"/>
                        </a:rPr>
                        <a:t>-  3 414 497,09</a:t>
                      </a:r>
                    </a:p>
                  </a:txBody>
                  <a:tcPr marL="7620" marR="7620" marT="7620" marB="0" anchor="ctr"/>
                </a:tc>
                <a:tc>
                  <a:txBody>
                    <a:bodyPr/>
                    <a:lstStyle/>
                    <a:p>
                      <a:pPr algn="ctr" fontAlgn="ctr"/>
                      <a:r>
                        <a:rPr lang="ru-RU" sz="1100" b="0" i="0" u="none" strike="noStrike" dirty="0">
                          <a:solidFill>
                            <a:srgbClr val="000000"/>
                          </a:solidFill>
                          <a:latin typeface="Calibri"/>
                        </a:rPr>
                        <a:t>-  3 414 497,09</a:t>
                      </a:r>
                    </a:p>
                  </a:txBody>
                  <a:tcPr marL="7620" marR="7620" marT="7620" marB="0" anchor="ctr"/>
                </a:tc>
              </a:tr>
            </a:tbl>
          </a:graphicData>
        </a:graphic>
      </p:graphicFrame>
      <p:sp>
        <p:nvSpPr>
          <p:cNvPr id="5" name="Прямоугольник 4"/>
          <p:cNvSpPr/>
          <p:nvPr/>
        </p:nvSpPr>
        <p:spPr>
          <a:xfrm>
            <a:off x="8361004" y="857232"/>
            <a:ext cx="606255" cy="261610"/>
          </a:xfrm>
          <a:prstGeom prst="rect">
            <a:avLst/>
          </a:prstGeom>
        </p:spPr>
        <p:txBody>
          <a:bodyPr wrap="none">
            <a:spAutoFit/>
          </a:bodyPr>
          <a:lstStyle/>
          <a:p>
            <a:pPr lvl="0" algn="r" defTabSz="1082675" fontAlgn="base">
              <a:spcBef>
                <a:spcPct val="0"/>
              </a:spcBef>
              <a:spcAft>
                <a:spcPct val="0"/>
              </a:spcAft>
            </a:pPr>
            <a:r>
              <a:rPr lang="ru-RU" sz="1100" dirty="0" smtClean="0">
                <a:solidFill>
                  <a:srgbClr val="003366"/>
                </a:solidFill>
                <a:latin typeface="Times New Roman" pitchFamily="18" charset="0"/>
              </a:rPr>
              <a:t>рублей</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142852"/>
            <a:ext cx="8643998" cy="954107"/>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ru-RU" sz="2800" dirty="0" smtClean="0">
                <a:solidFill>
                  <a:srgbClr val="7030A0"/>
                </a:solidFill>
              </a:rPr>
              <a:t>Структура доходов муниципального района</a:t>
            </a:r>
          </a:p>
          <a:p>
            <a:pPr algn="ctr">
              <a:defRPr sz="2160" b="1" i="0" u="none" strike="noStrike" kern="1200" baseline="0">
                <a:solidFill>
                  <a:prstClr val="black"/>
                </a:solidFill>
                <a:latin typeface="+mn-lt"/>
                <a:ea typeface="+mn-ea"/>
                <a:cs typeface="+mn-cs"/>
              </a:defRPr>
            </a:pPr>
            <a:r>
              <a:rPr lang="ru-RU" sz="2800" dirty="0" smtClean="0">
                <a:solidFill>
                  <a:srgbClr val="7030A0"/>
                </a:solidFill>
              </a:rPr>
              <a:t>за 2018 год</a:t>
            </a:r>
            <a:endParaRPr lang="ru-RU" sz="2800" dirty="0">
              <a:solidFill>
                <a:srgbClr val="7030A0"/>
              </a:solidFill>
            </a:endParaRPr>
          </a:p>
        </p:txBody>
      </p:sp>
      <p:pic>
        <p:nvPicPr>
          <p:cNvPr id="1026" name="Picture 2"/>
          <p:cNvPicPr>
            <a:picLocks noChangeAspect="1" noChangeArrowheads="1"/>
          </p:cNvPicPr>
          <p:nvPr/>
        </p:nvPicPr>
        <p:blipFill>
          <a:blip r:embed="rId2"/>
          <a:srcRect/>
          <a:stretch>
            <a:fillRect/>
          </a:stretch>
        </p:blipFill>
        <p:spPr bwMode="auto">
          <a:xfrm>
            <a:off x="571472" y="1071546"/>
            <a:ext cx="8001056" cy="5352171"/>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5662" y="214291"/>
            <a:ext cx="8997756" cy="642942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873794" y="1214422"/>
            <a:ext cx="1972572" cy="107157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3370932" y="1214422"/>
            <a:ext cx="1942471" cy="1143008"/>
          </a:xfrm>
          <a:prstGeom prst="rect">
            <a:avLst/>
          </a:prstGeom>
          <a:noFill/>
          <a:ln w="9525">
            <a:noFill/>
            <a:miter lim="800000"/>
            <a:headEnd/>
            <a:tailEnd/>
          </a:ln>
          <a:effectLst/>
        </p:spPr>
      </p:pic>
      <p:pic>
        <p:nvPicPr>
          <p:cNvPr id="2" name="Picture 2"/>
          <p:cNvPicPr>
            <a:picLocks noChangeAspect="1" noChangeArrowheads="1"/>
          </p:cNvPicPr>
          <p:nvPr/>
        </p:nvPicPr>
        <p:blipFill>
          <a:blip r:embed="rId5"/>
          <a:srcRect/>
          <a:stretch>
            <a:fillRect/>
          </a:stretch>
        </p:blipFill>
        <p:spPr bwMode="auto">
          <a:xfrm>
            <a:off x="2643174" y="2643182"/>
            <a:ext cx="1507748" cy="571504"/>
          </a:xfrm>
          <a:prstGeom prst="rect">
            <a:avLst/>
          </a:prstGeom>
          <a:noFill/>
          <a:ln w="9525">
            <a:noFill/>
            <a:miter lim="800000"/>
            <a:headEnd/>
            <a:tailEnd/>
          </a:ln>
          <a:effectLst/>
        </p:spPr>
      </p:pic>
      <p:pic>
        <p:nvPicPr>
          <p:cNvPr id="3" name="Picture 3"/>
          <p:cNvPicPr>
            <a:picLocks noChangeAspect="1" noChangeArrowheads="1"/>
          </p:cNvPicPr>
          <p:nvPr/>
        </p:nvPicPr>
        <p:blipFill>
          <a:blip r:embed="rId6"/>
          <a:srcRect/>
          <a:stretch>
            <a:fillRect/>
          </a:stretch>
        </p:blipFill>
        <p:spPr bwMode="auto">
          <a:xfrm>
            <a:off x="2428860" y="5143512"/>
            <a:ext cx="1498455" cy="571504"/>
          </a:xfrm>
          <a:prstGeom prst="rect">
            <a:avLst/>
          </a:prstGeom>
          <a:noFill/>
          <a:ln w="9525">
            <a:noFill/>
            <a:miter lim="800000"/>
            <a:headEnd/>
            <a:tailEnd/>
          </a:ln>
          <a:effectLst/>
        </p:spPr>
      </p:pic>
      <p:pic>
        <p:nvPicPr>
          <p:cNvPr id="4" name="Picture 4"/>
          <p:cNvPicPr>
            <a:picLocks noChangeAspect="1" noChangeArrowheads="1"/>
          </p:cNvPicPr>
          <p:nvPr/>
        </p:nvPicPr>
        <p:blipFill>
          <a:blip r:embed="rId7"/>
          <a:srcRect/>
          <a:stretch>
            <a:fillRect/>
          </a:stretch>
        </p:blipFill>
        <p:spPr bwMode="auto">
          <a:xfrm>
            <a:off x="5000628" y="2571744"/>
            <a:ext cx="1613733" cy="625478"/>
          </a:xfrm>
          <a:prstGeom prst="rect">
            <a:avLst/>
          </a:prstGeom>
          <a:noFill/>
          <a:ln w="9525">
            <a:noFill/>
            <a:miter lim="800000"/>
            <a:headEnd/>
            <a:tailEnd/>
          </a:ln>
          <a:effectLst/>
        </p:spPr>
      </p:pic>
      <p:pic>
        <p:nvPicPr>
          <p:cNvPr id="2053" name="Picture 5"/>
          <p:cNvPicPr>
            <a:picLocks noChangeAspect="1" noChangeArrowheads="1"/>
          </p:cNvPicPr>
          <p:nvPr/>
        </p:nvPicPr>
        <p:blipFill>
          <a:blip r:embed="rId8"/>
          <a:srcRect/>
          <a:stretch>
            <a:fillRect/>
          </a:stretch>
        </p:blipFill>
        <p:spPr bwMode="auto">
          <a:xfrm>
            <a:off x="4857752" y="4929198"/>
            <a:ext cx="1613732" cy="625478"/>
          </a:xfrm>
          <a:prstGeom prst="rect">
            <a:avLst/>
          </a:prstGeom>
          <a:noFill/>
          <a:ln w="9525">
            <a:noFill/>
            <a:miter lim="800000"/>
            <a:headEnd/>
            <a:tailEnd/>
          </a:ln>
          <a:effectLst/>
        </p:spPr>
      </p:pic>
      <p:pic>
        <p:nvPicPr>
          <p:cNvPr id="2054" name="Picture 6"/>
          <p:cNvPicPr>
            <a:picLocks noChangeAspect="1" noChangeArrowheads="1"/>
          </p:cNvPicPr>
          <p:nvPr/>
        </p:nvPicPr>
        <p:blipFill>
          <a:blip r:embed="rId9"/>
          <a:srcRect/>
          <a:stretch>
            <a:fillRect/>
          </a:stretch>
        </p:blipFill>
        <p:spPr bwMode="auto">
          <a:xfrm>
            <a:off x="5715008" y="1214422"/>
            <a:ext cx="2036766" cy="1115172"/>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2153</TotalTime>
  <Words>4305</Words>
  <PresentationFormat>Экран (4:3)</PresentationFormat>
  <Paragraphs>846</Paragraphs>
  <Slides>44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Трек</vt:lpstr>
      <vt:lpstr>К РЕШЕНИЮ ПРЕДСТАВИТЕЛЬНОГО СОБРНИЯ ЛЬГОВСКОГО РАЙОНА КУРСКОЙ ОБЛАСТИ ОТ 26.04.2019 Г. №70 «ОБ ИСПОЛНЕНИИ БЮДЖЕТА МУНИЦИПАЛЬНОГО РАЙОНА «ЛЬГОВСКИЙ РАЙОН» КУРСКОЙ ОБЛАСТИ ЗА 2018 ГОД </vt:lpstr>
      <vt:lpstr>Слайд 2</vt:lpstr>
      <vt:lpstr>ЧТО ТАКОЕ БЮДЖЕТ?</vt:lpstr>
      <vt:lpstr>ОСНОВНЫЕ ХАРАКТЕРИСТИКИ БЮДЖЕТА</vt:lpstr>
      <vt:lpstr>ОСНОВНЫЕ ХАРАКТЕРИСТИКИ  КОНСОЛИДИРОВАННОГО БЮДЖЕТА ЛЬГОВСКОГО РАЙОНА КУРСКОЙ ОБЛАСТИ ЗА 2018 ГОД</vt:lpstr>
      <vt:lpstr>ДОХОДЫ БЮДЖЕТА </vt:lpstr>
      <vt:lpstr>Структура доходов бюджета МУНИЦИПАЛЬНОГО РАЙОНА «ЛЬГОВСКИЙ РАЙОН» Курской области за 2018 год</vt:lpstr>
      <vt:lpstr>Слайд 8</vt:lpstr>
      <vt:lpstr>Слайд 9</vt:lpstr>
      <vt:lpstr>Слайд 10</vt:lpstr>
      <vt:lpstr>ОБЪЕМ И ДИНАМИКА БЕЗВОЗМЕЗДНЫХ ПОСТУПЛЕНИЙ ИЗ ОБЛАСТНОГО БЮДЖЕТА В БЮДЖЕТ МУНИЦИПАЛЬНОГО РАЙОНА</vt:lpstr>
      <vt:lpstr>ОБЪЕМ БЕЗВОЗМЕЗДНЫХ ПОСТУПЛЕНИЙ ИЗ ОБЛАСТНОГО БЮДЖЕТА В БЮДЖЕТ МУНИЦИПАЛЬНОГО РАЙОНА ЗА 2018 ГОД [1]</vt:lpstr>
      <vt:lpstr>ОБЪЕМ БЕЗВОЗМЕЗДНЫХ ПОСТУПЛЕНИЙ ИЗ ОБЛАСТНОГО БЮДЖЕТА В БЮДЖЕТ МУНИЦИПАЛЬНОГО РАЙОНА ЗА 2018 ГОД [2]</vt:lpstr>
      <vt:lpstr>ОБЪЕМ БЕЗВОЗМЕЗДНЫХ ПОСТУПЛЕНИЙ ИЗ ОБЛАСТНОГО БЮДЖЕТА В БЮДЖЕТ МУНИЦИПАЛЬНОГО РАЙОНА ЗА 2018 ГОД [3]</vt:lpstr>
      <vt:lpstr>ОБЪЕМ БЕЗВОЗМЕЗДНЫХ ПОСТУПЛЕНИЙ ИЗ ОБЛАСТНОГО БЮДЖЕТА В БЮДЖЕТ МУНИЦИПАЛЬНОГО РАЙОНА ЗА 2018 ГОД [4]</vt:lpstr>
      <vt:lpstr>ОБЪЕМ БЕЗВОЗМЕЗДНЫХ ПОСТУПЛЕНИЙ ИЗ ОБЛАСТНОГО БЮДЖЕТА В БЮДЖЕТ МУНИЦИПАЛЬНОГО РАЙОНА ЗА 2018 ГОД [5]</vt:lpstr>
      <vt:lpstr>ОБЪЕМ БЕЗВОЗМЕЗДНЫХ ПОСТУПЛЕНИЙ ИЗ ОБЛАСТНОГО БЮДЖЕТА В БЮДЖЕТ МУНИЦИПАЛЬНОГО РАЙОНА ЗА 2018 ГОД [6]</vt:lpstr>
      <vt:lpstr>ОБЪЕМ БЕЗВОЗМЕЗДНЫХ ПОСТУПЛЕНИЙ ИЗ ОБЛАСТНОГО БЮДЖЕТА В БЮДЖЕТ МУНИЦИПАЛЬНОГО РАЙОНА ЗА 2018 ГОД [7]</vt:lpstr>
      <vt:lpstr>Слайд 19</vt:lpstr>
      <vt:lpstr>РАСХОДЫ БЮДЖЕТА ПО ОСНОВНЫМ ФУНКЦИЯМ</vt:lpstr>
      <vt:lpstr>Структура расходов бюджета района за 2018 год  по разделам и подразделам функциональной классификации [1]</vt:lpstr>
      <vt:lpstr>Структура расходов бюджета района за 2018 год  по разделам и подразделам функциональной классификации [2]</vt:lpstr>
      <vt:lpstr>Структура расходов бюджета района за 2018 год  по разделам и подразделам функциональной классификации [3]</vt:lpstr>
      <vt:lpstr>Слайд 24</vt:lpstr>
      <vt:lpstr>РАСХОДЫ БЮДЖЕТА ЛЬГОВСКОГО РАЙОНА КУРСКОЙ ОБЛАСТИ по видам расходов за 2018 год</vt:lpstr>
      <vt:lpstr>СТРУКТУРА РАСХОДОВ БЮДЖЕТА ЛЬГОВСКОГО РАЙОНА КУРСКОЙ ОБЛАСТИ по видам расходов за 2018 год</vt:lpstr>
      <vt:lpstr>ДИНАМИКА РАСХОДОВ</vt:lpstr>
      <vt:lpstr>ЧТО ТАКОЕ МУНИЦИПАЛЬНАЯ ПРОГРАММА?</vt:lpstr>
      <vt:lpstr>«ПРОГРАММНАЯ»  структура расходов бюджета</vt:lpstr>
      <vt:lpstr>Бюджет муниципального района за 2018 год  в разрезе государственных программ Курской области [1]</vt:lpstr>
      <vt:lpstr>Бюджет муниципального района за 2018 год  в разрезе государственных программ Курской области [2]</vt:lpstr>
      <vt:lpstr>Расходы  бюджета на реализацию муниципальной программы 01 «Развитие культуры в Льговском районе Курской области»</vt:lpstr>
      <vt:lpstr>Расходы  бюджета на реализацию муниципальной программы 02 «Социальная поддержка граждан в Льговском районе Курской области»</vt:lpstr>
      <vt:lpstr>Расходы  бюджета на реализацию муниципальной программы 03 «Развитие образования в Льговском районе Курской области»</vt:lpstr>
      <vt:lpstr>Расходы  бюджета на реализацию муниципальной программы 07 "Обеспечение доступным и комфортным жильем и коммунальными услугами граждан Льговского района Курской области"</vt:lpstr>
      <vt:lpstr>Расходы  бюджета на реализацию муниципальной программы 08 «Повышение эффективности работы с  молодежью,  организация отдыха и оздоровления детей, молодежи, развитие физической культуры и спорта в Льговском районе Курской области»</vt:lpstr>
      <vt:lpstr>Расходы  бюджета на реализацию муниципальной программы 11 «Развитие транспортной системы, обеспечение перевозки пассажиров в Льговском районе Курской области и безопасности дорожного движения»</vt:lpstr>
      <vt:lpstr>Расходы  бюджета на реализацию муниципальной программы 13 «Защита населения и территории от чрезвычайных ситуаций, обеспечение пожарной безопасности и безопасности людей на водных объектах в Льговском районе Курской области»</vt:lpstr>
      <vt:lpstr>Расходы  бюджета на реализацию муниципальной программы 14 «Повышение эффективности управления муниципальными финансами в Льговском районе Курской области»</vt:lpstr>
      <vt:lpstr>Расходы  бюджета на реализацию муниципальной программы 16 "Социальное развитие села в Льговском районе Курской области"</vt:lpstr>
      <vt:lpstr>Межбюджетные трансферты – это денежные средства, передаваемые из одного бюджета бюджетной системы Российской Федерации другому </vt:lpstr>
      <vt:lpstr>Оказание финансовой помощи в виде  межбюджетных трансфертов в 2018 году</vt:lpstr>
      <vt:lpstr>Муниципальный долг муниципального района «Льговский район» Курской области</vt:lpstr>
      <vt:lpstr>Слайд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 РЕШЕНИЮ ПРЕДСТАВИТЕЛЬНОГО СОБРНИЯ ЛЬГОВСКОГО РАЙОНА КУРСКОЙ ОБЛАСТИ ОТ 21.12.2016 Г. №177 «О БЮДЖЕТЕ МУНИЦИПАЛЬНОГО РАЙОНА «ЛЬГОВСКИЙ РАЙОН» КУРСКОЙ ОБЛАСТИ НА 2017 ГОД И НА ПАЛНОВЫЙ ПЕРИОД 2018 И 2019ГОДОВ </dc:title>
  <cp:lastModifiedBy>User</cp:lastModifiedBy>
  <cp:revision>244</cp:revision>
  <dcterms:modified xsi:type="dcterms:W3CDTF">2019-07-31T05:45:58Z</dcterms:modified>
</cp:coreProperties>
</file>