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diagrams/layout3.xml" ContentType="application/vnd.openxmlformats-officedocument.drawingml.diagramLayout+xml"/>
  <Override PartName="/ppt/charts/chart7.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6.xml" ContentType="application/vnd.openxmlformats-officedocument.drawingml.chart+xml"/>
  <Override PartName="/ppt/charts/chart10.xml" ContentType="application/vnd.openxmlformats-officedocument.drawingml.chart+xml"/>
  <Default Extension="gif" ContentType="image/gif"/>
  <Override PartName="/ppt/diagrams/data3.xml" ContentType="application/vnd.openxmlformats-officedocument.drawingml.diagramData+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62"/>
  </p:notesMasterIdLst>
  <p:sldIdLst>
    <p:sldId id="256" r:id="rId2"/>
    <p:sldId id="257" r:id="rId3"/>
    <p:sldId id="258" r:id="rId4"/>
    <p:sldId id="259" r:id="rId5"/>
    <p:sldId id="260" r:id="rId6"/>
    <p:sldId id="261" r:id="rId7"/>
    <p:sldId id="320" r:id="rId8"/>
    <p:sldId id="262" r:id="rId9"/>
    <p:sldId id="263" r:id="rId10"/>
    <p:sldId id="264" r:id="rId11"/>
    <p:sldId id="265" r:id="rId12"/>
    <p:sldId id="266" r:id="rId13"/>
    <p:sldId id="268" r:id="rId14"/>
    <p:sldId id="269" r:id="rId15"/>
    <p:sldId id="271" r:id="rId16"/>
    <p:sldId id="272" r:id="rId17"/>
    <p:sldId id="273" r:id="rId18"/>
    <p:sldId id="274" r:id="rId19"/>
    <p:sldId id="275" r:id="rId20"/>
    <p:sldId id="276" r:id="rId21"/>
    <p:sldId id="277" r:id="rId22"/>
    <p:sldId id="316" r:id="rId23"/>
    <p:sldId id="317" r:id="rId24"/>
    <p:sldId id="318" r:id="rId25"/>
    <p:sldId id="279" r:id="rId26"/>
    <p:sldId id="280" r:id="rId27"/>
    <p:sldId id="281" r:id="rId28"/>
    <p:sldId id="282" r:id="rId29"/>
    <p:sldId id="283" r:id="rId30"/>
    <p:sldId id="284" r:id="rId31"/>
    <p:sldId id="285" r:id="rId32"/>
    <p:sldId id="286" r:id="rId33"/>
    <p:sldId id="319" r:id="rId34"/>
    <p:sldId id="321" r:id="rId35"/>
    <p:sldId id="288" r:id="rId36"/>
    <p:sldId id="291" r:id="rId37"/>
    <p:sldId id="292" r:id="rId38"/>
    <p:sldId id="293" r:id="rId39"/>
    <p:sldId id="294" r:id="rId40"/>
    <p:sldId id="295" r:id="rId41"/>
    <p:sldId id="296" r:id="rId42"/>
    <p:sldId id="297" r:id="rId43"/>
    <p:sldId id="298" r:id="rId44"/>
    <p:sldId id="299" r:id="rId45"/>
    <p:sldId id="300" r:id="rId46"/>
    <p:sldId id="302" r:id="rId47"/>
    <p:sldId id="303" r:id="rId48"/>
    <p:sldId id="304" r:id="rId49"/>
    <p:sldId id="305" r:id="rId50"/>
    <p:sldId id="306" r:id="rId51"/>
    <p:sldId id="308" r:id="rId52"/>
    <p:sldId id="309" r:id="rId53"/>
    <p:sldId id="310" r:id="rId54"/>
    <p:sldId id="311" r:id="rId55"/>
    <p:sldId id="312" r:id="rId56"/>
    <p:sldId id="322" r:id="rId57"/>
    <p:sldId id="313" r:id="rId58"/>
    <p:sldId id="314" r:id="rId59"/>
    <p:sldId id="323" r:id="rId60"/>
    <p:sldId id="315" r:id="rId6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99CCFF"/>
    <a:srgbClr val="3333CC"/>
    <a:srgbClr val="81BF7F"/>
    <a:srgbClr val="CCFFCC"/>
    <a:srgbClr val="66FF66"/>
    <a:srgbClr val="FF0066"/>
    <a:srgbClr val="FF65A3"/>
    <a:srgbClr val="FF66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03447BB-5D67-496B-8E87-E561075AD55C}" styleName="Темный стиль 1 - акцент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2" autoAdjust="0"/>
    <p:restoredTop sz="88164" autoAdjust="0"/>
  </p:normalViewPr>
  <p:slideViewPr>
    <p:cSldViewPr>
      <p:cViewPr varScale="1">
        <p:scale>
          <a:sx n="78" d="100"/>
          <a:sy n="78" d="100"/>
        </p:scale>
        <p:origin x="-1570" y="-62"/>
      </p:cViewPr>
      <p:guideLst>
        <p:guide orient="horz" pos="2160"/>
        <p:guide pos="2880"/>
      </p:guideLst>
    </p:cSldViewPr>
  </p:slideViewPr>
  <p:outlineViewPr>
    <p:cViewPr>
      <p:scale>
        <a:sx n="33" d="100"/>
        <a:sy n="33" d="100"/>
      </p:scale>
      <p:origin x="0" y="17227"/>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file:///D:\&#1073;&#1102;&#1076;&#1078;&#1077;&#1090;%202020\&#1041;&#1102;&#1076;&#1078;&#1077;&#1090;%20&#1085;&#1072;%202020%20&#1075;&#1086;&#1076;\&#1073;&#1102;&#1076;&#1078;&#1077;&#1090;%20&#1076;&#1083;&#1103;%20&#1075;&#1088;&#1072;&#1078;&#1076;&#1072;&#1085;\&#1051;&#1080;&#1089;&#1090;%20Microsoft%20Excel.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1073;&#1102;&#1076;&#1078;&#1077;&#1090;%202020\&#1041;&#1102;&#1076;&#1078;&#1077;&#1090;%20&#1085;&#1072;%202020%20&#1075;&#1086;&#1076;\&#1073;&#1102;&#1076;&#1078;&#1077;&#1090;%20&#1076;&#1083;&#1103;%20&#1075;&#1088;&#1072;&#1078;&#1076;&#1072;&#1085;\&#1051;&#1080;&#1089;&#1090;%20Microsoft%20Excel.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User\Desktop\&#1073;&#1102;&#1076;&#1078;&#1077;&#1090;%202021\&#1041;&#1070;&#1044;&#1046;&#1045;&#1058;%20&#1053;&#1040;%202021%20&#1075;&#1086;&#1076;\&#1073;&#1102;&#1076;&#1078;&#1077;&#1090;%20&#1076;&#1083;&#1103;%20&#1075;&#1088;&#1072;&#1078;&#1076;&#1072;&#1085;\&#1051;&#1080;&#1089;&#1090;%20Microsoft%20Excel.xls" TargetMode="External"/></Relationships>
</file>

<file path=ppt/charts/_rels/chart1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image" Target="../media/image49.jpeg"/><Relationship Id="rId5" Type="http://schemas.openxmlformats.org/officeDocument/2006/relationships/oleObject" Target="file:///C:\Users\User\Desktop\&#1073;&#1102;&#1076;&#1078;&#1077;&#1090;%202021\&#1041;&#1070;&#1044;&#1046;&#1045;&#1058;%20&#1053;&#1040;%202021%20&#1075;&#1086;&#1076;\&#1073;&#1102;&#1076;&#1078;&#1077;&#1090;%20&#1076;&#1083;&#1103;%20&#1075;&#1088;&#1072;&#1078;&#1076;&#1072;&#1085;\&#1051;&#1080;&#1089;&#1090;%20Microsoft%20Excel.xls" TargetMode="External"/><Relationship Id="rId4" Type="http://schemas.openxmlformats.org/officeDocument/2006/relationships/image" Target="../media/image31.jpeg"/></Relationships>
</file>

<file path=ppt/charts/_rels/chart13.xml.rels><?xml version="1.0" encoding="UTF-8" standalone="yes"?>
<Relationships xmlns="http://schemas.openxmlformats.org/package/2006/relationships"><Relationship Id="rId1" Type="http://schemas.openxmlformats.org/officeDocument/2006/relationships/oleObject" Target="file:///C:\Users\User\Desktop\&#1073;&#1102;&#1076;&#1078;&#1077;&#1090;%202021\&#1041;&#1070;&#1044;&#1046;&#1045;&#1058;%20&#1053;&#1040;%202021%20&#1075;&#1086;&#1076;\&#1073;&#1102;&#1076;&#1078;&#1077;&#1090;%20&#1076;&#1083;&#1103;%20&#1075;&#1088;&#1072;&#1078;&#1076;&#1072;&#1085;\&#1051;&#1080;&#1089;&#1090;%20Microsoft%20Excel.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User\Desktop\&#1073;&#1102;&#1076;&#1078;&#1077;&#1090;%202021\&#1041;&#1070;&#1044;&#1046;&#1045;&#1058;%20&#1053;&#1040;%202021%20&#1075;&#1086;&#1076;\&#1073;&#1102;&#1076;&#1078;&#1077;&#1090;%20&#1076;&#1083;&#1103;%20&#1075;&#1088;&#1072;&#1078;&#1076;&#1072;&#1085;\&#1051;&#1080;&#1089;&#1090;%20Microsoft%20Excel.xls"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User\Desktop\&#1073;&#1102;&#1076;&#1078;&#1077;&#1090;%202021\&#1041;&#1070;&#1044;&#1046;&#1045;&#1058;%20&#1053;&#1040;%202021%20&#1075;&#1086;&#1076;\&#1073;&#1102;&#1076;&#1078;&#1077;&#1090;%20&#1076;&#1083;&#1103;%20&#1075;&#1088;&#1072;&#1078;&#1076;&#1072;&#1085;\&#1051;&#1080;&#1089;&#1090;%20Microsoft%20Excel.xls"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User\Desktop\&#1073;&#1102;&#1076;&#1078;&#1077;&#1090;%202021\&#1041;&#1070;&#1044;&#1046;&#1045;&#1058;%20&#1053;&#1040;%202021%20&#1075;&#1086;&#1076;\&#1073;&#1102;&#1076;&#1078;&#1077;&#1090;%20&#1076;&#1083;&#1103;%20&#1075;&#1088;&#1072;&#1078;&#1076;&#1072;&#1085;\&#1051;&#1080;&#1089;&#1090;%20Microsoft%20Excel.xls"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User\Desktop\&#1073;&#1102;&#1076;&#1078;&#1077;&#1090;%202021\&#1041;&#1070;&#1044;&#1046;&#1045;&#1058;%20&#1053;&#1040;%202021%20&#1075;&#1086;&#1076;\&#1073;&#1102;&#1076;&#1078;&#1077;&#1090;%20&#1076;&#1083;&#1103;%20&#1075;&#1088;&#1072;&#1078;&#1076;&#1072;&#1085;\&#1051;&#1080;&#1089;&#1090;%20Microsoft%20Excel.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1073;&#1102;&#1076;&#1078;&#1077;&#1090;%202020\&#1041;&#1102;&#1076;&#1078;&#1077;&#1090;%20&#1085;&#1072;%202020%20&#1075;&#1086;&#1076;\&#1073;&#1102;&#1076;&#1078;&#1077;&#1090;%20&#1076;&#1083;&#1103;%20&#1075;&#1088;&#1072;&#1078;&#1076;&#1072;&#1085;\&#1051;&#1080;&#1089;&#1090;%20Microsoft%20Excel.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1073;&#1102;&#1076;&#1078;&#1077;&#1090;%202020\&#1041;&#1102;&#1076;&#1078;&#1077;&#1090;%20&#1085;&#1072;%202020%20&#1075;&#1086;&#1076;\&#1073;&#1102;&#1076;&#1078;&#1077;&#1090;%20&#1076;&#1083;&#1103;%20&#1075;&#1088;&#1072;&#1078;&#1076;&#1072;&#1085;\&#1051;&#1080;&#1089;&#1090;%20Microsoft%20Excel.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er\Desktop\&#1073;&#1102;&#1076;&#1078;&#1077;&#1090;%202021\&#1041;&#1070;&#1044;&#1046;&#1045;&#1058;%20&#1053;&#1040;%202021%20&#1075;&#1086;&#1076;\&#1073;&#1102;&#1076;&#1078;&#1077;&#1090;%20&#1076;&#1083;&#1103;%20&#1075;&#1088;&#1072;&#1078;&#1076;&#1072;&#1085;\&#1051;&#1080;&#1089;&#1090;%20Microsoft%20Excel.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ser\Desktop\&#1073;&#1102;&#1076;&#1078;&#1077;&#1090;%202021\&#1041;&#1070;&#1044;&#1046;&#1045;&#1058;%20&#1053;&#1040;%202021%20&#1075;&#1086;&#1076;\&#1073;&#1102;&#1076;&#1078;&#1077;&#1090;%20&#1076;&#1083;&#1103;%20&#1075;&#1088;&#1072;&#1078;&#1076;&#1072;&#1085;\&#1051;&#1080;&#1089;&#1090;%20Microsoft%20Excel.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1041;&#1102;&#1076;&#1078;&#1077;&#1090;%202018\&#1041;&#1102;&#1076;&#1078;&#1077;&#1090;%20&#1085;&#1072;%202018%20&#1075;&#1086;&#1076;\&#1073;&#1102;&#1076;&#1078;&#1077;&#1090;%20&#1076;&#1083;&#1103;%20&#1075;&#1088;&#1072;&#1078;&#1076;&#1072;&#1085;\&#1052;&#1040;&#1058;&#1045;&#1056;&#1048;&#1040;&#1051;&#1067;\&#1051;&#1080;&#1089;&#1090;%20Microsoft%20Excel.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1041;&#1102;&#1076;&#1078;&#1077;&#1090;%202018\&#1041;&#1102;&#1076;&#1078;&#1077;&#1090;%20&#1085;&#1072;%202018%20&#1075;&#1086;&#1076;\&#1073;&#1102;&#1076;&#1078;&#1077;&#1090;%20&#1076;&#1083;&#1103;%20&#1075;&#1088;&#1072;&#1078;&#1076;&#1072;&#1085;\&#1052;&#1040;&#1058;&#1045;&#1056;&#1048;&#1040;&#1051;&#1067;\&#1051;&#1080;&#1089;&#1090;%20Microsoft%20Excel.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User\Desktop\&#1073;&#1102;&#1076;&#1078;&#1077;&#1090;%202021\&#1041;&#1070;&#1044;&#1046;&#1045;&#1058;%20&#1053;&#1040;%202021%20&#1075;&#1086;&#1076;\&#1073;&#1102;&#1076;&#1078;&#1077;&#1090;%20&#1076;&#1083;&#1103;%20&#1075;&#1088;&#1072;&#1078;&#1076;&#1072;&#1085;\&#1051;&#1080;&#1089;&#1090;%20Microsoft%20Excel.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User\Desktop\&#1073;&#1102;&#1076;&#1078;&#1077;&#1090;%202021\&#1041;&#1070;&#1044;&#1046;&#1045;&#1058;%20&#1053;&#1040;%202021%20&#1075;&#1086;&#1076;\&#1073;&#1102;&#1076;&#1078;&#1077;&#1090;%20&#1076;&#1083;&#1103;%20&#1075;&#1088;&#1072;&#1078;&#1076;&#1072;&#1085;\&#1051;&#1080;&#1089;&#1090;%20Microsoft%20Excel.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2021 </a:t>
            </a:r>
            <a:r>
              <a:rPr lang="ru-RU" dirty="0"/>
              <a:t>год</a:t>
            </a:r>
          </a:p>
        </c:rich>
      </c:tx>
      <c:layout/>
    </c:title>
    <c:view3D>
      <c:rotX val="30"/>
      <c:perspective val="30"/>
    </c:view3D>
    <c:plotArea>
      <c:layout>
        <c:manualLayout>
          <c:layoutTarget val="inner"/>
          <c:xMode val="edge"/>
          <c:yMode val="edge"/>
          <c:x val="7.166669582792011E-2"/>
          <c:y val="0.32707913953481643"/>
          <c:w val="0.4983335361057683"/>
          <c:h val="0.50134261551647963"/>
        </c:manualLayout>
      </c:layout>
      <c:pie3DChart>
        <c:varyColors val="1"/>
        <c:ser>
          <c:idx val="0"/>
          <c:order val="0"/>
          <c:explosion val="25"/>
          <c:dLbls>
            <c:dLbl>
              <c:idx val="0"/>
              <c:layout>
                <c:manualLayout>
                  <c:x val="-7.0460848643919508E-2"/>
                  <c:y val="-4.4375182268883054E-2"/>
                </c:manualLayout>
              </c:layout>
              <c:tx>
                <c:rich>
                  <a:bodyPr/>
                  <a:lstStyle/>
                  <a:p>
                    <a:pPr>
                      <a:defRPr/>
                    </a:pPr>
                    <a:r>
                      <a:rPr lang="ru-RU" dirty="0" smtClean="0"/>
                      <a:t>14</a:t>
                    </a:r>
                    <a:r>
                      <a:rPr lang="en-US" dirty="0" smtClean="0"/>
                      <a:t>%</a:t>
                    </a:r>
                    <a:endParaRPr lang="en-US" dirty="0"/>
                  </a:p>
                </c:rich>
              </c:tx>
              <c:numFmt formatCode="General" sourceLinked="0"/>
              <c:spPr/>
              <c:dLblPos val="bestFit"/>
              <c:showPercent val="1"/>
            </c:dLbl>
            <c:dLbl>
              <c:idx val="2"/>
              <c:layout>
                <c:manualLayout>
                  <c:x val="-1.131080489938765E-2"/>
                  <c:y val="2.3735418489355623E-2"/>
                </c:manualLayout>
              </c:layout>
              <c:tx>
                <c:rich>
                  <a:bodyPr/>
                  <a:lstStyle/>
                  <a:p>
                    <a:pPr>
                      <a:defRPr/>
                    </a:pPr>
                    <a:r>
                      <a:rPr lang="ru-RU" dirty="0" smtClean="0"/>
                      <a:t>85</a:t>
                    </a:r>
                    <a:r>
                      <a:rPr lang="en-US" dirty="0" smtClean="0"/>
                      <a:t>%</a:t>
                    </a:r>
                    <a:endParaRPr lang="en-US" dirty="0"/>
                  </a:p>
                </c:rich>
              </c:tx>
              <c:numFmt formatCode="General" sourceLinked="0"/>
              <c:spPr/>
              <c:dLblPos val="bestFit"/>
              <c:showPercent val="1"/>
            </c:dLbl>
            <c:numFmt formatCode="General" sourceLinked="0"/>
            <c:showPercent val="1"/>
            <c:showLeaderLines val="1"/>
          </c:dLbls>
          <c:cat>
            <c:strRef>
              <c:f>'слад 19'!$B$3:$D$3</c:f>
              <c:strCache>
                <c:ptCount val="3"/>
                <c:pt idx="0">
                  <c:v>НАЛОГОВЫЕ ДОХОДЫ</c:v>
                </c:pt>
                <c:pt idx="1">
                  <c:v>НЕНАЛОГОВЫЕ ДОХОДЫ</c:v>
                </c:pt>
                <c:pt idx="2">
                  <c:v>БЕЗВОЗМЕЗДНЫЕ ПОСТУПЛЕНИЯ</c:v>
                </c:pt>
              </c:strCache>
            </c:strRef>
          </c:cat>
          <c:val>
            <c:numRef>
              <c:f>'слад 19'!$B$4:$D$4</c:f>
              <c:numCache>
                <c:formatCode>0.0</c:formatCode>
                <c:ptCount val="3"/>
                <c:pt idx="0">
                  <c:v>15.305703530529799</c:v>
                </c:pt>
                <c:pt idx="1">
                  <c:v>0.90618242911885649</c:v>
                </c:pt>
                <c:pt idx="2">
                  <c:v>83.788114040351374</c:v>
                </c:pt>
              </c:numCache>
            </c:numRef>
          </c:val>
        </c:ser>
        <c:dLbls>
          <c:showPercent val="1"/>
        </c:dLbls>
      </c:pie3DChart>
      <c:spPr>
        <a:noFill/>
        <a:ln w="25400">
          <a:noFill/>
        </a:ln>
      </c:spPr>
    </c:plotArea>
    <c:legend>
      <c:legendPos val="r"/>
      <c:layout>
        <c:manualLayout>
          <c:xMode val="edge"/>
          <c:yMode val="edge"/>
          <c:x val="0.64000021872265966"/>
          <c:y val="0.37533687980691544"/>
          <c:w val="0.33833355205599308"/>
          <c:h val="0.39946556613399298"/>
        </c:manualLayout>
      </c:layout>
    </c:legend>
    <c:plotVisOnly val="1"/>
    <c:dispBlanksAs val="zero"/>
  </c:chart>
  <c:spPr>
    <a:solidFill>
      <a:srgbClr val="FFCCFF"/>
    </a:solidFill>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2023 </a:t>
            </a:r>
            <a:r>
              <a:rPr lang="ru-RU" dirty="0"/>
              <a:t>ГОД</a:t>
            </a:r>
            <a:endParaRPr lang="en-US" dirty="0"/>
          </a:p>
        </c:rich>
      </c:tx>
    </c:title>
    <c:view3D>
      <c:rotX val="30"/>
      <c:perspective val="30"/>
    </c:view3D>
    <c:plotArea>
      <c:layout>
        <c:manualLayout>
          <c:layoutTarget val="inner"/>
          <c:xMode val="edge"/>
          <c:yMode val="edge"/>
          <c:x val="8.6319218241042314E-2"/>
          <c:y val="0.40765424134762535"/>
          <c:w val="0.50162866449511512"/>
          <c:h val="0.31946781362752702"/>
        </c:manualLayout>
      </c:layout>
      <c:pie3DChart>
        <c:varyColors val="1"/>
        <c:ser>
          <c:idx val="0"/>
          <c:order val="0"/>
          <c:tx>
            <c:strRef>
              <c:f>'слайд 24-26'!$H$5</c:f>
              <c:strCache>
                <c:ptCount val="1"/>
                <c:pt idx="0">
                  <c:v>2022</c:v>
                </c:pt>
              </c:strCache>
            </c:strRef>
          </c:tx>
          <c:explosion val="25"/>
          <c:dPt>
            <c:idx val="0"/>
            <c:explosion val="26"/>
          </c:dPt>
          <c:dPt>
            <c:idx val="1"/>
            <c:explosion val="0"/>
          </c:dPt>
          <c:dPt>
            <c:idx val="2"/>
            <c:explosion val="0"/>
          </c:dPt>
          <c:dLbls>
            <c:dLbl>
              <c:idx val="0"/>
              <c:layout>
                <c:manualLayout>
                  <c:x val="1.3584542242297264E-3"/>
                  <c:y val="2.7611679571667581E-2"/>
                </c:manualLayout>
              </c:layout>
              <c:tx>
                <c:rich>
                  <a:bodyPr/>
                  <a:lstStyle/>
                  <a:p>
                    <a:pPr>
                      <a:defRPr/>
                    </a:pPr>
                    <a:r>
                      <a:rPr lang="ru-RU"/>
                      <a:t>94,30</a:t>
                    </a:r>
                    <a:endParaRPr lang="en-US"/>
                  </a:p>
                </c:rich>
              </c:tx>
              <c:numFmt formatCode="#,##0.00;[Red]#,##0.00" sourceLinked="0"/>
              <c:spPr/>
              <c:dLblPos val="bestFit"/>
            </c:dLbl>
            <c:dLbl>
              <c:idx val="1"/>
              <c:layout>
                <c:manualLayout>
                  <c:x val="-3.4261811023622052E-2"/>
                  <c:y val="2.4066783318751781E-3"/>
                </c:manualLayout>
              </c:layout>
              <c:tx>
                <c:rich>
                  <a:bodyPr/>
                  <a:lstStyle/>
                  <a:p>
                    <a:pPr>
                      <a:defRPr/>
                    </a:pPr>
                    <a:r>
                      <a:rPr lang="ru-RU"/>
                      <a:t>0,34</a:t>
                    </a:r>
                    <a:endParaRPr lang="en-US"/>
                  </a:p>
                </c:rich>
              </c:tx>
              <c:numFmt formatCode="#,##0.00;[Red]#,##0.00" sourceLinked="0"/>
              <c:spPr/>
              <c:dLblPos val="bestFit"/>
              <c:showPercent val="1"/>
            </c:dLbl>
            <c:dLbl>
              <c:idx val="2"/>
              <c:layout>
                <c:manualLayout>
                  <c:x val="1.4671916010498668E-2"/>
                  <c:y val="-5.1703484981044157E-2"/>
                </c:manualLayout>
              </c:layout>
              <c:tx>
                <c:rich>
                  <a:bodyPr/>
                  <a:lstStyle/>
                  <a:p>
                    <a:pPr>
                      <a:defRPr/>
                    </a:pPr>
                    <a:r>
                      <a:rPr lang="ru-RU"/>
                      <a:t>1,70</a:t>
                    </a:r>
                    <a:endParaRPr lang="en-US"/>
                  </a:p>
                </c:rich>
              </c:tx>
              <c:numFmt formatCode="#,##0.00;[Red]#,##0.00" sourceLinked="0"/>
              <c:spPr/>
              <c:dLblPos val="bestFit"/>
            </c:dLbl>
            <c:dLbl>
              <c:idx val="3"/>
              <c:delete val="1"/>
            </c:dLbl>
            <c:dLbl>
              <c:idx val="4"/>
              <c:layout>
                <c:manualLayout>
                  <c:x val="4.4002590761426215E-2"/>
                  <c:y val="1.5999144033784463E-3"/>
                </c:manualLayout>
              </c:layout>
              <c:tx>
                <c:rich>
                  <a:bodyPr/>
                  <a:lstStyle/>
                  <a:p>
                    <a:r>
                      <a:rPr lang="ru-RU"/>
                      <a:t>3,67</a:t>
                    </a:r>
                    <a:endParaRPr lang="en-US"/>
                  </a:p>
                </c:rich>
              </c:tx>
              <c:showPercent val="1"/>
            </c:dLbl>
            <c:numFmt formatCode="#,##0.00;[Red]#,##0.00" sourceLinked="0"/>
            <c:showPercent val="1"/>
          </c:dLbls>
          <c:cat>
            <c:strRef>
              <c:f>'слайд 24-26'!$I$3:$M$3</c:f>
              <c:strCache>
                <c:ptCount val="5"/>
                <c:pt idx="0">
                  <c:v>ДОХОДЫ ОТ ИСПОЛЬЗОВАНИЯ ИМУЩЕСТВА, НАХОДЯЩЕГОСЯ В ГОСУДАРСТВЕННОЙ И МУНИЦИПАЛЬНОЙ СОБСТВЕННОСТИ</c:v>
                </c:pt>
                <c:pt idx="1">
                  <c:v>ПЛАТЕЖИ ПРИ ПОЛЬЗОВАНИИ ПРИРОДНЫМИ РЕСУРСАМИ</c:v>
                </c:pt>
                <c:pt idx="2">
                  <c:v>ДОХОДЫ ОТ ОКАЗАНИЯ ПЛАТНЫХ УСЛУГ (РАБОТ) И КОМПЕНСАЦИИ ЗАТРАТ ГОСУДАРСТВА</c:v>
                </c:pt>
                <c:pt idx="3">
                  <c:v>ДОХОДЫ ОТ ПРОДАЖИ МАТЕРИАЛЬНЫХ И НЕМАТЕРИАЛЬНЫХ АКТИВОВ</c:v>
                </c:pt>
                <c:pt idx="4">
                  <c:v>ПРОЧИЕ НЕНАЛОГОВЫЕ ДОХОДЫ</c:v>
                </c:pt>
              </c:strCache>
            </c:strRef>
          </c:cat>
          <c:val>
            <c:numRef>
              <c:f>'слайд 24-26'!$I$5:$M$5</c:f>
              <c:numCache>
                <c:formatCode>0.00</c:formatCode>
                <c:ptCount val="5"/>
                <c:pt idx="0">
                  <c:v>94.300949475019891</c:v>
                </c:pt>
                <c:pt idx="1">
                  <c:v>0.33556185523531534</c:v>
                </c:pt>
                <c:pt idx="2">
                  <c:v>1.6961459895774129</c:v>
                </c:pt>
                <c:pt idx="3">
                  <c:v>3.6673426801673794</c:v>
                </c:pt>
                <c:pt idx="4">
                  <c:v>3.016389354437669E-2</c:v>
                </c:pt>
              </c:numCache>
            </c:numRef>
          </c:val>
        </c:ser>
        <c:ser>
          <c:idx val="1"/>
          <c:order val="1"/>
          <c:tx>
            <c:strRef>
              <c:f>'слайд 24-26'!$H$5</c:f>
              <c:strCache>
                <c:ptCount val="1"/>
                <c:pt idx="0">
                  <c:v>2022</c:v>
                </c:pt>
              </c:strCache>
            </c:strRef>
          </c:tx>
          <c:explosion val="25"/>
          <c:dLbls>
            <c:showPercent val="1"/>
          </c:dLbls>
          <c:cat>
            <c:strRef>
              <c:f>'слайд 24-26'!$I$3:$L$3</c:f>
              <c:strCache>
                <c:ptCount val="4"/>
                <c:pt idx="0">
                  <c:v>ДОХОДЫ ОТ ИСПОЛЬЗОВАНИЯ ИМУЩЕСТВА, НАХОДЯЩЕГОСЯ В ГОСУДАРСТВЕННОЙ И МУНИЦИПАЛЬНОЙ СОБСТВЕННОСТИ</c:v>
                </c:pt>
                <c:pt idx="1">
                  <c:v>ПЛАТЕЖИ ПРИ ПОЛЬЗОВАНИИ ПРИРОДНЫМИ РЕСУРСАМИ</c:v>
                </c:pt>
                <c:pt idx="2">
                  <c:v>ДОХОДЫ ОТ ОКАЗАНИЯ ПЛАТНЫХ УСЛУГ (РАБОТ) И КОМПЕНСАЦИИ ЗАТРАТ ГОСУДАРСТВА</c:v>
                </c:pt>
                <c:pt idx="3">
                  <c:v>ДОХОДЫ ОТ ПРОДАЖИ МАТЕРИАЛЬНЫХ И НЕМАТЕРИАЛЬНЫХ АКТИВОВ</c:v>
                </c:pt>
              </c:strCache>
            </c:strRef>
          </c:cat>
          <c:val>
            <c:numRef>
              <c:f>'слайд 24-26'!$I$5:$L$5</c:f>
              <c:numCache>
                <c:formatCode>0.00</c:formatCode>
                <c:ptCount val="4"/>
                <c:pt idx="0">
                  <c:v>94.300949475019891</c:v>
                </c:pt>
                <c:pt idx="1">
                  <c:v>0.33556185523531534</c:v>
                </c:pt>
                <c:pt idx="2">
                  <c:v>1.6961459895774129</c:v>
                </c:pt>
                <c:pt idx="3">
                  <c:v>3.6673426801673794</c:v>
                </c:pt>
              </c:numCache>
            </c:numRef>
          </c:val>
        </c:ser>
        <c:dLbls>
          <c:showPercent val="1"/>
        </c:dLbls>
      </c:pie3DChart>
      <c:spPr>
        <a:noFill/>
        <a:ln w="25400">
          <a:noFill/>
        </a:ln>
      </c:spPr>
    </c:plotArea>
    <c:legend>
      <c:legendPos val="r"/>
      <c:layout>
        <c:manualLayout>
          <c:xMode val="edge"/>
          <c:yMode val="edge"/>
          <c:x val="0.64495114006514664"/>
          <c:y val="6.6555740432612309E-2"/>
          <c:w val="0.33387622149837215"/>
          <c:h val="0.92013376655705037"/>
        </c:manualLayout>
      </c:layout>
    </c:legend>
    <c:plotVisOnly val="1"/>
    <c:dispBlanksAs val="zero"/>
  </c:chart>
  <c:spPr>
    <a:solidFill>
      <a:schemeClr val="accent3">
        <a:lumMod val="20000"/>
        <a:lumOff val="80000"/>
      </a:schemeClr>
    </a:solidFill>
  </c:sp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ru-RU"/>
  <c:chart>
    <c:view3D>
      <c:hPercent val="47"/>
      <c:depthPercent val="100"/>
      <c:rAngAx val="1"/>
    </c:view3D>
    <c:floor>
      <c:spPr>
        <a:solidFill>
          <a:srgbClr val="C0C0C0"/>
        </a:solidFill>
        <a:ln w="3175">
          <a:solidFill>
            <a:srgbClr val="000000"/>
          </a:solidFill>
          <a:prstDash val="solid"/>
        </a:ln>
      </c:spPr>
    </c:floor>
    <c:sideWall>
      <c:spPr>
        <a:solidFill>
          <a:srgbClr val="C0C0C0"/>
        </a:solidFill>
        <a:ln w="12700">
          <a:solidFill>
            <a:srgbClr val="808080"/>
          </a:solidFill>
          <a:prstDash val="solid"/>
        </a:ln>
      </c:spPr>
    </c:sideWall>
    <c:backWall>
      <c:spPr>
        <a:solidFill>
          <a:srgbClr val="C0C0C0"/>
        </a:solidFill>
        <a:ln w="12700">
          <a:solidFill>
            <a:srgbClr val="808080"/>
          </a:solidFill>
          <a:prstDash val="solid"/>
        </a:ln>
      </c:spPr>
    </c:backWall>
    <c:plotArea>
      <c:layout>
        <c:manualLayout>
          <c:layoutTarget val="inner"/>
          <c:xMode val="edge"/>
          <c:yMode val="edge"/>
          <c:x val="0.13026801304648641"/>
          <c:y val="4.3791823319382382E-2"/>
          <c:w val="0.790579322197696"/>
          <c:h val="0.85068491438570226"/>
        </c:manualLayout>
      </c:layout>
      <c:bar3DChart>
        <c:barDir val="col"/>
        <c:grouping val="clustered"/>
        <c:ser>
          <c:idx val="0"/>
          <c:order val="0"/>
          <c:tx>
            <c:strRef>
              <c:f>'слайд 27'!$C$2</c:f>
              <c:strCache>
                <c:ptCount val="1"/>
                <c:pt idx="0">
                  <c:v>Дотация</c:v>
                </c:pt>
              </c:strCache>
            </c:strRef>
          </c:tx>
          <c:spPr>
            <a:solidFill>
              <a:schemeClr val="accent1">
                <a:lumMod val="75000"/>
              </a:schemeClr>
            </a:solidFill>
            <a:ln w="12700">
              <a:solidFill>
                <a:srgbClr val="000000"/>
              </a:solidFill>
              <a:prstDash val="solid"/>
            </a:ln>
          </c:spPr>
          <c:dLbls>
            <c:dLbl>
              <c:idx val="0"/>
              <c:layout>
                <c:manualLayout>
                  <c:x val="-8.7172876925949126E-3"/>
                  <c:y val="-5.7874725118819623E-2"/>
                </c:manualLayout>
              </c:layout>
              <c:spPr/>
              <c:txPr>
                <a:bodyPr/>
                <a:lstStyle/>
                <a:p>
                  <a:pPr>
                    <a:defRPr/>
                  </a:pPr>
                  <a:endParaRPr lang="ru-RU"/>
                </a:p>
              </c:txPr>
              <c:showVal val="1"/>
            </c:dLbl>
            <c:dLbl>
              <c:idx val="1"/>
              <c:layout>
                <c:manualLayout>
                  <c:x val="-1.0461623782382861E-2"/>
                  <c:y val="-6.0390153933461074E-2"/>
                </c:manualLayout>
              </c:layout>
              <c:spPr/>
              <c:txPr>
                <a:bodyPr/>
                <a:lstStyle/>
                <a:p>
                  <a:pPr>
                    <a:defRPr/>
                  </a:pPr>
                  <a:endParaRPr lang="ru-RU"/>
                </a:p>
              </c:txPr>
              <c:showVal val="1"/>
            </c:dLbl>
            <c:dLbl>
              <c:idx val="2"/>
              <c:layout>
                <c:manualLayout>
                  <c:x val="-2.7894414610307602E-2"/>
                  <c:y val="-6.7858409590693003E-2"/>
                </c:manualLayout>
              </c:layout>
              <c:spPr/>
              <c:txPr>
                <a:bodyPr/>
                <a:lstStyle/>
                <a:p>
                  <a:pPr>
                    <a:defRPr/>
                  </a:pPr>
                  <a:endParaRPr lang="ru-RU"/>
                </a:p>
              </c:txPr>
              <c:showVal val="1"/>
            </c:dLbl>
            <c:showVal val="1"/>
          </c:dLbls>
          <c:cat>
            <c:strRef>
              <c:f>'слайд 27'!$B$3:$B$5</c:f>
              <c:strCache>
                <c:ptCount val="3"/>
                <c:pt idx="0">
                  <c:v>2021 год</c:v>
                </c:pt>
                <c:pt idx="1">
                  <c:v>2022 год</c:v>
                </c:pt>
                <c:pt idx="2">
                  <c:v>2023 год</c:v>
                </c:pt>
              </c:strCache>
            </c:strRef>
          </c:cat>
          <c:val>
            <c:numRef>
              <c:f>'слайд 27'!$C$3:$C$5</c:f>
              <c:numCache>
                <c:formatCode>#,##0.0</c:formatCode>
                <c:ptCount val="3"/>
                <c:pt idx="0">
                  <c:v>75252.912999999957</c:v>
                </c:pt>
                <c:pt idx="1">
                  <c:v>67645.784</c:v>
                </c:pt>
                <c:pt idx="2">
                  <c:v>52254.6</c:v>
                </c:pt>
              </c:numCache>
            </c:numRef>
          </c:val>
        </c:ser>
        <c:ser>
          <c:idx val="2"/>
          <c:order val="1"/>
          <c:tx>
            <c:strRef>
              <c:f>'слайд 27'!$E$2</c:f>
              <c:strCache>
                <c:ptCount val="1"/>
                <c:pt idx="0">
                  <c:v>Субвенции</c:v>
                </c:pt>
              </c:strCache>
            </c:strRef>
          </c:tx>
          <c:spPr>
            <a:solidFill>
              <a:srgbClr val="FFFF00"/>
            </a:solidFill>
            <a:ln w="12700">
              <a:solidFill>
                <a:srgbClr val="000000"/>
              </a:solidFill>
              <a:prstDash val="solid"/>
            </a:ln>
          </c:spPr>
          <c:dLbls>
            <c:dLbl>
              <c:idx val="0"/>
              <c:layout>
                <c:manualLayout>
                  <c:x val="1.7429193899782151E-2"/>
                  <c:y val="-2.4432809773123947E-2"/>
                </c:manualLayout>
              </c:layout>
              <c:spPr/>
              <c:txPr>
                <a:bodyPr/>
                <a:lstStyle/>
                <a:p>
                  <a:pPr>
                    <a:defRPr/>
                  </a:pPr>
                  <a:endParaRPr lang="ru-RU"/>
                </a:p>
              </c:txPr>
              <c:showVal val="1"/>
            </c:dLbl>
            <c:dLbl>
              <c:idx val="1"/>
              <c:layout>
                <c:manualLayout>
                  <c:x val="2.6143790849673228E-2"/>
                  <c:y val="-3.8394415357766144E-2"/>
                </c:manualLayout>
              </c:layout>
              <c:spPr/>
              <c:txPr>
                <a:bodyPr/>
                <a:lstStyle/>
                <a:p>
                  <a:pPr>
                    <a:defRPr/>
                  </a:pPr>
                  <a:endParaRPr lang="ru-RU"/>
                </a:p>
              </c:txPr>
              <c:showVal val="1"/>
            </c:dLbl>
            <c:dLbl>
              <c:idx val="2"/>
              <c:layout>
                <c:manualLayout>
                  <c:x val="2.2657952069716811E-2"/>
                  <c:y val="-3.8394415357766144E-2"/>
                </c:manualLayout>
              </c:layout>
              <c:spPr/>
              <c:txPr>
                <a:bodyPr/>
                <a:lstStyle/>
                <a:p>
                  <a:pPr>
                    <a:defRPr/>
                  </a:pPr>
                  <a:endParaRPr lang="ru-RU"/>
                </a:p>
              </c:txPr>
              <c:showVal val="1"/>
            </c:dLbl>
            <c:showVal val="1"/>
          </c:dLbls>
          <c:cat>
            <c:strRef>
              <c:f>'слайд 27'!$B$3:$B$5</c:f>
              <c:strCache>
                <c:ptCount val="3"/>
                <c:pt idx="0">
                  <c:v>2021 год</c:v>
                </c:pt>
                <c:pt idx="1">
                  <c:v>2022 год</c:v>
                </c:pt>
                <c:pt idx="2">
                  <c:v>2023 год</c:v>
                </c:pt>
              </c:strCache>
            </c:strRef>
          </c:cat>
          <c:val>
            <c:numRef>
              <c:f>'слайд 27'!$E$3:$E$5</c:f>
              <c:numCache>
                <c:formatCode>#,##0.0</c:formatCode>
                <c:ptCount val="3"/>
                <c:pt idx="0">
                  <c:v>248786.65</c:v>
                </c:pt>
                <c:pt idx="1">
                  <c:v>238836.88599999994</c:v>
                </c:pt>
                <c:pt idx="2">
                  <c:v>238092.82399999994</c:v>
                </c:pt>
              </c:numCache>
            </c:numRef>
          </c:val>
        </c:ser>
        <c:ser>
          <c:idx val="1"/>
          <c:order val="2"/>
          <c:tx>
            <c:strRef>
              <c:f>'слайд 27'!$D$2</c:f>
              <c:strCache>
                <c:ptCount val="1"/>
                <c:pt idx="0">
                  <c:v>Субсидии</c:v>
                </c:pt>
              </c:strCache>
            </c:strRef>
          </c:tx>
          <c:dLbls>
            <c:dLbl>
              <c:idx val="0"/>
              <c:layout>
                <c:manualLayout>
                  <c:x val="3.1380753138075312E-2"/>
                  <c:y val="-7.301587301587302E-2"/>
                </c:manualLayout>
              </c:layout>
              <c:spPr/>
              <c:txPr>
                <a:bodyPr/>
                <a:lstStyle/>
                <a:p>
                  <a:pPr>
                    <a:defRPr/>
                  </a:pPr>
                  <a:endParaRPr lang="ru-RU"/>
                </a:p>
              </c:txPr>
              <c:showVal val="1"/>
            </c:dLbl>
            <c:dLbl>
              <c:idx val="1"/>
              <c:layout>
                <c:manualLayout>
                  <c:x val="2.6150627615062826E-2"/>
                  <c:y val="-7.9365079365079361E-2"/>
                </c:manualLayout>
              </c:layout>
              <c:spPr/>
              <c:txPr>
                <a:bodyPr/>
                <a:lstStyle/>
                <a:p>
                  <a:pPr>
                    <a:defRPr/>
                  </a:pPr>
                  <a:endParaRPr lang="ru-RU"/>
                </a:p>
              </c:txPr>
              <c:showVal val="1"/>
            </c:dLbl>
            <c:dLbl>
              <c:idx val="2"/>
              <c:layout>
                <c:manualLayout>
                  <c:x val="3.3124128312412827E-2"/>
                  <c:y val="-8.2539682539682635E-2"/>
                </c:manualLayout>
              </c:layout>
              <c:spPr/>
              <c:txPr>
                <a:bodyPr/>
                <a:lstStyle/>
                <a:p>
                  <a:pPr>
                    <a:defRPr/>
                  </a:pPr>
                  <a:endParaRPr lang="ru-RU"/>
                </a:p>
              </c:txPr>
              <c:showVal val="1"/>
            </c:dLbl>
            <c:showVal val="1"/>
          </c:dLbls>
          <c:val>
            <c:numRef>
              <c:f>'слайд 27'!$D$3:$D$5</c:f>
              <c:numCache>
                <c:formatCode>#,##0.0</c:formatCode>
                <c:ptCount val="3"/>
                <c:pt idx="0">
                  <c:v>3567.4650000000001</c:v>
                </c:pt>
                <c:pt idx="1">
                  <c:v>1189.6639999999998</c:v>
                </c:pt>
                <c:pt idx="2">
                  <c:v>1189.6639999999998</c:v>
                </c:pt>
              </c:numCache>
            </c:numRef>
          </c:val>
        </c:ser>
        <c:dLbls>
          <c:showVal val="1"/>
        </c:dLbls>
        <c:gapWidth val="75"/>
        <c:shape val="box"/>
        <c:axId val="76819840"/>
        <c:axId val="76838016"/>
        <c:axId val="0"/>
      </c:bar3DChart>
      <c:catAx>
        <c:axId val="76819840"/>
        <c:scaling>
          <c:orientation val="minMax"/>
        </c:scaling>
        <c:axPos val="b"/>
        <c:numFmt formatCode="General" sourceLinked="1"/>
        <c:majorTickMark val="none"/>
        <c:tickLblPos val="low"/>
        <c:spPr>
          <a:ln w="3175">
            <a:solidFill>
              <a:srgbClr val="000000"/>
            </a:solidFill>
            <a:prstDash val="solid"/>
          </a:ln>
        </c:spPr>
        <c:txPr>
          <a:bodyPr rot="0" vert="horz"/>
          <a:lstStyle/>
          <a:p>
            <a:pPr>
              <a:defRPr sz="1200" b="0" i="0" u="none" strike="noStrike" baseline="0">
                <a:solidFill>
                  <a:srgbClr val="000000"/>
                </a:solidFill>
                <a:latin typeface="Arial Cyr"/>
                <a:ea typeface="Arial Cyr"/>
                <a:cs typeface="Arial Cyr"/>
              </a:defRPr>
            </a:pPr>
            <a:endParaRPr lang="ru-RU"/>
          </a:p>
        </c:txPr>
        <c:crossAx val="76838016"/>
        <c:crosses val="autoZero"/>
        <c:auto val="1"/>
        <c:lblAlgn val="ctr"/>
        <c:lblOffset val="100"/>
        <c:tickLblSkip val="1"/>
        <c:tickMarkSkip val="1"/>
      </c:catAx>
      <c:valAx>
        <c:axId val="76838016"/>
        <c:scaling>
          <c:orientation val="minMax"/>
        </c:scaling>
        <c:axPos val="l"/>
        <c:numFmt formatCode="#,##0.0" sourceLinked="1"/>
        <c:maj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Cyr"/>
                <a:ea typeface="Arial Cyr"/>
                <a:cs typeface="Arial Cyr"/>
              </a:defRPr>
            </a:pPr>
            <a:endParaRPr lang="ru-RU"/>
          </a:p>
        </c:txPr>
        <c:crossAx val="76819840"/>
        <c:crosses val="autoZero"/>
        <c:crossBetween val="between"/>
      </c:valAx>
      <c:spPr>
        <a:solidFill>
          <a:schemeClr val="accent6">
            <a:lumMod val="20000"/>
            <a:lumOff val="80000"/>
          </a:schemeClr>
        </a:solidFill>
        <a:ln w="25400">
          <a:noFill/>
        </a:ln>
      </c:spPr>
    </c:plotArea>
    <c:legend>
      <c:legendPos val="r"/>
      <c:layout>
        <c:manualLayout>
          <c:xMode val="edge"/>
          <c:yMode val="edge"/>
          <c:x val="0.33054434487530082"/>
          <c:y val="0.89036887280981769"/>
          <c:w val="0.42085419892597142"/>
          <c:h val="8.5607103166158341E-2"/>
        </c:manualLayout>
      </c:layout>
      <c:spPr>
        <a:solidFill>
          <a:srgbClr val="FFFFFF"/>
        </a:solidFill>
        <a:ln w="3175">
          <a:solidFill>
            <a:srgbClr val="000000"/>
          </a:solidFill>
          <a:prstDash val="solid"/>
        </a:ln>
      </c:spPr>
      <c:txPr>
        <a:bodyPr/>
        <a:lstStyle/>
        <a:p>
          <a:pPr>
            <a:defRPr sz="920" b="0" i="0" u="none" strike="noStrike" baseline="0">
              <a:solidFill>
                <a:srgbClr val="000000"/>
              </a:solidFill>
              <a:latin typeface="Arial Cyr"/>
              <a:ea typeface="Arial Cyr"/>
              <a:cs typeface="Arial Cyr"/>
            </a:defRPr>
          </a:pPr>
          <a:endParaRPr lang="ru-RU"/>
        </a:p>
      </c:txPr>
    </c:legend>
    <c:plotVisOnly val="1"/>
    <c:dispBlanksAs val="gap"/>
  </c:chart>
  <c:spPr>
    <a:solidFill>
      <a:srgbClr val="FFFFFF"/>
    </a:solidFill>
    <a:ln w="3175">
      <a:solidFill>
        <a:srgbClr val="000000"/>
      </a:solidFill>
      <a:prstDash val="solid"/>
    </a:ln>
  </c:spPr>
  <c:txPr>
    <a:bodyPr/>
    <a:lstStyle/>
    <a:p>
      <a:pPr>
        <a:defRPr sz="1175" b="0" i="0" u="none" strike="noStrike" baseline="0">
          <a:solidFill>
            <a:srgbClr val="000000"/>
          </a:solidFill>
          <a:latin typeface="Arial Cyr"/>
          <a:ea typeface="Arial Cyr"/>
          <a:cs typeface="Arial Cyr"/>
        </a:defRPr>
      </a:pPr>
      <a:endParaRPr lang="ru-RU"/>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ru-RU"/>
  <c:style val="34"/>
  <c:chart>
    <c:title>
      <c:tx>
        <c:rich>
          <a:bodyPr/>
          <a:lstStyle/>
          <a:p>
            <a:pPr>
              <a:defRPr/>
            </a:pPr>
            <a:r>
              <a:rPr lang="ru-RU" dirty="0" smtClean="0"/>
              <a:t>2021 </a:t>
            </a:r>
            <a:r>
              <a:rPr lang="ru-RU" dirty="0"/>
              <a:t>год</a:t>
            </a:r>
          </a:p>
        </c:rich>
      </c:tx>
    </c:title>
    <c:view3D>
      <c:perspective val="0"/>
    </c:view3D>
    <c:plotArea>
      <c:layout>
        <c:manualLayout>
          <c:layoutTarget val="inner"/>
          <c:xMode val="edge"/>
          <c:yMode val="edge"/>
          <c:x val="0"/>
          <c:y val="0.46309669179053176"/>
          <c:w val="1"/>
          <c:h val="0.49457380661641892"/>
        </c:manualLayout>
      </c:layout>
      <c:pie3DChart>
        <c:varyColors val="1"/>
        <c:ser>
          <c:idx val="0"/>
          <c:order val="0"/>
          <c:dPt>
            <c:idx val="0"/>
            <c:explosion val="51"/>
          </c:dPt>
          <c:dPt>
            <c:idx val="3"/>
            <c:explosion val="57"/>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1"/>
                </a:solidFill>
              </a:ln>
              <a:scene3d>
                <a:camera prst="orthographicFront"/>
                <a:lightRig rig="threePt" dir="t"/>
              </a:scene3d>
              <a:sp3d>
                <a:bevelT/>
                <a:contourClr>
                  <a:srgbClr val="000000"/>
                </a:contourClr>
              </a:sp3d>
            </c:spPr>
          </c:dPt>
          <c:dPt>
            <c:idx val="4"/>
            <c:explosion val="105"/>
            <c:spPr>
              <a:blipFill>
                <a:blip xmlns:r="http://schemas.openxmlformats.org/officeDocument/2006/relationships" r:embed="rId1"/>
                <a:tile tx="0" ty="0" sx="100000" sy="100000" flip="none" algn="tl"/>
              </a:blipFill>
              <a:ln>
                <a:solidFill>
                  <a:schemeClr val="tx1"/>
                </a:solidFill>
              </a:ln>
              <a:effectLst>
                <a:innerShdw blurRad="63500" dist="50800" dir="18900000">
                  <a:prstClr val="black">
                    <a:alpha val="50000"/>
                  </a:prstClr>
                </a:innerShdw>
              </a:effectLst>
            </c:spPr>
          </c:dPt>
          <c:dPt>
            <c:idx val="5"/>
            <c:spPr>
              <a:blipFill>
                <a:blip xmlns:r="http://schemas.openxmlformats.org/officeDocument/2006/relationships" r:embed="rId2"/>
                <a:tile tx="0" ty="0" sx="100000" sy="100000" flip="none" algn="tl"/>
              </a:blipFill>
            </c:spPr>
          </c:dPt>
          <c:dPt>
            <c:idx val="7"/>
            <c:explosion val="19"/>
          </c:dPt>
          <c:dPt>
            <c:idx val="8"/>
            <c:explosion val="44"/>
          </c:dPt>
          <c:dPt>
            <c:idx val="9"/>
            <c:spPr>
              <a:blipFill>
                <a:blip xmlns:r="http://schemas.openxmlformats.org/officeDocument/2006/relationships" r:embed="rId3"/>
                <a:tile tx="0" ty="0" sx="100000" sy="100000" flip="none" algn="tl"/>
              </a:blipFill>
              <a:ln>
                <a:solidFill>
                  <a:sysClr val="windowText" lastClr="000000"/>
                </a:solidFill>
              </a:ln>
              <a:effectLst>
                <a:innerShdw blurRad="114300">
                  <a:prstClr val="black"/>
                </a:innerShdw>
              </a:effectLst>
            </c:spPr>
          </c:dPt>
          <c:dLbls>
            <c:dLbl>
              <c:idx val="0"/>
              <c:layout>
                <c:manualLayout>
                  <c:x val="-4.4937486262493095E-2"/>
                  <c:y val="-1.6065378191362466E-2"/>
                </c:manualLayout>
              </c:layout>
              <c:numFmt formatCode="#,##0.00" sourceLinked="0"/>
              <c:spPr/>
              <c:txPr>
                <a:bodyPr/>
                <a:lstStyle/>
                <a:p>
                  <a:pPr>
                    <a:defRPr/>
                  </a:pPr>
                  <a:endParaRPr lang="ru-RU"/>
                </a:p>
              </c:txPr>
              <c:dLblPos val="bestFit"/>
              <c:showVal val="1"/>
            </c:dLbl>
            <c:dLbl>
              <c:idx val="4"/>
              <c:layout>
                <c:manualLayout>
                  <c:x val="-2.4293471936697567E-2"/>
                  <c:y val="1.9061714879222993E-2"/>
                </c:manualLayout>
              </c:layout>
              <c:numFmt formatCode="#,##0.00" sourceLinked="0"/>
              <c:spPr/>
              <c:txPr>
                <a:bodyPr/>
                <a:lstStyle/>
                <a:p>
                  <a:pPr>
                    <a:defRPr/>
                  </a:pPr>
                  <a:endParaRPr lang="ru-RU"/>
                </a:p>
              </c:txPr>
              <c:dLblPos val="bestFit"/>
              <c:showVal val="1"/>
            </c:dLbl>
            <c:dLbl>
              <c:idx val="5"/>
              <c:layout>
                <c:manualLayout>
                  <c:x val="-4.6028987755840897E-2"/>
                  <c:y val="3.1735371313879927E-2"/>
                </c:manualLayout>
              </c:layout>
              <c:numFmt formatCode="#,##0.00" sourceLinked="0"/>
              <c:spPr/>
              <c:txPr>
                <a:bodyPr/>
                <a:lstStyle/>
                <a:p>
                  <a:pPr>
                    <a:defRPr/>
                  </a:pPr>
                  <a:endParaRPr lang="ru-RU"/>
                </a:p>
              </c:txPr>
              <c:dLblPos val="bestFit"/>
              <c:showVal val="1"/>
            </c:dLbl>
            <c:dLbl>
              <c:idx val="6"/>
              <c:numFmt formatCode="#,##0.00" sourceLinked="0"/>
              <c:spPr/>
              <c:txPr>
                <a:bodyPr/>
                <a:lstStyle/>
                <a:p>
                  <a:pPr>
                    <a:defRPr/>
                  </a:pPr>
                  <a:endParaRPr lang="ru-RU"/>
                </a:p>
              </c:txPr>
              <c:dLblPos val="bestFit"/>
              <c:showVal val="1"/>
            </c:dLbl>
            <c:dLbl>
              <c:idx val="7"/>
              <c:layout>
                <c:manualLayout>
                  <c:x val="-1.2440104469699911E-2"/>
                  <c:y val="-1.1880780945162624E-2"/>
                </c:manualLayout>
              </c:layout>
              <c:numFmt formatCode="#,##0.00" sourceLinked="0"/>
              <c:spPr/>
              <c:txPr>
                <a:bodyPr/>
                <a:lstStyle/>
                <a:p>
                  <a:pPr>
                    <a:defRPr/>
                  </a:pPr>
                  <a:endParaRPr lang="ru-RU"/>
                </a:p>
              </c:txPr>
              <c:dLblPos val="bestFit"/>
              <c:showVal val="1"/>
            </c:dLbl>
            <c:numFmt formatCode="#,##0.00" sourceLinked="0"/>
            <c:showVal val="1"/>
            <c:showLeaderLines val="1"/>
          </c:dLbls>
          <c:cat>
            <c:strRef>
              <c:f>'слайд 36'!$F$5:$F$14</c:f>
              <c:strCache>
                <c:ptCount val="10"/>
                <c:pt idx="0">
                  <c:v>Общегосударственные вопросы</c:v>
                </c:pt>
                <c:pt idx="1">
                  <c:v>Национальная безопасность</c:v>
                </c:pt>
                <c:pt idx="2">
                  <c:v>Национальная экономика</c:v>
                </c:pt>
                <c:pt idx="3">
                  <c:v>Жилищно-коомунальное хозяйство</c:v>
                </c:pt>
                <c:pt idx="4">
                  <c:v>Образование</c:v>
                </c:pt>
                <c:pt idx="5">
                  <c:v>Культура, кинематография</c:v>
                </c:pt>
                <c:pt idx="6">
                  <c:v>Здравоохранение</c:v>
                </c:pt>
                <c:pt idx="7">
                  <c:v>Социальная политика</c:v>
                </c:pt>
                <c:pt idx="8">
                  <c:v>Физическая культура и спорт</c:v>
                </c:pt>
                <c:pt idx="9">
                  <c:v>Межбюджетные трансферты общего характера бюджетам субъектов Российской Федерации и муниципальных образований</c:v>
                </c:pt>
              </c:strCache>
            </c:strRef>
          </c:cat>
          <c:val>
            <c:numRef>
              <c:f>'слайд 36'!$G$5:$G$14</c:f>
              <c:numCache>
                <c:formatCode>0.00</c:formatCode>
                <c:ptCount val="10"/>
                <c:pt idx="0">
                  <c:v>9.5763050059491697</c:v>
                </c:pt>
                <c:pt idx="1">
                  <c:v>0.13303634134842354</c:v>
                </c:pt>
                <c:pt idx="2">
                  <c:v>2.4124054369467967</c:v>
                </c:pt>
                <c:pt idx="3">
                  <c:v>0.18556266070560329</c:v>
                </c:pt>
                <c:pt idx="4">
                  <c:v>65.167820232806079</c:v>
                </c:pt>
                <c:pt idx="5">
                  <c:v>8.6069463165621247</c:v>
                </c:pt>
                <c:pt idx="6" formatCode="0.000">
                  <c:v>8.4531135997448242E-2</c:v>
                </c:pt>
                <c:pt idx="7">
                  <c:v>12.189713083964994</c:v>
                </c:pt>
                <c:pt idx="8">
                  <c:v>8.0269573039662645E-2</c:v>
                </c:pt>
                <c:pt idx="9">
                  <c:v>1.5634102126796854</c:v>
                </c:pt>
              </c:numCache>
            </c:numRef>
          </c:val>
        </c:ser>
        <c:dLbls>
          <c:showPercent val="1"/>
        </c:dLbls>
      </c:pie3DChart>
      <c:spPr>
        <a:noFill/>
        <a:ln w="25400">
          <a:noFill/>
        </a:ln>
      </c:spPr>
    </c:plotArea>
    <c:legend>
      <c:legendPos val="t"/>
      <c:layout>
        <c:manualLayout>
          <c:xMode val="edge"/>
          <c:yMode val="edge"/>
          <c:x val="4.8812635453763374E-2"/>
          <c:y val="7.0996675788660799E-2"/>
          <c:w val="0.89120272051055849"/>
          <c:h val="0.39542976904006466"/>
        </c:manualLayout>
      </c:layout>
      <c:txPr>
        <a:bodyPr/>
        <a:lstStyle/>
        <a:p>
          <a:pPr>
            <a:defRPr sz="900"/>
          </a:pPr>
          <a:endParaRPr lang="ru-RU"/>
        </a:p>
      </c:txPr>
    </c:legend>
    <c:plotVisOnly val="1"/>
    <c:dispBlanksAs val="zero"/>
  </c:chart>
  <c:spPr>
    <a:blipFill>
      <a:blip xmlns:r="http://schemas.openxmlformats.org/officeDocument/2006/relationships" r:embed="rId4"/>
      <a:tile tx="0" ty="0" sx="100000" sy="100000" flip="none" algn="tl"/>
    </a:blipFill>
  </c:spPr>
  <c:externalData r:id="rId5"/>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ru-RU"/>
  <c:style val="34"/>
  <c:chart>
    <c:title>
      <c:tx>
        <c:rich>
          <a:bodyPr/>
          <a:lstStyle/>
          <a:p>
            <a:pPr>
              <a:defRPr/>
            </a:pPr>
            <a:r>
              <a:rPr lang="ru-RU"/>
              <a:t>2021 год</a:t>
            </a:r>
          </a:p>
          <a:p>
            <a:pPr>
              <a:defRPr/>
            </a:pPr>
            <a:endParaRPr lang="ru-RU"/>
          </a:p>
        </c:rich>
      </c:tx>
    </c:title>
    <c:view3D>
      <c:perspective val="0"/>
    </c:view3D>
    <c:plotArea>
      <c:layout>
        <c:manualLayout>
          <c:layoutTarget val="inner"/>
          <c:xMode val="edge"/>
          <c:yMode val="edge"/>
          <c:x val="5.8174364802337862E-2"/>
          <c:y val="0.639991338911997"/>
          <c:w val="0.90629011553273442"/>
          <c:h val="0.25803503901936575"/>
        </c:manualLayout>
      </c:layout>
      <c:pie3DChart>
        <c:varyColors val="1"/>
        <c:ser>
          <c:idx val="0"/>
          <c:order val="0"/>
          <c:dLbls>
            <c:dLbl>
              <c:idx val="0"/>
              <c:layout>
                <c:manualLayout>
                  <c:x val="-3.1010464994828148E-2"/>
                  <c:y val="-5.7484894278022509E-3"/>
                </c:manualLayout>
              </c:layout>
              <c:tx>
                <c:rich>
                  <a:bodyPr/>
                  <a:lstStyle/>
                  <a:p>
                    <a:r>
                      <a:rPr lang="en-US" dirty="0" smtClean="0"/>
                      <a:t>9,</a:t>
                    </a:r>
                    <a:r>
                      <a:rPr lang="ru-RU" dirty="0" smtClean="0"/>
                      <a:t>13</a:t>
                    </a:r>
                    <a:endParaRPr lang="en-US" dirty="0"/>
                  </a:p>
                </c:rich>
              </c:tx>
              <c:showVal val="1"/>
            </c:dLbl>
            <c:dLbl>
              <c:idx val="1"/>
              <c:tx>
                <c:rich>
                  <a:bodyPr/>
                  <a:lstStyle/>
                  <a:p>
                    <a:r>
                      <a:rPr lang="en-US" smtClean="0"/>
                      <a:t>0,</a:t>
                    </a:r>
                    <a:r>
                      <a:rPr lang="ru-RU" smtClean="0"/>
                      <a:t>05</a:t>
                    </a:r>
                    <a:endParaRPr lang="en-US" dirty="0"/>
                  </a:p>
                </c:rich>
              </c:tx>
              <c:showVal val="1"/>
            </c:dLbl>
            <c:dLbl>
              <c:idx val="2"/>
              <c:layout>
                <c:manualLayout>
                  <c:x val="1.1131776050458401E-2"/>
                  <c:y val="-1.1941895692790505E-2"/>
                </c:manualLayout>
              </c:layout>
              <c:tx>
                <c:rich>
                  <a:bodyPr/>
                  <a:lstStyle/>
                  <a:p>
                    <a:r>
                      <a:rPr lang="en-US" dirty="0" smtClean="0"/>
                      <a:t>2,0</a:t>
                    </a:r>
                    <a:r>
                      <a:rPr lang="ru-RU" dirty="0" smtClean="0"/>
                      <a:t>2</a:t>
                    </a:r>
                    <a:endParaRPr lang="en-US" dirty="0"/>
                  </a:p>
                </c:rich>
              </c:tx>
              <c:showVal val="1"/>
            </c:dLbl>
            <c:dLbl>
              <c:idx val="3"/>
              <c:layout>
                <c:manualLayout>
                  <c:x val="4.6702229454951082E-2"/>
                  <c:y val="1.6623765693200246E-2"/>
                </c:manualLayout>
              </c:layout>
              <c:tx>
                <c:rich>
                  <a:bodyPr/>
                  <a:lstStyle/>
                  <a:p>
                    <a:r>
                      <a:rPr lang="ru-RU" dirty="0" smtClean="0"/>
                      <a:t>64,60</a:t>
                    </a:r>
                    <a:endParaRPr lang="en-US" dirty="0"/>
                  </a:p>
                </c:rich>
              </c:tx>
              <c:showVal val="1"/>
            </c:dLbl>
            <c:dLbl>
              <c:idx val="4"/>
              <c:layout>
                <c:manualLayout>
                  <c:x val="4.6232467090522632E-3"/>
                  <c:y val="-1.286643577266342E-2"/>
                </c:manualLayout>
              </c:layout>
              <c:tx>
                <c:rich>
                  <a:bodyPr/>
                  <a:lstStyle/>
                  <a:p>
                    <a:r>
                      <a:rPr lang="ru-RU" dirty="0" smtClean="0"/>
                      <a:t>8,33</a:t>
                    </a:r>
                    <a:endParaRPr lang="en-US" dirty="0"/>
                  </a:p>
                </c:rich>
              </c:tx>
              <c:showVal val="1"/>
            </c:dLbl>
            <c:dLbl>
              <c:idx val="5"/>
              <c:tx>
                <c:rich>
                  <a:bodyPr/>
                  <a:lstStyle/>
                  <a:p>
                    <a:pPr>
                      <a:defRPr/>
                    </a:pPr>
                    <a:r>
                      <a:rPr lang="en-US" dirty="0" smtClean="0"/>
                      <a:t>0,0</a:t>
                    </a:r>
                    <a:r>
                      <a:rPr lang="ru-RU" dirty="0" smtClean="0"/>
                      <a:t>9</a:t>
                    </a:r>
                    <a:endParaRPr lang="en-US" dirty="0"/>
                  </a:p>
                </c:rich>
              </c:tx>
              <c:numFmt formatCode="#,##0.00" sourceLinked="0"/>
              <c:spPr/>
              <c:dLblPos val="bestFit"/>
              <c:showVal val="1"/>
            </c:dLbl>
            <c:dLbl>
              <c:idx val="6"/>
              <c:layout>
                <c:manualLayout>
                  <c:x val="1.8440678708486251E-2"/>
                  <c:y val="-5.7045038791638724E-3"/>
                </c:manualLayout>
              </c:layout>
              <c:tx>
                <c:rich>
                  <a:bodyPr/>
                  <a:lstStyle/>
                  <a:p>
                    <a:r>
                      <a:rPr lang="ru-RU" dirty="0" smtClean="0"/>
                      <a:t>13,14</a:t>
                    </a:r>
                    <a:endParaRPr lang="en-US" dirty="0"/>
                  </a:p>
                </c:rich>
              </c:tx>
              <c:showVal val="1"/>
            </c:dLbl>
            <c:dLbl>
              <c:idx val="7"/>
              <c:layout>
                <c:manualLayout>
                  <c:x val="2.1990471666009656E-3"/>
                  <c:y val="-1.881990990795572E-2"/>
                </c:manualLayout>
              </c:layout>
              <c:tx>
                <c:rich>
                  <a:bodyPr/>
                  <a:lstStyle/>
                  <a:p>
                    <a:r>
                      <a:rPr lang="ru-RU" dirty="0" smtClean="0"/>
                      <a:t>0,06</a:t>
                    </a:r>
                    <a:endParaRPr lang="en-US" dirty="0"/>
                  </a:p>
                </c:rich>
              </c:tx>
              <c:showVal val="1"/>
            </c:dLbl>
            <c:dLbl>
              <c:idx val="8"/>
              <c:tx>
                <c:rich>
                  <a:bodyPr/>
                  <a:lstStyle/>
                  <a:p>
                    <a:r>
                      <a:rPr lang="en-US" smtClean="0"/>
                      <a:t>1,6</a:t>
                    </a:r>
                    <a:r>
                      <a:rPr lang="ru-RU" smtClean="0"/>
                      <a:t>9</a:t>
                    </a:r>
                    <a:endParaRPr lang="en-US" dirty="0"/>
                  </a:p>
                </c:rich>
              </c:tx>
              <c:showVal val="1"/>
            </c:dLbl>
            <c:dLbl>
              <c:idx val="9"/>
              <c:layout>
                <c:manualLayout>
                  <c:x val="1.3124959989757398E-2"/>
                  <c:y val="-1.525768301000942E-2"/>
                </c:manualLayout>
              </c:layout>
              <c:tx>
                <c:rich>
                  <a:bodyPr/>
                  <a:lstStyle/>
                  <a:p>
                    <a:r>
                      <a:rPr lang="ru-RU" dirty="0" smtClean="0"/>
                      <a:t>0,82</a:t>
                    </a:r>
                    <a:endParaRPr lang="en-US" dirty="0"/>
                  </a:p>
                </c:rich>
              </c:tx>
              <c:showVal val="1"/>
            </c:dLbl>
            <c:numFmt formatCode="#,##0.00" sourceLinked="0"/>
            <c:showVal val="1"/>
            <c:showLeaderLines val="1"/>
          </c:dLbls>
          <c:cat>
            <c:strRef>
              <c:f>'слайды 37-38'!$G$5:$G$14</c:f>
              <c:strCache>
                <c:ptCount val="10"/>
                <c:pt idx="0">
                  <c:v>Общегосударственные вопросы</c:v>
                </c:pt>
                <c:pt idx="1">
                  <c:v>Национальная безопасность</c:v>
                </c:pt>
                <c:pt idx="2">
                  <c:v>Национальная экономика</c:v>
                </c:pt>
                <c:pt idx="3">
                  <c:v>Образование</c:v>
                </c:pt>
                <c:pt idx="4">
                  <c:v>Культура, кинематография</c:v>
                </c:pt>
                <c:pt idx="5">
                  <c:v>Здравоохранение</c:v>
                </c:pt>
                <c:pt idx="6">
                  <c:v>Социальная политика</c:v>
                </c:pt>
                <c:pt idx="7">
                  <c:v>Физическая культура и спорт</c:v>
                </c:pt>
                <c:pt idx="8">
                  <c:v>Межбюджетные трансферты общего характера бюджетам субъектов Российской Федерации и муниципальных образований</c:v>
                </c:pt>
                <c:pt idx="9">
                  <c:v>Условно утвержденные расходы</c:v>
                </c:pt>
              </c:strCache>
            </c:strRef>
          </c:cat>
          <c:val>
            <c:numRef>
              <c:f>'слайды 37-38'!$H$5:$H$14</c:f>
              <c:numCache>
                <c:formatCode>0.00</c:formatCode>
                <c:ptCount val="10"/>
                <c:pt idx="0">
                  <c:v>9.5875262586107546</c:v>
                </c:pt>
                <c:pt idx="1">
                  <c:v>0.10238374520954699</c:v>
                </c:pt>
                <c:pt idx="2">
                  <c:v>2.0687757891711605</c:v>
                </c:pt>
                <c:pt idx="3">
                  <c:v>69.344180630840626</c:v>
                </c:pt>
                <c:pt idx="4">
                  <c:v>9.075849320164707</c:v>
                </c:pt>
                <c:pt idx="5" formatCode="0.000">
                  <c:v>8.3044207710473619E-2</c:v>
                </c:pt>
                <c:pt idx="6">
                  <c:v>7.1204317146549965</c:v>
                </c:pt>
                <c:pt idx="7">
                  <c:v>8.9695680513663389E-2</c:v>
                </c:pt>
                <c:pt idx="8">
                  <c:v>1.6195488862282617</c:v>
                </c:pt>
                <c:pt idx="9">
                  <c:v>0.9085637668958122</c:v>
                </c:pt>
              </c:numCache>
            </c:numRef>
          </c:val>
        </c:ser>
        <c:dLbls>
          <c:showPercent val="1"/>
        </c:dLbls>
      </c:pie3DChart>
      <c:spPr>
        <a:noFill/>
        <a:ln w="25400">
          <a:noFill/>
        </a:ln>
      </c:spPr>
    </c:plotArea>
    <c:legend>
      <c:legendPos val="r"/>
      <c:layout>
        <c:manualLayout>
          <c:xMode val="edge"/>
          <c:yMode val="edge"/>
          <c:x val="5.1347881899871717E-2"/>
          <c:y val="6.7033976124885333E-2"/>
          <c:w val="0.88831835686777927"/>
          <c:h val="0.4488574279532504"/>
        </c:manualLayout>
      </c:layout>
      <c:txPr>
        <a:bodyPr/>
        <a:lstStyle/>
        <a:p>
          <a:pPr>
            <a:defRPr sz="900"/>
          </a:pPr>
          <a:endParaRPr lang="ru-RU"/>
        </a:p>
      </c:txPr>
    </c:legend>
    <c:plotVisOnly val="1"/>
    <c:dispBlanksAs val="zero"/>
  </c:chart>
  <c:spPr>
    <a:solidFill>
      <a:schemeClr val="bg1">
        <a:lumMod val="85000"/>
      </a:schemeClr>
    </a:solidFill>
  </c:sp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ru-RU"/>
  <c:style val="34"/>
  <c:chart>
    <c:title>
      <c:tx>
        <c:rich>
          <a:bodyPr/>
          <a:lstStyle/>
          <a:p>
            <a:pPr>
              <a:defRPr/>
            </a:pPr>
            <a:r>
              <a:rPr lang="ru-RU"/>
              <a:t>2023 год</a:t>
            </a:r>
          </a:p>
          <a:p>
            <a:pPr>
              <a:defRPr/>
            </a:pPr>
            <a:endParaRPr lang="ru-RU"/>
          </a:p>
        </c:rich>
      </c:tx>
    </c:title>
    <c:view3D>
      <c:perspective val="0"/>
    </c:view3D>
    <c:plotArea>
      <c:layout>
        <c:manualLayout>
          <c:layoutTarget val="inner"/>
          <c:xMode val="edge"/>
          <c:yMode val="edge"/>
          <c:x val="3.9379508699137158E-2"/>
          <c:y val="0.54892317401407664"/>
          <c:w val="0.91682367548367893"/>
          <c:h val="0.26100147115368538"/>
        </c:manualLayout>
      </c:layout>
      <c:pie3DChart>
        <c:varyColors val="1"/>
        <c:ser>
          <c:idx val="0"/>
          <c:order val="0"/>
          <c:explosion val="28"/>
          <c:dLbls>
            <c:dLbl>
              <c:idx val="5"/>
              <c:numFmt formatCode="0.000%" sourceLinked="0"/>
              <c:spPr/>
              <c:txPr>
                <a:bodyPr/>
                <a:lstStyle/>
                <a:p>
                  <a:pPr>
                    <a:defRPr/>
                  </a:pPr>
                  <a:endParaRPr lang="ru-RU"/>
                </a:p>
              </c:txPr>
              <c:dLblPos val="bestFit"/>
              <c:showPercent val="1"/>
            </c:dLbl>
            <c:numFmt formatCode="0.00%" sourceLinked="0"/>
            <c:showPercent val="1"/>
            <c:showLeaderLines val="1"/>
          </c:dLbls>
          <c:cat>
            <c:strRef>
              <c:f>'слайды 37-38'!$I$5:$I$14</c:f>
              <c:strCache>
                <c:ptCount val="10"/>
                <c:pt idx="0">
                  <c:v>Общегосударственные вопросы</c:v>
                </c:pt>
                <c:pt idx="1">
                  <c:v>Национальная безопасность</c:v>
                </c:pt>
                <c:pt idx="2">
                  <c:v>Национальная экономика</c:v>
                </c:pt>
                <c:pt idx="3">
                  <c:v>Образование</c:v>
                </c:pt>
                <c:pt idx="4">
                  <c:v>Культура, кинематография</c:v>
                </c:pt>
                <c:pt idx="5">
                  <c:v>Здравоохранение</c:v>
                </c:pt>
                <c:pt idx="6">
                  <c:v>Социальная политика</c:v>
                </c:pt>
                <c:pt idx="7">
                  <c:v>Физическая культура и спорт</c:v>
                </c:pt>
                <c:pt idx="8">
                  <c:v>Межбюджетные трансферты общего характера бюджетам субъектов Российской Федерации и муниципальных образований</c:v>
                </c:pt>
                <c:pt idx="9">
                  <c:v>Условно утвержденные расходы</c:v>
                </c:pt>
              </c:strCache>
            </c:strRef>
          </c:cat>
          <c:val>
            <c:numRef>
              <c:f>'слайды 37-38'!$J$5:$J$14</c:f>
              <c:numCache>
                <c:formatCode>0.0</c:formatCode>
                <c:ptCount val="10"/>
                <c:pt idx="0">
                  <c:v>9.192886988546169</c:v>
                </c:pt>
                <c:pt idx="1">
                  <c:v>4.6399875136804297E-2</c:v>
                </c:pt>
                <c:pt idx="2">
                  <c:v>2.0723202769941271</c:v>
                </c:pt>
                <c:pt idx="3">
                  <c:v>64.165867591499875</c:v>
                </c:pt>
                <c:pt idx="4">
                  <c:v>7.8860995783136909</c:v>
                </c:pt>
                <c:pt idx="5" formatCode="0.000">
                  <c:v>9.2402239148198728E-2</c:v>
                </c:pt>
                <c:pt idx="6">
                  <c:v>13.318839709897004</c:v>
                </c:pt>
                <c:pt idx="7">
                  <c:v>5.9451254649370067E-2</c:v>
                </c:pt>
                <c:pt idx="8">
                  <c:v>1.5506951441147161</c:v>
                </c:pt>
                <c:pt idx="9">
                  <c:v>1.6150373417000008</c:v>
                </c:pt>
              </c:numCache>
            </c:numRef>
          </c:val>
        </c:ser>
        <c:dLbls>
          <c:showPercent val="1"/>
        </c:dLbls>
      </c:pie3DChart>
      <c:spPr>
        <a:noFill/>
        <a:ln w="25400">
          <a:noFill/>
        </a:ln>
      </c:spPr>
    </c:plotArea>
    <c:legend>
      <c:legendPos val="r"/>
      <c:layout>
        <c:manualLayout>
          <c:xMode val="edge"/>
          <c:yMode val="edge"/>
          <c:x val="2.9953007371084601E-2"/>
          <c:y val="5.1996923951385131E-2"/>
          <c:w val="0.88575101764974062"/>
          <c:h val="0.37697351923366318"/>
        </c:manualLayout>
      </c:layout>
      <c:txPr>
        <a:bodyPr/>
        <a:lstStyle/>
        <a:p>
          <a:pPr>
            <a:defRPr sz="800"/>
          </a:pPr>
          <a:endParaRPr lang="ru-RU"/>
        </a:p>
      </c:txPr>
    </c:legend>
    <c:plotVisOnly val="1"/>
    <c:dispBlanksAs val="zero"/>
  </c:chart>
  <c:spPr>
    <a:solidFill>
      <a:schemeClr val="accent3">
        <a:lumMod val="20000"/>
        <a:lumOff val="80000"/>
      </a:schemeClr>
    </a:solidFill>
  </c:sp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dirty="0" smtClean="0">
                <a:latin typeface="Times New Roman" pitchFamily="18" charset="0"/>
                <a:cs typeface="Times New Roman" pitchFamily="18" charset="0"/>
              </a:rPr>
              <a:t>2021 год</a:t>
            </a:r>
            <a:endParaRPr lang="ru-RU" sz="1400" dirty="0">
              <a:latin typeface="Times New Roman" pitchFamily="18" charset="0"/>
              <a:cs typeface="Times New Roman" pitchFamily="18" charset="0"/>
            </a:endParaRPr>
          </a:p>
        </c:rich>
      </c:tx>
    </c:title>
    <c:view3D>
      <c:rotX val="30"/>
      <c:rotY val="104"/>
      <c:perspective val="20"/>
    </c:view3D>
    <c:plotArea>
      <c:layout>
        <c:manualLayout>
          <c:layoutTarget val="inner"/>
          <c:xMode val="edge"/>
          <c:yMode val="edge"/>
          <c:x val="9.4604861650214492E-2"/>
          <c:y val="0.29430681379881329"/>
          <c:w val="0.81079027669957282"/>
          <c:h val="0.57581162569732569"/>
        </c:manualLayout>
      </c:layout>
      <c:pie3DChart>
        <c:varyColors val="1"/>
        <c:ser>
          <c:idx val="0"/>
          <c:order val="0"/>
          <c:explosion val="65"/>
          <c:dPt>
            <c:idx val="0"/>
            <c:spPr>
              <a:solidFill>
                <a:schemeClr val="accent1"/>
              </a:solidFill>
              <a:ln w="25400" cap="flat" cmpd="sng" algn="ctr">
                <a:solidFill>
                  <a:schemeClr val="accent1">
                    <a:shade val="50000"/>
                  </a:schemeClr>
                </a:solidFill>
                <a:prstDash val="solid"/>
              </a:ln>
              <a:effectLst/>
            </c:spPr>
          </c:dPt>
          <c:dPt>
            <c:idx val="1"/>
            <c:explosion val="8"/>
            <c:spPr>
              <a:solidFill>
                <a:schemeClr val="accent2"/>
              </a:solidFill>
              <a:ln w="25400" cap="flat" cmpd="sng" algn="ctr">
                <a:solidFill>
                  <a:schemeClr val="accent2">
                    <a:shade val="50000"/>
                  </a:schemeClr>
                </a:solidFill>
                <a:prstDash val="solid"/>
              </a:ln>
              <a:effectLst/>
            </c:spPr>
          </c:dPt>
          <c:dLbls>
            <c:dLbl>
              <c:idx val="0"/>
              <c:layout>
                <c:manualLayout>
                  <c:x val="-1.6397164841720827E-2"/>
                  <c:y val="-6.6895831569440914E-2"/>
                </c:manualLayout>
              </c:layout>
              <c:dLblPos val="bestFit"/>
              <c:showPercent val="1"/>
            </c:dLbl>
            <c:dLbl>
              <c:idx val="1"/>
              <c:layout>
                <c:manualLayout>
                  <c:x val="-0.11397845088503324"/>
                  <c:y val="-0.12982624483767491"/>
                </c:manualLayout>
              </c:layout>
              <c:dLblPos val="bestFit"/>
              <c:showPercent val="1"/>
            </c:dLbl>
            <c:numFmt formatCode="0.0%" sourceLinked="0"/>
            <c:txPr>
              <a:bodyPr/>
              <a:lstStyle/>
              <a:p>
                <a:pPr>
                  <a:defRPr sz="1000" b="1">
                    <a:latin typeface="Times New Roman" pitchFamily="18" charset="0"/>
                    <a:cs typeface="Times New Roman" pitchFamily="18" charset="0"/>
                  </a:defRPr>
                </a:pPr>
                <a:endParaRPr lang="ru-RU"/>
              </a:p>
            </c:txPr>
            <c:showPercent val="1"/>
          </c:dLbls>
          <c:cat>
            <c:strRef>
              <c:f>'слайд 48'!$A$2:$A$3</c:f>
              <c:strCache>
                <c:ptCount val="2"/>
                <c:pt idx="0">
                  <c:v>Программные расходы</c:v>
                </c:pt>
                <c:pt idx="1">
                  <c:v>Непрограммные расходы</c:v>
                </c:pt>
              </c:strCache>
            </c:strRef>
          </c:cat>
          <c:val>
            <c:numRef>
              <c:f>'слайд 48'!$B$2:$B$3</c:f>
              <c:numCache>
                <c:formatCode>0.0</c:formatCode>
                <c:ptCount val="2"/>
                <c:pt idx="0">
                  <c:v>87.029793545777466</c:v>
                </c:pt>
                <c:pt idx="1">
                  <c:v>12.970206454222552</c:v>
                </c:pt>
              </c:numCache>
            </c:numRef>
          </c:val>
        </c:ser>
        <c:dLbls>
          <c:showPercent val="1"/>
        </c:dLbls>
      </c:pie3DChart>
      <c:spPr>
        <a:noFill/>
        <a:ln w="25400">
          <a:noFill/>
        </a:ln>
      </c:spPr>
    </c:plotArea>
    <c:legend>
      <c:legendPos val="r"/>
      <c:layout>
        <c:manualLayout>
          <c:xMode val="edge"/>
          <c:yMode val="edge"/>
          <c:x val="1.7035775127768323E-2"/>
          <c:y val="0.15512501726757838"/>
          <c:w val="0.81771832396589272"/>
          <c:h val="0.12188365650969528"/>
        </c:manualLayout>
      </c:layout>
      <c:txPr>
        <a:bodyPr/>
        <a:lstStyle/>
        <a:p>
          <a:pPr>
            <a:defRPr sz="1200"/>
          </a:pPr>
          <a:endParaRPr lang="ru-RU"/>
        </a:p>
      </c:txPr>
    </c:legend>
    <c:plotVisOnly val="1"/>
    <c:dispBlanksAs val="zero"/>
  </c:chart>
  <c:spPr>
    <a:noFill/>
    <a:ln>
      <a:noFill/>
    </a:ln>
  </c:spPr>
  <c:txPr>
    <a:bodyPr/>
    <a:lstStyle/>
    <a:p>
      <a:pPr>
        <a:defRPr sz="770"/>
      </a:pPr>
      <a:endParaRPr lang="ru-RU"/>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dirty="0" smtClean="0">
                <a:latin typeface="Times New Roman" pitchFamily="18" charset="0"/>
                <a:cs typeface="Times New Roman" pitchFamily="18" charset="0"/>
              </a:rPr>
              <a:t>2022 год</a:t>
            </a:r>
            <a:endParaRPr lang="ru-RU" sz="1400" dirty="0">
              <a:latin typeface="Times New Roman" pitchFamily="18" charset="0"/>
              <a:cs typeface="Times New Roman" pitchFamily="18" charset="0"/>
            </a:endParaRPr>
          </a:p>
        </c:rich>
      </c:tx>
    </c:title>
    <c:view3D>
      <c:rotX val="30"/>
      <c:rotY val="104"/>
      <c:perspective val="20"/>
    </c:view3D>
    <c:plotArea>
      <c:layout>
        <c:manualLayout>
          <c:layoutTarget val="inner"/>
          <c:xMode val="edge"/>
          <c:yMode val="edge"/>
          <c:x val="9.4604861650214561E-2"/>
          <c:y val="0.29430681379881357"/>
          <c:w val="0.81079027669957349"/>
          <c:h val="0.57581162569732569"/>
        </c:manualLayout>
      </c:layout>
      <c:pie3DChart>
        <c:varyColors val="1"/>
        <c:ser>
          <c:idx val="0"/>
          <c:order val="0"/>
          <c:explosion val="25"/>
          <c:dPt>
            <c:idx val="0"/>
            <c:spPr>
              <a:solidFill>
                <a:schemeClr val="accent1"/>
              </a:solidFill>
              <a:ln w="25400" cap="flat" cmpd="sng" algn="ctr">
                <a:solidFill>
                  <a:schemeClr val="accent1">
                    <a:shade val="50000"/>
                  </a:schemeClr>
                </a:solidFill>
                <a:prstDash val="solid"/>
              </a:ln>
              <a:effectLst/>
            </c:spPr>
          </c:dPt>
          <c:dPt>
            <c:idx val="1"/>
            <c:explosion val="8"/>
            <c:spPr>
              <a:solidFill>
                <a:schemeClr val="accent2"/>
              </a:solidFill>
              <a:ln w="25400" cap="flat" cmpd="sng" algn="ctr">
                <a:solidFill>
                  <a:schemeClr val="accent2">
                    <a:shade val="50000"/>
                  </a:schemeClr>
                </a:solidFill>
                <a:prstDash val="solid"/>
              </a:ln>
              <a:effectLst/>
            </c:spPr>
          </c:dPt>
          <c:dLbls>
            <c:dLbl>
              <c:idx val="0"/>
              <c:layout>
                <c:manualLayout>
                  <c:x val="-1.6397164841720827E-2"/>
                  <c:y val="-6.6895831569440914E-2"/>
                </c:manualLayout>
              </c:layout>
              <c:dLblPos val="bestFit"/>
              <c:showPercent val="1"/>
            </c:dLbl>
            <c:dLbl>
              <c:idx val="1"/>
              <c:layout>
                <c:manualLayout>
                  <c:x val="-0.11397845088503324"/>
                  <c:y val="-0.12982624483767491"/>
                </c:manualLayout>
              </c:layout>
              <c:dLblPos val="bestFit"/>
              <c:showPercent val="1"/>
            </c:dLbl>
            <c:numFmt formatCode="0.0%" sourceLinked="0"/>
            <c:txPr>
              <a:bodyPr/>
              <a:lstStyle/>
              <a:p>
                <a:pPr>
                  <a:defRPr sz="1000" b="1">
                    <a:latin typeface="Times New Roman" pitchFamily="18" charset="0"/>
                    <a:cs typeface="Times New Roman" pitchFamily="18" charset="0"/>
                  </a:defRPr>
                </a:pPr>
                <a:endParaRPr lang="ru-RU"/>
              </a:p>
            </c:txPr>
            <c:showPercent val="1"/>
          </c:dLbls>
          <c:cat>
            <c:strRef>
              <c:f>'слайд 48'!$D$2:$D$3</c:f>
              <c:strCache>
                <c:ptCount val="2"/>
                <c:pt idx="0">
                  <c:v>Программные расходы</c:v>
                </c:pt>
                <c:pt idx="1">
                  <c:v>Непрограммные расходы</c:v>
                </c:pt>
              </c:strCache>
            </c:strRef>
          </c:cat>
          <c:val>
            <c:numRef>
              <c:f>'слайд 48'!$E$2:$E$3</c:f>
              <c:numCache>
                <c:formatCode>0.0</c:formatCode>
                <c:ptCount val="2"/>
                <c:pt idx="0">
                  <c:v>91.241429239405775</c:v>
                </c:pt>
                <c:pt idx="1">
                  <c:v>8.7585707605942495</c:v>
                </c:pt>
              </c:numCache>
            </c:numRef>
          </c:val>
        </c:ser>
        <c:dLbls>
          <c:showPercent val="1"/>
        </c:dLbls>
      </c:pie3DChart>
      <c:spPr>
        <a:noFill/>
        <a:ln w="25400">
          <a:noFill/>
        </a:ln>
      </c:spPr>
    </c:plotArea>
    <c:legend>
      <c:legendPos val="r"/>
      <c:layout>
        <c:manualLayout>
          <c:xMode val="edge"/>
          <c:yMode val="edge"/>
          <c:x val="2.0442930153321999E-2"/>
          <c:y val="0.15235493416508541"/>
          <c:w val="0.87393638188752776"/>
          <c:h val="8.5872576177285345E-2"/>
        </c:manualLayout>
      </c:layout>
      <c:txPr>
        <a:bodyPr/>
        <a:lstStyle/>
        <a:p>
          <a:pPr rtl="0">
            <a:defRPr sz="1200">
              <a:latin typeface="Times New Roman" pitchFamily="18" charset="0"/>
              <a:cs typeface="Times New Roman" pitchFamily="18" charset="0"/>
            </a:defRPr>
          </a:pPr>
          <a:endParaRPr lang="ru-RU"/>
        </a:p>
      </c:txPr>
    </c:legend>
    <c:plotVisOnly val="1"/>
    <c:dispBlanksAs val="zero"/>
  </c:chart>
  <c:spPr>
    <a:noFill/>
    <a:ln>
      <a:noFill/>
    </a:ln>
  </c:spPr>
  <c:txPr>
    <a:bodyPr/>
    <a:lstStyle/>
    <a:p>
      <a:pPr>
        <a:defRPr sz="770"/>
      </a:pPr>
      <a:endParaRPr lang="ru-RU"/>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dirty="0" smtClean="0">
                <a:latin typeface="Times New Roman" pitchFamily="18" charset="0"/>
                <a:cs typeface="Times New Roman" pitchFamily="18" charset="0"/>
              </a:rPr>
              <a:t>2023 год</a:t>
            </a:r>
            <a:endParaRPr lang="ru-RU" sz="1400" dirty="0">
              <a:latin typeface="Times New Roman" pitchFamily="18" charset="0"/>
              <a:cs typeface="Times New Roman" pitchFamily="18" charset="0"/>
            </a:endParaRPr>
          </a:p>
        </c:rich>
      </c:tx>
    </c:title>
    <c:view3D>
      <c:rotX val="30"/>
      <c:rotY val="104"/>
      <c:perspective val="20"/>
    </c:view3D>
    <c:plotArea>
      <c:layout>
        <c:manualLayout>
          <c:layoutTarget val="inner"/>
          <c:xMode val="edge"/>
          <c:yMode val="edge"/>
          <c:x val="9.4604861650214631E-2"/>
          <c:y val="0.29430681379881379"/>
          <c:w val="0.81079027669957426"/>
          <c:h val="0.57581162569732569"/>
        </c:manualLayout>
      </c:layout>
      <c:pie3DChart>
        <c:varyColors val="1"/>
        <c:ser>
          <c:idx val="0"/>
          <c:order val="0"/>
          <c:explosion val="25"/>
          <c:dPt>
            <c:idx val="0"/>
            <c:spPr>
              <a:solidFill>
                <a:schemeClr val="accent1"/>
              </a:solidFill>
              <a:ln w="25400" cap="flat" cmpd="sng" algn="ctr">
                <a:solidFill>
                  <a:schemeClr val="accent1">
                    <a:shade val="50000"/>
                  </a:schemeClr>
                </a:solidFill>
                <a:prstDash val="solid"/>
              </a:ln>
              <a:effectLst/>
            </c:spPr>
          </c:dPt>
          <c:dPt>
            <c:idx val="1"/>
            <c:explosion val="8"/>
            <c:spPr>
              <a:solidFill>
                <a:schemeClr val="accent2"/>
              </a:solidFill>
              <a:ln w="25400" cap="flat" cmpd="sng" algn="ctr">
                <a:solidFill>
                  <a:schemeClr val="accent2">
                    <a:shade val="50000"/>
                  </a:schemeClr>
                </a:solidFill>
                <a:prstDash val="solid"/>
              </a:ln>
              <a:effectLst/>
            </c:spPr>
          </c:dPt>
          <c:dLbls>
            <c:dLbl>
              <c:idx val="0"/>
              <c:layout>
                <c:manualLayout>
                  <c:x val="-1.6397164841720827E-2"/>
                  <c:y val="-6.6895831569440914E-2"/>
                </c:manualLayout>
              </c:layout>
              <c:dLblPos val="bestFit"/>
              <c:showPercent val="1"/>
            </c:dLbl>
            <c:dLbl>
              <c:idx val="1"/>
              <c:layout>
                <c:manualLayout>
                  <c:x val="-0.11397845088503324"/>
                  <c:y val="-0.12982624483767491"/>
                </c:manualLayout>
              </c:layout>
              <c:dLblPos val="bestFit"/>
              <c:showPercent val="1"/>
            </c:dLbl>
            <c:numFmt formatCode="0.0%" sourceLinked="0"/>
            <c:txPr>
              <a:bodyPr/>
              <a:lstStyle/>
              <a:p>
                <a:pPr>
                  <a:defRPr sz="1000" b="1">
                    <a:latin typeface="Times New Roman" pitchFamily="18" charset="0"/>
                    <a:cs typeface="Times New Roman" pitchFamily="18" charset="0"/>
                  </a:defRPr>
                </a:pPr>
                <a:endParaRPr lang="ru-RU"/>
              </a:p>
            </c:txPr>
            <c:showPercent val="1"/>
          </c:dLbls>
          <c:cat>
            <c:strRef>
              <c:f>'слайд 48'!$G$2:$G$3</c:f>
              <c:strCache>
                <c:ptCount val="2"/>
                <c:pt idx="0">
                  <c:v>Программные расходы</c:v>
                </c:pt>
                <c:pt idx="1">
                  <c:v>Непрограммные расходы</c:v>
                </c:pt>
              </c:strCache>
            </c:strRef>
          </c:cat>
          <c:val>
            <c:numRef>
              <c:f>'слайд 48'!$H$2:$H$3</c:f>
              <c:numCache>
                <c:formatCode>0.0</c:formatCode>
                <c:ptCount val="2"/>
                <c:pt idx="0">
                  <c:v>90.400639636990917</c:v>
                </c:pt>
                <c:pt idx="1">
                  <c:v>9.5993603630090831</c:v>
                </c:pt>
              </c:numCache>
            </c:numRef>
          </c:val>
        </c:ser>
        <c:dLbls>
          <c:showPercent val="1"/>
        </c:dLbls>
      </c:pie3DChart>
      <c:spPr>
        <a:noFill/>
        <a:ln w="25400">
          <a:noFill/>
        </a:ln>
      </c:spPr>
    </c:plotArea>
    <c:legend>
      <c:legendPos val="r"/>
      <c:layout>
        <c:manualLayout>
          <c:xMode val="edge"/>
          <c:yMode val="edge"/>
          <c:x val="1.5517241379310346E-2"/>
          <c:y val="0.15235493416508541"/>
          <c:w val="0.88448411620961176"/>
          <c:h val="8.5872576177285345E-2"/>
        </c:manualLayout>
      </c:layout>
      <c:txPr>
        <a:bodyPr/>
        <a:lstStyle/>
        <a:p>
          <a:pPr rtl="0">
            <a:defRPr sz="1200">
              <a:latin typeface="Times New Roman" pitchFamily="18" charset="0"/>
              <a:cs typeface="Times New Roman" pitchFamily="18" charset="0"/>
            </a:defRPr>
          </a:pPr>
          <a:endParaRPr lang="ru-RU"/>
        </a:p>
      </c:txPr>
    </c:legend>
    <c:plotVisOnly val="1"/>
    <c:dispBlanksAs val="zero"/>
  </c:chart>
  <c:spPr>
    <a:noFill/>
    <a:ln>
      <a:noFill/>
    </a:ln>
  </c:spPr>
  <c:txPr>
    <a:bodyPr/>
    <a:lstStyle/>
    <a:p>
      <a:pPr>
        <a:defRPr sz="77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2022 </a:t>
            </a:r>
            <a:r>
              <a:rPr lang="ru-RU" dirty="0"/>
              <a:t>год</a:t>
            </a:r>
          </a:p>
        </c:rich>
      </c:tx>
      <c:layout/>
    </c:title>
    <c:view3D>
      <c:rotX val="30"/>
      <c:perspective val="30"/>
    </c:view3D>
    <c:plotArea>
      <c:layout>
        <c:manualLayout>
          <c:layoutTarget val="inner"/>
          <c:xMode val="edge"/>
          <c:yMode val="edge"/>
          <c:x val="7.1666695827920013E-2"/>
          <c:y val="0.32707913953481627"/>
          <c:w val="0.5000002034506037"/>
          <c:h val="0.50134261551647963"/>
        </c:manualLayout>
      </c:layout>
      <c:pie3DChart>
        <c:varyColors val="1"/>
        <c:ser>
          <c:idx val="0"/>
          <c:order val="0"/>
          <c:explosion val="25"/>
          <c:dLbls>
            <c:dLbl>
              <c:idx val="0"/>
              <c:layout>
                <c:manualLayout>
                  <c:x val="-7.4058398950131513E-2"/>
                  <c:y val="-6.7894429862934036E-2"/>
                </c:manualLayout>
              </c:layout>
              <c:tx>
                <c:rich>
                  <a:bodyPr/>
                  <a:lstStyle/>
                  <a:p>
                    <a:r>
                      <a:rPr lang="ru-RU" dirty="0" smtClean="0"/>
                      <a:t>13</a:t>
                    </a:r>
                    <a:r>
                      <a:rPr lang="en-US" dirty="0" smtClean="0"/>
                      <a:t>%</a:t>
                    </a:r>
                    <a:endParaRPr lang="en-US" dirty="0"/>
                  </a:p>
                </c:rich>
              </c:tx>
              <c:dLblPos val="bestFit"/>
              <c:showPercent val="1"/>
            </c:dLbl>
            <c:dLbl>
              <c:idx val="2"/>
              <c:layout>
                <c:manualLayout>
                  <c:x val="-6.3008311461067362E-2"/>
                  <c:y val="-6.1053878681831417E-2"/>
                </c:manualLayout>
              </c:layout>
              <c:tx>
                <c:rich>
                  <a:bodyPr/>
                  <a:lstStyle/>
                  <a:p>
                    <a:r>
                      <a:rPr lang="ru-RU" dirty="0" smtClean="0"/>
                      <a:t>86</a:t>
                    </a:r>
                    <a:r>
                      <a:rPr lang="en-US" dirty="0" smtClean="0"/>
                      <a:t>%</a:t>
                    </a:r>
                    <a:endParaRPr lang="en-US" dirty="0"/>
                  </a:p>
                </c:rich>
              </c:tx>
              <c:dLblPos val="bestFit"/>
              <c:showPercent val="1"/>
            </c:dLbl>
            <c:showPercent val="1"/>
            <c:showLeaderLines val="1"/>
          </c:dLbls>
          <c:cat>
            <c:strRef>
              <c:f>'слад 19'!$B$14:$D$14</c:f>
              <c:strCache>
                <c:ptCount val="3"/>
                <c:pt idx="0">
                  <c:v>НАЛОГОВЫЕ ДОХОДЫ</c:v>
                </c:pt>
                <c:pt idx="1">
                  <c:v>НЕНАЛОГОВЫЕ ДОХОДЫ</c:v>
                </c:pt>
                <c:pt idx="2">
                  <c:v>БЕЗВОЗМЕЗДНЫЕ ПОСТУПЛЕНИЯ</c:v>
                </c:pt>
              </c:strCache>
            </c:strRef>
          </c:cat>
          <c:val>
            <c:numRef>
              <c:f>'слад 19'!$B$15:$D$15</c:f>
              <c:numCache>
                <c:formatCode>0.0</c:formatCode>
                <c:ptCount val="3"/>
                <c:pt idx="0">
                  <c:v>16.85091720651679</c:v>
                </c:pt>
                <c:pt idx="1">
                  <c:v>0.91772595521359135</c:v>
                </c:pt>
                <c:pt idx="2">
                  <c:v>82.231356838269619</c:v>
                </c:pt>
              </c:numCache>
            </c:numRef>
          </c:val>
        </c:ser>
        <c:dLbls>
          <c:showPercent val="1"/>
        </c:dLbls>
      </c:pie3DChart>
      <c:spPr>
        <a:noFill/>
        <a:ln w="25400">
          <a:noFill/>
        </a:ln>
      </c:spPr>
    </c:plotArea>
    <c:legend>
      <c:legendPos val="r"/>
      <c:layout>
        <c:manualLayout>
          <c:xMode val="edge"/>
          <c:yMode val="edge"/>
          <c:x val="0.6416668853893267"/>
          <c:y val="0.37533687980691527"/>
          <c:w val="0.33833355205599308"/>
          <c:h val="0.39946556613399287"/>
        </c:manualLayout>
      </c:layout>
    </c:legend>
    <c:plotVisOnly val="1"/>
    <c:dispBlanksAs val="zero"/>
  </c:chart>
  <c:spPr>
    <a:gradFill rotWithShape="1">
      <a:gsLst>
        <a:gs pos="0">
          <a:schemeClr val="dk1">
            <a:tint val="15000"/>
            <a:satMod val="250000"/>
          </a:schemeClr>
        </a:gs>
        <a:gs pos="49000">
          <a:schemeClr val="dk1">
            <a:tint val="50000"/>
            <a:satMod val="200000"/>
          </a:schemeClr>
        </a:gs>
        <a:gs pos="49100">
          <a:schemeClr val="dk1">
            <a:tint val="64000"/>
            <a:satMod val="160000"/>
          </a:schemeClr>
        </a:gs>
        <a:gs pos="92000">
          <a:schemeClr val="dk1">
            <a:tint val="50000"/>
            <a:satMod val="200000"/>
          </a:schemeClr>
        </a:gs>
        <a:gs pos="100000">
          <a:schemeClr val="dk1">
            <a:tint val="43000"/>
            <a:satMod val="190000"/>
          </a:schemeClr>
        </a:gs>
      </a:gsLst>
      <a:lin ang="5400000" scaled="1"/>
    </a:gradFill>
    <a:ln w="11430" cap="flat" cmpd="sng" algn="ctr">
      <a:solidFill>
        <a:schemeClr val="dk1"/>
      </a:solidFill>
      <a:prstDash val="solid"/>
    </a:ln>
    <a:effectLst>
      <a:outerShdw blurRad="50800" dist="25000" dir="5400000" rotWithShape="0">
        <a:schemeClr val="dk1">
          <a:shade val="30000"/>
          <a:satMod val="150000"/>
          <a:alpha val="38000"/>
        </a:schemeClr>
      </a:outerShdw>
    </a:effectLst>
  </c:spPr>
  <c:txPr>
    <a:bodyPr/>
    <a:lstStyle/>
    <a:p>
      <a:pPr>
        <a:defRPr>
          <a:solidFill>
            <a:schemeClr val="dk1"/>
          </a:solidFill>
          <a:latin typeface="+mn-lt"/>
          <a:ea typeface="+mn-ea"/>
          <a:cs typeface="+mn-cs"/>
        </a:defRPr>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2023 </a:t>
            </a:r>
            <a:r>
              <a:rPr lang="ru-RU" dirty="0"/>
              <a:t>год</a:t>
            </a:r>
          </a:p>
        </c:rich>
      </c:tx>
      <c:layout/>
    </c:title>
    <c:view3D>
      <c:rotX val="30"/>
      <c:perspective val="30"/>
    </c:view3D>
    <c:plotArea>
      <c:layout>
        <c:manualLayout>
          <c:layoutTarget val="inner"/>
          <c:xMode val="edge"/>
          <c:yMode val="edge"/>
          <c:x val="7.1312888543143674E-2"/>
          <c:y val="0.31903620987412373"/>
          <c:w val="0.50081096726889462"/>
          <c:h val="0.51742847483786347"/>
        </c:manualLayout>
      </c:layout>
      <c:pie3DChart>
        <c:varyColors val="1"/>
        <c:ser>
          <c:idx val="0"/>
          <c:order val="0"/>
          <c:explosion val="25"/>
          <c:dLbls>
            <c:dLbl>
              <c:idx val="0"/>
              <c:layout>
                <c:manualLayout>
                  <c:x val="-5.7551993602096334E-2"/>
                  <c:y val="-5.1752830494043514E-2"/>
                </c:manualLayout>
              </c:layout>
              <c:tx>
                <c:rich>
                  <a:bodyPr/>
                  <a:lstStyle/>
                  <a:p>
                    <a:r>
                      <a:rPr lang="ru-RU" dirty="0" smtClean="0"/>
                      <a:t>16</a:t>
                    </a:r>
                    <a:r>
                      <a:rPr lang="en-US" dirty="0" smtClean="0"/>
                      <a:t>%</a:t>
                    </a:r>
                    <a:endParaRPr lang="en-US" dirty="0"/>
                  </a:p>
                </c:rich>
              </c:tx>
              <c:showPercent val="1"/>
            </c:dLbl>
            <c:dLbl>
              <c:idx val="2"/>
              <c:layout>
                <c:manualLayout>
                  <c:x val="-5.4442715200937811E-2"/>
                  <c:y val="-2.6902178642148982E-2"/>
                </c:manualLayout>
              </c:layout>
              <c:tx>
                <c:rich>
                  <a:bodyPr/>
                  <a:lstStyle/>
                  <a:p>
                    <a:r>
                      <a:rPr lang="ru-RU" dirty="0" smtClean="0"/>
                      <a:t>83</a:t>
                    </a:r>
                    <a:r>
                      <a:rPr lang="en-US" dirty="0" smtClean="0"/>
                      <a:t>%</a:t>
                    </a:r>
                    <a:endParaRPr lang="en-US" dirty="0"/>
                  </a:p>
                </c:rich>
              </c:tx>
              <c:showPercent val="1"/>
            </c:dLbl>
            <c:showPercent val="1"/>
          </c:dLbls>
          <c:cat>
            <c:strRef>
              <c:f>'слад 19'!$B$26:$D$26</c:f>
              <c:strCache>
                <c:ptCount val="3"/>
                <c:pt idx="0">
                  <c:v>НАЛОГОВЫЕ ДОХОДЫ</c:v>
                </c:pt>
                <c:pt idx="1">
                  <c:v>НЕНАЛОГОВЫЕ ДОХОДЫ</c:v>
                </c:pt>
                <c:pt idx="2">
                  <c:v>БЕЗВОЗМЕЗДНЫЕ ПОСТУПЛЕНИЯ</c:v>
                </c:pt>
              </c:strCache>
            </c:strRef>
          </c:cat>
          <c:val>
            <c:numRef>
              <c:f>'слад 19'!$B$27:$D$27</c:f>
              <c:numCache>
                <c:formatCode>0.0</c:formatCode>
                <c:ptCount val="3"/>
                <c:pt idx="0">
                  <c:v>17.592725401995132</c:v>
                </c:pt>
                <c:pt idx="1">
                  <c:v>0.92668254262851424</c:v>
                </c:pt>
                <c:pt idx="2" formatCode="0.000">
                  <c:v>81.480592055376334</c:v>
                </c:pt>
              </c:numCache>
            </c:numRef>
          </c:val>
        </c:ser>
        <c:dLbls>
          <c:showPercent val="1"/>
        </c:dLbls>
      </c:pie3DChart>
      <c:spPr>
        <a:noFill/>
        <a:ln w="25400">
          <a:noFill/>
        </a:ln>
      </c:spPr>
    </c:plotArea>
    <c:legend>
      <c:legendPos val="r"/>
      <c:layout>
        <c:manualLayout>
          <c:xMode val="edge"/>
          <c:yMode val="edge"/>
          <c:x val="0.64667832242201684"/>
          <c:y val="0.37533687980691527"/>
          <c:w val="0.32901177061133158"/>
          <c:h val="0.39946556613399287"/>
        </c:manualLayout>
      </c:layout>
    </c:legend>
    <c:plotVisOnly val="1"/>
    <c:dispBlanksAs val="zero"/>
  </c:chart>
  <c:spPr>
    <a:gradFill rotWithShape="1">
      <a:gsLst>
        <a:gs pos="0">
          <a:schemeClr val="dk1">
            <a:tint val="15000"/>
            <a:satMod val="250000"/>
          </a:schemeClr>
        </a:gs>
        <a:gs pos="49000">
          <a:schemeClr val="dk1">
            <a:tint val="50000"/>
            <a:satMod val="200000"/>
          </a:schemeClr>
        </a:gs>
        <a:gs pos="49100">
          <a:schemeClr val="dk1">
            <a:tint val="64000"/>
            <a:satMod val="160000"/>
          </a:schemeClr>
        </a:gs>
        <a:gs pos="92000">
          <a:schemeClr val="dk1">
            <a:tint val="50000"/>
            <a:satMod val="200000"/>
          </a:schemeClr>
        </a:gs>
        <a:gs pos="100000">
          <a:schemeClr val="dk1">
            <a:tint val="43000"/>
            <a:satMod val="190000"/>
          </a:schemeClr>
        </a:gs>
      </a:gsLst>
      <a:lin ang="5400000" scaled="1"/>
    </a:gradFill>
    <a:ln w="11430" cap="flat" cmpd="sng" algn="ctr">
      <a:solidFill>
        <a:schemeClr val="dk1"/>
      </a:solidFill>
      <a:prstDash val="solid"/>
    </a:ln>
    <a:effectLst>
      <a:outerShdw blurRad="50800" dist="25000" dir="5400000" rotWithShape="0">
        <a:schemeClr val="dk1">
          <a:shade val="30000"/>
          <a:satMod val="150000"/>
          <a:alpha val="38000"/>
        </a:schemeClr>
      </a:outerShdw>
    </a:effectLst>
  </c:spPr>
  <c:txPr>
    <a:bodyPr/>
    <a:lstStyle/>
    <a:p>
      <a:pPr>
        <a:defRPr>
          <a:solidFill>
            <a:schemeClr val="dk1"/>
          </a:solidFill>
          <a:latin typeface="+mn-lt"/>
          <a:ea typeface="+mn-ea"/>
          <a:cs typeface="+mn-cs"/>
        </a:defRPr>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view3D>
      <c:depthPercent val="100"/>
      <c:rAngAx val="1"/>
    </c:view3D>
    <c:plotArea>
      <c:layout/>
      <c:bar3DChart>
        <c:barDir val="col"/>
        <c:grouping val="stacked"/>
        <c:ser>
          <c:idx val="1"/>
          <c:order val="1"/>
          <c:dLbls>
            <c:showVal val="1"/>
          </c:dLbls>
          <c:cat>
            <c:multiLvlStrRef>
              <c:f>'слайд 20'!$B$4:$B$10</c:f>
            </c:multiLvlStrRef>
          </c:cat>
          <c:val>
            <c:numRef>
              <c:f>'слайд 20'!$C$4:$C$10</c:f>
            </c:numRef>
          </c:val>
        </c:ser>
        <c:ser>
          <c:idx val="0"/>
          <c:order val="0"/>
          <c:dPt>
            <c:idx val="0"/>
            <c:spPr>
              <a:solidFill>
                <a:srgbClr val="00B0F0"/>
              </a:solidFill>
            </c:spPr>
          </c:dPt>
          <c:dPt>
            <c:idx val="1"/>
            <c:spPr>
              <a:solidFill>
                <a:srgbClr val="E840C4"/>
              </a:solidFill>
            </c:spPr>
          </c:dPt>
          <c:dPt>
            <c:idx val="2"/>
            <c:spPr>
              <a:solidFill>
                <a:srgbClr val="00B0F0"/>
              </a:solidFill>
            </c:spPr>
          </c:dPt>
          <c:dPt>
            <c:idx val="3"/>
            <c:spPr>
              <a:solidFill>
                <a:srgbClr val="E840C4"/>
              </a:solidFill>
            </c:spPr>
          </c:dPt>
          <c:dPt>
            <c:idx val="4"/>
            <c:spPr>
              <a:solidFill>
                <a:srgbClr val="00B0F0"/>
              </a:solidFill>
            </c:spPr>
          </c:dPt>
          <c:dPt>
            <c:idx val="5"/>
            <c:spPr>
              <a:solidFill>
                <a:srgbClr val="E840C4"/>
              </a:solidFill>
            </c:spPr>
          </c:dPt>
          <c:dPt>
            <c:idx val="6"/>
            <c:spPr>
              <a:solidFill>
                <a:srgbClr val="00B0F0"/>
              </a:solidFill>
            </c:spPr>
          </c:dPt>
          <c:dLbls>
            <c:dLbl>
              <c:idx val="0"/>
              <c:layout>
                <c:manualLayout>
                  <c:x val="0"/>
                  <c:y val="-0.39361702127659581"/>
                </c:manualLayout>
              </c:layout>
              <c:spPr/>
              <c:txPr>
                <a:bodyPr/>
                <a:lstStyle/>
                <a:p>
                  <a:pPr>
                    <a:defRPr/>
                  </a:pPr>
                  <a:endParaRPr lang="ru-RU"/>
                </a:p>
              </c:txPr>
              <c:showVal val="1"/>
            </c:dLbl>
            <c:dLbl>
              <c:idx val="1"/>
              <c:layout>
                <c:manualLayout>
                  <c:x val="1.4492753623188409E-2"/>
                  <c:y val="-0.42907801418439745"/>
                </c:manualLayout>
              </c:layout>
              <c:spPr/>
              <c:txPr>
                <a:bodyPr/>
                <a:lstStyle/>
                <a:p>
                  <a:pPr>
                    <a:defRPr/>
                  </a:pPr>
                  <a:endParaRPr lang="ru-RU"/>
                </a:p>
              </c:txPr>
              <c:showVal val="1"/>
            </c:dLbl>
            <c:dLbl>
              <c:idx val="2"/>
              <c:layout>
                <c:manualLayout>
                  <c:x val="1.2422360248447221E-2"/>
                  <c:y val="-0.37943262411347545"/>
                </c:manualLayout>
              </c:layout>
              <c:spPr/>
              <c:txPr>
                <a:bodyPr/>
                <a:lstStyle/>
                <a:p>
                  <a:pPr>
                    <a:defRPr/>
                  </a:pPr>
                  <a:endParaRPr lang="ru-RU"/>
                </a:p>
              </c:txPr>
              <c:showVal val="1"/>
            </c:dLbl>
            <c:dLbl>
              <c:idx val="3"/>
              <c:layout>
                <c:manualLayout>
                  <c:x val="2.4844720496894412E-2"/>
                  <c:y val="-0.3971631205673759"/>
                </c:manualLayout>
              </c:layout>
              <c:spPr/>
              <c:txPr>
                <a:bodyPr/>
                <a:lstStyle/>
                <a:p>
                  <a:pPr>
                    <a:defRPr/>
                  </a:pPr>
                  <a:endParaRPr lang="ru-RU"/>
                </a:p>
              </c:txPr>
              <c:showVal val="1"/>
            </c:dLbl>
            <c:dLbl>
              <c:idx val="4"/>
              <c:layout>
                <c:manualLayout>
                  <c:x val="1.8633540372670808E-2"/>
                  <c:y val="-0.36170212765957471"/>
                </c:manualLayout>
              </c:layout>
              <c:spPr/>
              <c:txPr>
                <a:bodyPr/>
                <a:lstStyle/>
                <a:p>
                  <a:pPr>
                    <a:defRPr/>
                  </a:pPr>
                  <a:endParaRPr lang="ru-RU"/>
                </a:p>
              </c:txPr>
              <c:showVal val="1"/>
            </c:dLbl>
            <c:dLbl>
              <c:idx val="5"/>
              <c:layout>
                <c:manualLayout>
                  <c:x val="1.8633540372670808E-2"/>
                  <c:y val="-0.25531914893617019"/>
                </c:manualLayout>
              </c:layout>
              <c:spPr/>
              <c:txPr>
                <a:bodyPr/>
                <a:lstStyle/>
                <a:p>
                  <a:pPr>
                    <a:defRPr/>
                  </a:pPr>
                  <a:endParaRPr lang="ru-RU"/>
                </a:p>
              </c:txPr>
              <c:showVal val="1"/>
            </c:dLbl>
            <c:dLbl>
              <c:idx val="6"/>
              <c:layout>
                <c:manualLayout>
                  <c:x val="3.7267080745341616E-2"/>
                  <c:y val="-0.24113475177304963"/>
                </c:manualLayout>
              </c:layout>
              <c:spPr/>
              <c:txPr>
                <a:bodyPr/>
                <a:lstStyle/>
                <a:p>
                  <a:pPr>
                    <a:defRPr/>
                  </a:pPr>
                  <a:endParaRPr lang="ru-RU"/>
                </a:p>
              </c:txPr>
              <c:showVal val="1"/>
            </c:dLbl>
            <c:showVal val="1"/>
          </c:dLbls>
          <c:cat>
            <c:strRef>
              <c:f>'[Лист Microsoft Excel.xls]слайд 20'!$B$4:$B$10</c:f>
              <c:strCache>
                <c:ptCount val="7"/>
                <c:pt idx="0">
                  <c:v>2017 год (факт)</c:v>
                </c:pt>
                <c:pt idx="1">
                  <c:v>2018 год (факт)</c:v>
                </c:pt>
                <c:pt idx="2">
                  <c:v>2019 год (факт)</c:v>
                </c:pt>
                <c:pt idx="3">
                  <c:v>2020 год (план)</c:v>
                </c:pt>
                <c:pt idx="4">
                  <c:v>2021 год (план)</c:v>
                </c:pt>
                <c:pt idx="5">
                  <c:v>2022 год (план)</c:v>
                </c:pt>
                <c:pt idx="6">
                  <c:v>2023 год (план)</c:v>
                </c:pt>
              </c:strCache>
            </c:strRef>
          </c:cat>
          <c:val>
            <c:numRef>
              <c:f>'[Лист Microsoft Excel.xls]слайд 20'!$C$4:$C$10</c:f>
              <c:numCache>
                <c:formatCode>_-* #,##0.00_р_._-;\-* #,##0.00_р_._-;_-* "-"??_р_._-;_-@_-</c:formatCode>
                <c:ptCount val="7"/>
                <c:pt idx="0">
                  <c:v>338415.04</c:v>
                </c:pt>
                <c:pt idx="1">
                  <c:v>345733.58</c:v>
                </c:pt>
                <c:pt idx="2">
                  <c:v>395786.85</c:v>
                </c:pt>
                <c:pt idx="3">
                  <c:v>236783.68</c:v>
                </c:pt>
                <c:pt idx="4">
                  <c:v>386360.59</c:v>
                </c:pt>
                <c:pt idx="5">
                  <c:v>356445.03</c:v>
                </c:pt>
                <c:pt idx="6">
                  <c:v>353449.23000000016</c:v>
                </c:pt>
              </c:numCache>
            </c:numRef>
          </c:val>
        </c:ser>
        <c:dLbls>
          <c:showVal val="1"/>
        </c:dLbls>
        <c:gapWidth val="95"/>
        <c:gapDepth val="95"/>
        <c:shape val="box"/>
        <c:axId val="67359488"/>
        <c:axId val="67361024"/>
        <c:axId val="0"/>
      </c:bar3DChart>
      <c:catAx>
        <c:axId val="67359488"/>
        <c:scaling>
          <c:orientation val="minMax"/>
        </c:scaling>
        <c:axPos val="b"/>
        <c:numFmt formatCode="General" sourceLinked="1"/>
        <c:majorTickMark val="none"/>
        <c:tickLblPos val="nextTo"/>
        <c:crossAx val="67361024"/>
        <c:crosses val="autoZero"/>
        <c:auto val="1"/>
        <c:lblAlgn val="ctr"/>
        <c:lblOffset val="100"/>
      </c:catAx>
      <c:valAx>
        <c:axId val="67361024"/>
        <c:scaling>
          <c:orientation val="minMax"/>
        </c:scaling>
        <c:delete val="1"/>
        <c:axPos val="l"/>
        <c:numFmt formatCode="_-* #,##0.00_р_._-;\-* #,##0.00_р_._-;_-* &quot;-&quot;??_р_._-;_-@_-" sourceLinked="1"/>
        <c:tickLblPos val="nextTo"/>
        <c:crossAx val="67359488"/>
        <c:crosses val="autoZero"/>
        <c:crossBetween val="between"/>
      </c:valAx>
      <c:spPr>
        <a:noFill/>
        <a:ln w="25400">
          <a:noFill/>
        </a:ln>
      </c:spPr>
    </c:plotArea>
    <c:plotVisOnly val="1"/>
    <c:dispBlanksAs val="gap"/>
  </c:chart>
  <c:spPr>
    <a:solidFill>
      <a:schemeClr val="accent3">
        <a:lumMod val="60000"/>
        <a:lumOff val="40000"/>
      </a:schemeClr>
    </a:solidFill>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style val="42"/>
  <c:chart>
    <c:title>
      <c:tx>
        <c:rich>
          <a:bodyPr/>
          <a:lstStyle/>
          <a:p>
            <a:pPr>
              <a:defRPr sz="2500" baseline="0"/>
            </a:pPr>
            <a:r>
              <a:rPr lang="ru-RU" sz="2500" baseline="0" dirty="0" smtClean="0">
                <a:solidFill>
                  <a:srgbClr val="7030A0"/>
                </a:solidFill>
              </a:rPr>
              <a:t>2021</a:t>
            </a:r>
            <a:r>
              <a:rPr lang="en-US" sz="2500" baseline="0" dirty="0" smtClean="0">
                <a:solidFill>
                  <a:srgbClr val="7030A0"/>
                </a:solidFill>
              </a:rPr>
              <a:t> </a:t>
            </a:r>
            <a:r>
              <a:rPr lang="ru-RU" sz="2500" baseline="0" dirty="0">
                <a:solidFill>
                  <a:srgbClr val="7030A0"/>
                </a:solidFill>
              </a:rPr>
              <a:t>год</a:t>
            </a:r>
          </a:p>
        </c:rich>
      </c:tx>
      <c:layout/>
    </c:title>
    <c:view3D>
      <c:rotX val="30"/>
      <c:perspective val="30"/>
    </c:view3D>
    <c:plotArea>
      <c:layout/>
      <c:pie3DChart>
        <c:varyColors val="1"/>
        <c:ser>
          <c:idx val="0"/>
          <c:order val="0"/>
          <c:explosion val="25"/>
          <c:dLbls>
            <c:dLbl>
              <c:idx val="0"/>
              <c:layout>
                <c:manualLayout>
                  <c:x val="0.14122386264216974"/>
                  <c:y val="-0.22146998082919997"/>
                </c:manualLayout>
              </c:layout>
              <c:tx>
                <c:rich>
                  <a:bodyPr/>
                  <a:lstStyle/>
                  <a:p>
                    <a:r>
                      <a:rPr lang="en-US" sz="1400" baseline="0" dirty="0" smtClean="0">
                        <a:solidFill>
                          <a:srgbClr val="002060"/>
                        </a:solidFill>
                      </a:rPr>
                      <a:t>8</a:t>
                    </a:r>
                    <a:r>
                      <a:rPr lang="ru-RU" sz="1400" baseline="0" dirty="0" smtClean="0">
                        <a:solidFill>
                          <a:srgbClr val="002060"/>
                        </a:solidFill>
                      </a:rPr>
                      <a:t>6</a:t>
                    </a:r>
                    <a:r>
                      <a:rPr lang="en-US" sz="1400" baseline="0" dirty="0" smtClean="0">
                        <a:solidFill>
                          <a:srgbClr val="002060"/>
                        </a:solidFill>
                      </a:rPr>
                      <a:t>%</a:t>
                    </a:r>
                    <a:endParaRPr lang="en-US" sz="1400" baseline="0" dirty="0">
                      <a:solidFill>
                        <a:srgbClr val="002060"/>
                      </a:solidFill>
                    </a:endParaRPr>
                  </a:p>
                </c:rich>
              </c:tx>
              <c:showPercent val="1"/>
            </c:dLbl>
            <c:dLbl>
              <c:idx val="1"/>
              <c:layout>
                <c:manualLayout>
                  <c:x val="-4.3597112860892386E-2"/>
                  <c:y val="-4.2959050181423314E-3"/>
                </c:manualLayout>
              </c:layout>
              <c:tx>
                <c:rich>
                  <a:bodyPr/>
                  <a:lstStyle/>
                  <a:p>
                    <a:r>
                      <a:rPr lang="ru-RU" sz="1400" baseline="0" dirty="0" smtClean="0">
                        <a:solidFill>
                          <a:srgbClr val="002060"/>
                        </a:solidFill>
                      </a:rPr>
                      <a:t>12</a:t>
                    </a:r>
                    <a:r>
                      <a:rPr lang="en-US" sz="1400" baseline="0" dirty="0" smtClean="0">
                        <a:solidFill>
                          <a:srgbClr val="002060"/>
                        </a:solidFill>
                      </a:rPr>
                      <a:t>%</a:t>
                    </a:r>
                    <a:endParaRPr lang="en-US" sz="1400" baseline="0" dirty="0">
                      <a:solidFill>
                        <a:srgbClr val="002060"/>
                      </a:solidFill>
                    </a:endParaRPr>
                  </a:p>
                </c:rich>
              </c:tx>
              <c:showPercent val="1"/>
            </c:dLbl>
            <c:dLbl>
              <c:idx val="2"/>
              <c:layout>
                <c:manualLayout>
                  <c:x val="4.9181570532689692E-2"/>
                  <c:y val="-2.9887166005198441E-3"/>
                </c:manualLayout>
              </c:layout>
              <c:tx>
                <c:rich>
                  <a:bodyPr/>
                  <a:lstStyle/>
                  <a:p>
                    <a:r>
                      <a:rPr lang="ru-RU" sz="1400" baseline="0" dirty="0" smtClean="0">
                        <a:solidFill>
                          <a:srgbClr val="002060"/>
                        </a:solidFill>
                      </a:rPr>
                      <a:t>2</a:t>
                    </a:r>
                    <a:r>
                      <a:rPr lang="en-US" sz="1400" baseline="0" dirty="0" smtClean="0">
                        <a:solidFill>
                          <a:srgbClr val="002060"/>
                        </a:solidFill>
                      </a:rPr>
                      <a:t>%</a:t>
                    </a:r>
                    <a:endParaRPr lang="en-US" sz="1400" baseline="0" dirty="0">
                      <a:solidFill>
                        <a:srgbClr val="002060"/>
                      </a:solidFill>
                    </a:endParaRPr>
                  </a:p>
                </c:rich>
              </c:tx>
              <c:showPercent val="1"/>
            </c:dLbl>
            <c:txPr>
              <a:bodyPr/>
              <a:lstStyle/>
              <a:p>
                <a:pPr>
                  <a:defRPr sz="1400" baseline="0">
                    <a:solidFill>
                      <a:srgbClr val="002060"/>
                    </a:solidFill>
                  </a:defRPr>
                </a:pPr>
                <a:endParaRPr lang="ru-RU"/>
              </a:p>
            </c:txPr>
            <c:showPercent val="1"/>
            <c:showLeaderLines val="1"/>
          </c:dLbls>
          <c:cat>
            <c:strRef>
              <c:f>Лист12!$A$6:$A$8</c:f>
              <c:strCache>
                <c:ptCount val="3"/>
                <c:pt idx="0">
                  <c:v>НАЛОГИ НА ПРИБЫЛЬ, ДОХОДЫ</c:v>
                </c:pt>
                <c:pt idx="1">
                  <c:v>НАЛОГИ НА ТОВАРЫ (РАБОТЫ, УСЛУГИ), РЕАЛИЗУЕМЫЕ НА ТЕРРИТОРИИ РОССИЙСКОЙ ФЕДЕРАЦИИ</c:v>
                </c:pt>
                <c:pt idx="2">
                  <c:v>НАЛОГИ НА СОВОКУПНЫЙ ДОХОД</c:v>
                </c:pt>
              </c:strCache>
            </c:strRef>
          </c:cat>
          <c:val>
            <c:numRef>
              <c:f>Лист12!$B$6:$B$8</c:f>
              <c:numCache>
                <c:formatCode>0.00</c:formatCode>
                <c:ptCount val="3"/>
                <c:pt idx="0">
                  <c:v>85.300967645846526</c:v>
                </c:pt>
                <c:pt idx="1">
                  <c:v>9.3264334156755027</c:v>
                </c:pt>
                <c:pt idx="2">
                  <c:v>5.3725989384780641</c:v>
                </c:pt>
              </c:numCache>
            </c:numRef>
          </c:val>
        </c:ser>
        <c:dLbls>
          <c:showPercent val="1"/>
        </c:dLbls>
      </c:pie3DChart>
      <c:spPr>
        <a:noFill/>
        <a:ln w="25400">
          <a:noFill/>
        </a:ln>
      </c:spPr>
    </c:plotArea>
    <c:legend>
      <c:legendPos val="t"/>
      <c:legendEntry>
        <c:idx val="0"/>
        <c:txPr>
          <a:bodyPr/>
          <a:lstStyle/>
          <a:p>
            <a:pPr>
              <a:defRPr sz="1200" baseline="0">
                <a:solidFill>
                  <a:srgbClr val="002060"/>
                </a:solidFill>
              </a:defRPr>
            </a:pPr>
            <a:endParaRPr lang="ru-RU"/>
          </a:p>
        </c:txPr>
      </c:legendEntry>
      <c:legendEntry>
        <c:idx val="1"/>
        <c:txPr>
          <a:bodyPr/>
          <a:lstStyle/>
          <a:p>
            <a:pPr>
              <a:defRPr sz="1200" baseline="0">
                <a:solidFill>
                  <a:srgbClr val="002060"/>
                </a:solidFill>
              </a:defRPr>
            </a:pPr>
            <a:endParaRPr lang="ru-RU"/>
          </a:p>
        </c:txPr>
      </c:legendEntry>
      <c:legendEntry>
        <c:idx val="2"/>
        <c:txPr>
          <a:bodyPr/>
          <a:lstStyle/>
          <a:p>
            <a:pPr>
              <a:defRPr sz="1200" baseline="0">
                <a:solidFill>
                  <a:srgbClr val="002060"/>
                </a:solidFill>
              </a:defRPr>
            </a:pPr>
            <a:endParaRPr lang="ru-RU"/>
          </a:p>
        </c:txPr>
      </c:legendEntry>
      <c:layout/>
      <c:txPr>
        <a:bodyPr/>
        <a:lstStyle/>
        <a:p>
          <a:pPr>
            <a:defRPr>
              <a:solidFill>
                <a:srgbClr val="002060"/>
              </a:solidFill>
            </a:defRPr>
          </a:pPr>
          <a:endParaRPr lang="ru-RU"/>
        </a:p>
      </c:txPr>
    </c:legend>
    <c:plotVisOnly val="1"/>
    <c:dispBlanksAs val="zero"/>
  </c:chart>
  <c:spPr>
    <a:solidFill>
      <a:schemeClr val="bg2">
        <a:lumMod val="90000"/>
      </a:schemeClr>
    </a:solidFill>
    <a:ln w="9525" cap="flat" cmpd="sng" algn="ctr">
      <a:solidFill>
        <a:schemeClr val="accent2">
          <a:lumMod val="75000"/>
        </a:schemeClr>
      </a:solidFill>
      <a:prstDash val="solid"/>
    </a:ln>
    <a:effectLst>
      <a:outerShdw blurRad="190500" dist="228600" dir="2700000" sy="90000" rotWithShape="0">
        <a:srgbClr val="000000">
          <a:alpha val="25500"/>
        </a:srgbClr>
      </a:outerShdw>
    </a:effectLst>
  </c:spPr>
  <c:txPr>
    <a:bodyPr/>
    <a:lstStyle/>
    <a:p>
      <a:pPr>
        <a:defRPr>
          <a:solidFill>
            <a:schemeClr val="lt1"/>
          </a:solidFill>
          <a:latin typeface="+mn-lt"/>
          <a:ea typeface="+mn-ea"/>
          <a:cs typeface="+mn-cs"/>
        </a:defRPr>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style val="42"/>
  <c:chart>
    <c:title>
      <c:tx>
        <c:rich>
          <a:bodyPr/>
          <a:lstStyle/>
          <a:p>
            <a:pPr>
              <a:defRPr/>
            </a:pPr>
            <a:r>
              <a:rPr lang="ru-RU" sz="2500" baseline="0" dirty="0" smtClean="0">
                <a:solidFill>
                  <a:srgbClr val="7030A0"/>
                </a:solidFill>
              </a:rPr>
              <a:t>2022</a:t>
            </a:r>
            <a:r>
              <a:rPr lang="ru-RU" dirty="0" smtClean="0"/>
              <a:t> </a:t>
            </a:r>
            <a:r>
              <a:rPr lang="ru-RU" sz="2500" baseline="0" dirty="0">
                <a:solidFill>
                  <a:srgbClr val="7030A0"/>
                </a:solidFill>
              </a:rPr>
              <a:t>год</a:t>
            </a:r>
          </a:p>
        </c:rich>
      </c:tx>
      <c:layout/>
    </c:title>
    <c:view3D>
      <c:rotX val="30"/>
      <c:perspective val="30"/>
    </c:view3D>
    <c:plotArea>
      <c:layout>
        <c:manualLayout>
          <c:layoutTarget val="inner"/>
          <c:xMode val="edge"/>
          <c:yMode val="edge"/>
          <c:x val="9.9007680986109847E-2"/>
          <c:y val="0.40656943142660096"/>
          <c:w val="0.82103212375966139"/>
          <c:h val="0.52365490572145856"/>
        </c:manualLayout>
      </c:layout>
      <c:pie3DChart>
        <c:varyColors val="1"/>
        <c:ser>
          <c:idx val="0"/>
          <c:order val="0"/>
          <c:explosion val="25"/>
          <c:dLbls>
            <c:dLbl>
              <c:idx val="0"/>
              <c:layout>
                <c:manualLayout>
                  <c:x val="0.16058505277303395"/>
                  <c:y val="-0.10574421077826227"/>
                </c:manualLayout>
              </c:layout>
              <c:tx>
                <c:rich>
                  <a:bodyPr/>
                  <a:lstStyle/>
                  <a:p>
                    <a:r>
                      <a:rPr lang="en-US" dirty="0" smtClean="0"/>
                      <a:t>8</a:t>
                    </a:r>
                    <a:r>
                      <a:rPr lang="ru-RU" dirty="0" smtClean="0"/>
                      <a:t>3%</a:t>
                    </a:r>
                    <a:endParaRPr lang="en-US" dirty="0"/>
                  </a:p>
                </c:rich>
              </c:tx>
              <c:dLblPos val="bestFit"/>
              <c:showPercent val="1"/>
            </c:dLbl>
            <c:dLbl>
              <c:idx val="1"/>
              <c:layout>
                <c:manualLayout>
                  <c:x val="-6.3896690636836354E-2"/>
                  <c:y val="3.3185281514671053E-2"/>
                </c:manualLayout>
              </c:layout>
              <c:tx>
                <c:rich>
                  <a:bodyPr/>
                  <a:lstStyle/>
                  <a:p>
                    <a:r>
                      <a:rPr lang="ru-RU" dirty="0" smtClean="0"/>
                      <a:t>15</a:t>
                    </a:r>
                    <a:r>
                      <a:rPr lang="en-US" dirty="0" smtClean="0"/>
                      <a:t>%</a:t>
                    </a:r>
                    <a:endParaRPr lang="en-US" dirty="0"/>
                  </a:p>
                </c:rich>
              </c:tx>
              <c:showPercent val="1"/>
            </c:dLbl>
            <c:dLbl>
              <c:idx val="2"/>
              <c:layout>
                <c:manualLayout>
                  <c:x val="6.5747498413542813E-2"/>
                  <c:y val="-2.9538280833113191E-3"/>
                </c:manualLayout>
              </c:layout>
              <c:tx>
                <c:rich>
                  <a:bodyPr/>
                  <a:lstStyle/>
                  <a:p>
                    <a:r>
                      <a:rPr lang="ru-RU" dirty="0" smtClean="0"/>
                      <a:t>2</a:t>
                    </a:r>
                    <a:r>
                      <a:rPr lang="en-US" dirty="0" smtClean="0"/>
                      <a:t>%</a:t>
                    </a:r>
                    <a:endParaRPr lang="en-US" dirty="0"/>
                  </a:p>
                </c:rich>
              </c:tx>
              <c:showPercent val="1"/>
            </c:dLbl>
            <c:txPr>
              <a:bodyPr/>
              <a:lstStyle/>
              <a:p>
                <a:pPr>
                  <a:defRPr sz="1200" baseline="0">
                    <a:solidFill>
                      <a:srgbClr val="002060"/>
                    </a:solidFill>
                  </a:defRPr>
                </a:pPr>
                <a:endParaRPr lang="ru-RU"/>
              </a:p>
            </c:txPr>
            <c:showPercent val="1"/>
            <c:showLeaderLines val="1"/>
          </c:dLbls>
          <c:cat>
            <c:strRef>
              <c:f>Лист12!$D$6:$D$8</c:f>
              <c:strCache>
                <c:ptCount val="3"/>
                <c:pt idx="0">
                  <c:v>НАЛОГИ НА ПРИБЫЛЬ, ДОХОДЫ</c:v>
                </c:pt>
                <c:pt idx="1">
                  <c:v>НАЛОГИ НА ТОВАРЫ (РАБОТЫ, УСЛУГИ), РЕАЛИЗУЕМЫЕ НА ТЕРРИТОРИИ РОССИЙСКОЙ ФЕДЕРАЦИИ</c:v>
                </c:pt>
                <c:pt idx="2">
                  <c:v>НАЛОГИ НА СОВОКУПНЫЙ ДОХОД</c:v>
                </c:pt>
              </c:strCache>
            </c:strRef>
          </c:cat>
          <c:val>
            <c:numRef>
              <c:f>Лист12!$E$6:$E$8</c:f>
              <c:numCache>
                <c:formatCode>0.00</c:formatCode>
                <c:ptCount val="3"/>
                <c:pt idx="0">
                  <c:v>89.273182309879019</c:v>
                </c:pt>
                <c:pt idx="1">
                  <c:v>10.1927285125421</c:v>
                </c:pt>
                <c:pt idx="2">
                  <c:v>0.53408917757882846</c:v>
                </c:pt>
              </c:numCache>
            </c:numRef>
          </c:val>
        </c:ser>
        <c:dLbls>
          <c:showPercent val="1"/>
        </c:dLbls>
      </c:pie3DChart>
      <c:spPr>
        <a:noFill/>
        <a:ln w="25400">
          <a:noFill/>
        </a:ln>
      </c:spPr>
    </c:plotArea>
    <c:legend>
      <c:legendPos val="t"/>
      <c:layout>
        <c:manualLayout>
          <c:xMode val="edge"/>
          <c:yMode val="edge"/>
          <c:x val="4.1480899521263187E-2"/>
          <c:y val="0.14619817644662891"/>
          <c:w val="0.8688903898018796"/>
          <c:h val="0.19081792921511395"/>
        </c:manualLayout>
      </c:layout>
      <c:txPr>
        <a:bodyPr/>
        <a:lstStyle/>
        <a:p>
          <a:pPr>
            <a:defRPr sz="1200" baseline="0">
              <a:solidFill>
                <a:srgbClr val="002060"/>
              </a:solidFill>
            </a:defRPr>
          </a:pPr>
          <a:endParaRPr lang="ru-RU"/>
        </a:p>
      </c:txPr>
    </c:legend>
    <c:plotVisOnly val="1"/>
    <c:dispBlanksAs val="zero"/>
  </c:chart>
  <c:spPr>
    <a:solidFill>
      <a:schemeClr val="accent5">
        <a:lumMod val="40000"/>
        <a:lumOff val="60000"/>
      </a:schemeClr>
    </a:solidFill>
    <a:ln>
      <a:solidFill>
        <a:schemeClr val="accent2">
          <a:lumMod val="75000"/>
        </a:schemeClr>
      </a:solid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c:spPr>
  <c:txPr>
    <a:bodyPr/>
    <a:lstStyle/>
    <a:p>
      <a:pPr>
        <a:defRPr>
          <a:solidFill>
            <a:schemeClr val="lt1"/>
          </a:solidFill>
          <a:latin typeface="+mn-lt"/>
          <a:ea typeface="+mn-ea"/>
          <a:cs typeface="+mn-cs"/>
        </a:defRPr>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style val="42"/>
  <c:chart>
    <c:title>
      <c:tx>
        <c:rich>
          <a:bodyPr/>
          <a:lstStyle/>
          <a:p>
            <a:pPr>
              <a:defRPr sz="2500" baseline="0">
                <a:solidFill>
                  <a:srgbClr val="7030A0"/>
                </a:solidFill>
              </a:defRPr>
            </a:pPr>
            <a:r>
              <a:rPr lang="ru-RU" sz="2500" baseline="0" dirty="0" smtClean="0">
                <a:solidFill>
                  <a:srgbClr val="7030A0"/>
                </a:solidFill>
              </a:rPr>
              <a:t>2023 </a:t>
            </a:r>
            <a:r>
              <a:rPr lang="ru-RU" sz="2500" baseline="0" dirty="0">
                <a:solidFill>
                  <a:srgbClr val="7030A0"/>
                </a:solidFill>
              </a:rPr>
              <a:t>год</a:t>
            </a:r>
          </a:p>
        </c:rich>
      </c:tx>
      <c:layout>
        <c:manualLayout>
          <c:xMode val="edge"/>
          <c:yMode val="edge"/>
          <c:x val="0.41581497650077337"/>
          <c:y val="1.7777653349757845E-2"/>
        </c:manualLayout>
      </c:layout>
    </c:title>
    <c:view3D>
      <c:rotX val="30"/>
      <c:perspective val="30"/>
    </c:view3D>
    <c:plotArea>
      <c:layout/>
      <c:pie3DChart>
        <c:varyColors val="1"/>
        <c:ser>
          <c:idx val="0"/>
          <c:order val="0"/>
          <c:explosion val="25"/>
          <c:dLbls>
            <c:dLbl>
              <c:idx val="0"/>
              <c:layout>
                <c:manualLayout>
                  <c:x val="0.13616885389326341"/>
                  <c:y val="-9.8232356372120244E-2"/>
                </c:manualLayout>
              </c:layout>
              <c:tx>
                <c:rich>
                  <a:bodyPr/>
                  <a:lstStyle/>
                  <a:p>
                    <a:r>
                      <a:rPr lang="ru-RU" dirty="0" smtClean="0"/>
                      <a:t>86</a:t>
                    </a:r>
                    <a:r>
                      <a:rPr lang="en-US" dirty="0" smtClean="0"/>
                      <a:t>%</a:t>
                    </a:r>
                    <a:endParaRPr lang="en-US" dirty="0"/>
                  </a:p>
                </c:rich>
              </c:tx>
              <c:dLblPos val="bestFit"/>
              <c:showPercent val="1"/>
            </c:dLbl>
            <c:dLbl>
              <c:idx val="1"/>
              <c:layout>
                <c:manualLayout>
                  <c:x val="-8.8478311154189776E-2"/>
                  <c:y val="2.9917319408181042E-2"/>
                </c:manualLayout>
              </c:layout>
              <c:tx>
                <c:rich>
                  <a:bodyPr/>
                  <a:lstStyle/>
                  <a:p>
                    <a:r>
                      <a:rPr lang="ru-RU" dirty="0" smtClean="0"/>
                      <a:t>12</a:t>
                    </a:r>
                    <a:r>
                      <a:rPr lang="en-US" dirty="0" smtClean="0"/>
                      <a:t>%</a:t>
                    </a:r>
                    <a:endParaRPr lang="en-US" dirty="0"/>
                  </a:p>
                </c:rich>
              </c:tx>
              <c:showPercent val="1"/>
            </c:dLbl>
            <c:dLbl>
              <c:idx val="2"/>
              <c:layout>
                <c:manualLayout>
                  <c:x val="6.6675781321137453E-2"/>
                  <c:y val="9.9513918051777062E-3"/>
                </c:manualLayout>
              </c:layout>
              <c:tx>
                <c:rich>
                  <a:bodyPr/>
                  <a:lstStyle/>
                  <a:p>
                    <a:r>
                      <a:rPr lang="ru-RU" dirty="0" smtClean="0"/>
                      <a:t>2</a:t>
                    </a:r>
                    <a:r>
                      <a:rPr lang="en-US" dirty="0" smtClean="0"/>
                      <a:t>%</a:t>
                    </a:r>
                    <a:endParaRPr lang="en-US" dirty="0"/>
                  </a:p>
                </c:rich>
              </c:tx>
              <c:showPercent val="1"/>
            </c:dLbl>
            <c:txPr>
              <a:bodyPr/>
              <a:lstStyle/>
              <a:p>
                <a:pPr>
                  <a:defRPr sz="1200" baseline="0">
                    <a:solidFill>
                      <a:srgbClr val="002060"/>
                    </a:solidFill>
                  </a:defRPr>
                </a:pPr>
                <a:endParaRPr lang="ru-RU"/>
              </a:p>
            </c:txPr>
            <c:showPercent val="1"/>
            <c:showLeaderLines val="1"/>
          </c:dLbls>
          <c:cat>
            <c:strRef>
              <c:f>Лист12!$G$6:$G$8</c:f>
              <c:strCache>
                <c:ptCount val="3"/>
                <c:pt idx="0">
                  <c:v>НАЛОГИ НА ПРИБЫЛЬ, ДОХОДЫ</c:v>
                </c:pt>
                <c:pt idx="1">
                  <c:v>НАЛОГИ НА ТОВАРЫ (РАБОТЫ, УСЛУГИ), РЕАЛИЗУЕМЫЕ НА ТЕРРИТОРИИ РОССИЙСКОЙ ФЕДЕРАЦИИ</c:v>
                </c:pt>
                <c:pt idx="2">
                  <c:v>НАЛОГИ НА СОВОКУПНЫЙ ДОХОД</c:v>
                </c:pt>
              </c:strCache>
            </c:strRef>
          </c:cat>
          <c:val>
            <c:numRef>
              <c:f>Лист12!$H$6:$H$8</c:f>
              <c:numCache>
                <c:formatCode>0.00</c:formatCode>
                <c:ptCount val="3"/>
                <c:pt idx="0">
                  <c:v>84.903429410879099</c:v>
                </c:pt>
                <c:pt idx="1">
                  <c:v>9.9369643342490797</c:v>
                </c:pt>
                <c:pt idx="2">
                  <c:v>5.1596062548721484</c:v>
                </c:pt>
              </c:numCache>
            </c:numRef>
          </c:val>
        </c:ser>
        <c:dLbls>
          <c:showPercent val="1"/>
        </c:dLbls>
      </c:pie3DChart>
      <c:spPr>
        <a:noFill/>
        <a:ln w="25400">
          <a:noFill/>
        </a:ln>
      </c:spPr>
    </c:plotArea>
    <c:legend>
      <c:legendPos val="t"/>
      <c:layout/>
      <c:txPr>
        <a:bodyPr/>
        <a:lstStyle/>
        <a:p>
          <a:pPr>
            <a:defRPr sz="1200" baseline="0">
              <a:solidFill>
                <a:srgbClr val="002060"/>
              </a:solidFill>
            </a:defRPr>
          </a:pPr>
          <a:endParaRPr lang="ru-RU"/>
        </a:p>
      </c:txPr>
    </c:legend>
    <c:plotVisOnly val="1"/>
    <c:dispBlanksAs val="zero"/>
  </c:chart>
  <c:spPr>
    <a:solidFill>
      <a:schemeClr val="accent5">
        <a:lumMod val="40000"/>
        <a:lumOff val="60000"/>
      </a:schemeClr>
    </a:solidFill>
    <a:ln w="9525" cap="flat" cmpd="sng" algn="ctr">
      <a:solidFill>
        <a:schemeClr val="accent2">
          <a:lumMod val="75000"/>
        </a:schemeClr>
      </a:solidFill>
      <a:prstDash val="solid"/>
    </a:ln>
    <a:effectLst>
      <a:outerShdw blurRad="190500" dist="228600" dir="2700000" sy="90000" rotWithShape="0">
        <a:srgbClr val="000000">
          <a:alpha val="25500"/>
        </a:srgbClr>
      </a:outerShdw>
    </a:effectLst>
  </c:spPr>
  <c:txPr>
    <a:bodyPr/>
    <a:lstStyle/>
    <a:p>
      <a:pPr>
        <a:defRPr>
          <a:solidFill>
            <a:schemeClr val="lt1"/>
          </a:solidFill>
          <a:latin typeface="+mn-lt"/>
          <a:ea typeface="+mn-ea"/>
          <a:cs typeface="+mn-cs"/>
        </a:defRPr>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style val="28"/>
  <c:chart>
    <c:title>
      <c:tx>
        <c:rich>
          <a:bodyPr/>
          <a:lstStyle/>
          <a:p>
            <a:pPr>
              <a:defRPr/>
            </a:pPr>
            <a:r>
              <a:rPr lang="ru-RU"/>
              <a:t>2021 год</a:t>
            </a:r>
            <a:r>
              <a:rPr lang="en-US"/>
              <a:t> </a:t>
            </a:r>
            <a:endParaRPr lang="ru-RU"/>
          </a:p>
        </c:rich>
      </c:tx>
      <c:layout/>
    </c:title>
    <c:view3D>
      <c:depthPercent val="100"/>
      <c:perspective val="30"/>
    </c:view3D>
    <c:plotArea>
      <c:layout>
        <c:manualLayout>
          <c:layoutTarget val="inner"/>
          <c:xMode val="edge"/>
          <c:yMode val="edge"/>
          <c:x val="8.7791568701949554E-2"/>
          <c:y val="0.1039291044781894"/>
          <c:w val="0.77640668570786486"/>
          <c:h val="0.86185111030693562"/>
        </c:manualLayout>
      </c:layout>
      <c:bar3DChart>
        <c:barDir val="col"/>
        <c:grouping val="clustered"/>
        <c:ser>
          <c:idx val="1"/>
          <c:order val="1"/>
          <c:cat>
            <c:multiLvlStrRef>
              <c:f>'слайд 24-26'!$A$5:$A$9</c:f>
            </c:multiLvlStrRef>
          </c:cat>
          <c:val>
            <c:numRef>
              <c:f>'слайд 24-26'!$C$5:$C$9</c:f>
            </c:numRef>
          </c:val>
        </c:ser>
        <c:ser>
          <c:idx val="0"/>
          <c:order val="0"/>
          <c:dLbls>
            <c:dLbl>
              <c:idx val="5"/>
              <c:layout>
                <c:manualLayout>
                  <c:x val="4.4679600235155791E-2"/>
                  <c:y val="-4.5901639344262314E-2"/>
                </c:manualLayout>
              </c:layout>
              <c:spPr/>
              <c:txPr>
                <a:bodyPr/>
                <a:lstStyle/>
                <a:p>
                  <a:pPr>
                    <a:defRPr/>
                  </a:pPr>
                  <a:endParaRPr lang="ru-RU"/>
                </a:p>
              </c:txPr>
              <c:showVal val="1"/>
            </c:dLbl>
            <c:showVal val="1"/>
          </c:dLbls>
          <c:cat>
            <c:strRef>
              <c:f>'[Лист Microsoft Excel.xls]слайд 24-26'!$A$5:$A$9</c:f>
              <c:strCache>
                <c:ptCount val="5"/>
                <c:pt idx="0">
                  <c:v>ДОХОДЫ ОТ ИСПОЛЬЗОВАНИЯ ИМУЩЕСТВА, НАХОДЯЩЕГОСЯ В ГОСУДАРСТВЕННОЙ И МУНИЦИПАЛЬНОЙ СОБСТВЕННОСТИ</c:v>
                </c:pt>
                <c:pt idx="1">
                  <c:v>ПЛАТЕЖИ ПРИ ПОЛЬЗОВАНИИ ПРИРОДНЫМИ РЕСУРСАМИ</c:v>
                </c:pt>
                <c:pt idx="2">
                  <c:v>ДОХОДЫ ОТ ОКАЗАНИЯ ПЛАТНЫХ УСЛУГ (РАБОТ) И КОМПЕНСАЦИИ ЗАТРАТ ГОСУДАРСТВА</c:v>
                </c:pt>
                <c:pt idx="3">
                  <c:v>ДОХОДЫ ОТ ПРОДАЖИ МАТЕРИАЛЬНЫХ И НЕМАТЕРИАЛЬНЫХ АКТИВОВ</c:v>
                </c:pt>
                <c:pt idx="4">
                  <c:v>ПРОЧИЕ НЕНАЛОГОВЫЕ ДОХОДЫ</c:v>
                </c:pt>
              </c:strCache>
            </c:strRef>
          </c:cat>
          <c:val>
            <c:numRef>
              <c:f>'[Лист Microsoft Excel.xls]слайд 24-26'!$C$5:$C$9</c:f>
              <c:numCache>
                <c:formatCode>#,##0.00</c:formatCode>
                <c:ptCount val="5"/>
                <c:pt idx="0">
                  <c:v>88.63445934768545</c:v>
                </c:pt>
                <c:pt idx="1">
                  <c:v>9.0201294622863415</c:v>
                </c:pt>
                <c:pt idx="2">
                  <c:v>0.84323981187217345</c:v>
                </c:pt>
                <c:pt idx="3">
                  <c:v>0.53796919319415182</c:v>
                </c:pt>
                <c:pt idx="4">
                  <c:v>0.96420218496187826</c:v>
                </c:pt>
              </c:numCache>
            </c:numRef>
          </c:val>
        </c:ser>
        <c:gapWidth val="75"/>
        <c:shape val="cylinder"/>
        <c:axId val="72599040"/>
        <c:axId val="72600576"/>
        <c:axId val="0"/>
      </c:bar3DChart>
      <c:catAx>
        <c:axId val="72599040"/>
        <c:scaling>
          <c:orientation val="minMax"/>
        </c:scaling>
        <c:delete val="1"/>
        <c:axPos val="b"/>
        <c:tickLblPos val="nextTo"/>
        <c:crossAx val="72600576"/>
        <c:crosses val="autoZero"/>
        <c:auto val="1"/>
        <c:lblAlgn val="ctr"/>
        <c:lblOffset val="100"/>
      </c:catAx>
      <c:valAx>
        <c:axId val="72600576"/>
        <c:scaling>
          <c:orientation val="minMax"/>
        </c:scaling>
        <c:axPos val="l"/>
        <c:majorGridlines/>
        <c:numFmt formatCode="#,##0.00" sourceLinked="1"/>
        <c:majorTickMark val="none"/>
        <c:tickLblPos val="nextTo"/>
        <c:crossAx val="72599040"/>
        <c:crosses val="autoZero"/>
        <c:crossBetween val="between"/>
      </c:valAx>
      <c:spPr>
        <a:noFill/>
        <a:ln w="25400">
          <a:noFill/>
        </a:ln>
      </c:spPr>
    </c:plotArea>
    <c:legend>
      <c:legendPos val="r"/>
      <c:layout>
        <c:manualLayout>
          <c:xMode val="edge"/>
          <c:yMode val="edge"/>
          <c:x val="0.89849180375086868"/>
          <c:y val="0.5183780259406735"/>
          <c:w val="8.6419753086419734E-2"/>
          <c:h val="3.6755386565272469E-2"/>
        </c:manualLayout>
      </c:layout>
    </c:legend>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2400" dirty="0" smtClean="0"/>
              <a:t>2022 </a:t>
            </a:r>
            <a:r>
              <a:rPr lang="ru-RU" sz="2400" dirty="0"/>
              <a:t>ГОД</a:t>
            </a:r>
            <a:endParaRPr lang="en-US" sz="2400" dirty="0"/>
          </a:p>
        </c:rich>
      </c:tx>
      <c:layout>
        <c:manualLayout>
          <c:xMode val="edge"/>
          <c:yMode val="edge"/>
          <c:x val="0.70720713646286493"/>
          <c:y val="6.9135318582391567E-2"/>
        </c:manualLayout>
      </c:layout>
    </c:title>
    <c:view3D>
      <c:rotX val="30"/>
      <c:perspective val="30"/>
    </c:view3D>
    <c:plotArea>
      <c:layout>
        <c:manualLayout>
          <c:layoutTarget val="inner"/>
          <c:xMode val="edge"/>
          <c:yMode val="edge"/>
          <c:x val="0"/>
          <c:y val="0.22000118206618949"/>
          <c:w val="1"/>
          <c:h val="0.67995907873494077"/>
        </c:manualLayout>
      </c:layout>
      <c:pie3DChart>
        <c:varyColors val="1"/>
        <c:ser>
          <c:idx val="0"/>
          <c:order val="0"/>
          <c:tx>
            <c:strRef>
              <c:f>'слайд 24-26'!$H$4</c:f>
              <c:strCache>
                <c:ptCount val="1"/>
                <c:pt idx="0">
                  <c:v>2021</c:v>
                </c:pt>
              </c:strCache>
            </c:strRef>
          </c:tx>
          <c:explosion val="65"/>
          <c:dPt>
            <c:idx val="0"/>
            <c:explosion val="115"/>
          </c:dPt>
          <c:dPt>
            <c:idx val="1"/>
            <c:explosion val="0"/>
          </c:dPt>
          <c:dPt>
            <c:idx val="2"/>
            <c:explosion val="61"/>
          </c:dPt>
          <c:dLbls>
            <c:dLbl>
              <c:idx val="0"/>
              <c:layout>
                <c:manualLayout>
                  <c:x val="-3.0941272965879341E-2"/>
                  <c:y val="2.7611762326109981E-2"/>
                </c:manualLayout>
              </c:layout>
              <c:tx>
                <c:rich>
                  <a:bodyPr/>
                  <a:lstStyle/>
                  <a:p>
                    <a:r>
                      <a:rPr lang="ru-RU"/>
                      <a:t>97,27</a:t>
                    </a:r>
                    <a:endParaRPr lang="en-US"/>
                  </a:p>
                </c:rich>
              </c:tx>
              <c:dLblPos val="bestFit"/>
            </c:dLbl>
            <c:dLbl>
              <c:idx val="1"/>
              <c:layout>
                <c:manualLayout>
                  <c:x val="-1.547239666803002E-2"/>
                  <c:y val="8.3887621278435714E-2"/>
                </c:manualLayout>
              </c:layout>
              <c:tx>
                <c:rich>
                  <a:bodyPr/>
                  <a:lstStyle/>
                  <a:p>
                    <a:pPr>
                      <a:defRPr/>
                    </a:pPr>
                    <a:r>
                      <a:rPr lang="ru-RU" dirty="0" smtClean="0"/>
                      <a:t>0,09</a:t>
                    </a:r>
                    <a:endParaRPr lang="en-US" dirty="0"/>
                  </a:p>
                </c:rich>
              </c:tx>
              <c:numFmt formatCode="#,##0.00;[Red]#,##0.00" sourceLinked="0"/>
              <c:spPr/>
              <c:dLblPos val="bestFit"/>
              <c:showPercent val="1"/>
            </c:dLbl>
            <c:dLbl>
              <c:idx val="2"/>
              <c:layout>
                <c:manualLayout>
                  <c:x val="5.999858425191947E-3"/>
                  <c:y val="-1.7135876953131075E-2"/>
                </c:manualLayout>
              </c:layout>
              <c:tx>
                <c:rich>
                  <a:bodyPr/>
                  <a:lstStyle/>
                  <a:p>
                    <a:pPr>
                      <a:defRPr/>
                    </a:pPr>
                    <a:r>
                      <a:rPr lang="ru-RU" dirty="0" smtClean="0"/>
                      <a:t>1,0</a:t>
                    </a:r>
                    <a:endParaRPr lang="en-US" dirty="0"/>
                  </a:p>
                </c:rich>
              </c:tx>
              <c:numFmt formatCode="#,##0.00;[Red]#,##0.00" sourceLinked="0"/>
              <c:spPr/>
              <c:dLblPos val="bestFit"/>
            </c:dLbl>
            <c:dLbl>
              <c:idx val="3"/>
              <c:delete val="1"/>
            </c:dLbl>
            <c:dLbl>
              <c:idx val="4"/>
              <c:layout>
                <c:manualLayout>
                  <c:x val="3.8207103003866941E-2"/>
                  <c:y val="5.6346645576117287E-2"/>
                </c:manualLayout>
              </c:layout>
              <c:tx>
                <c:rich>
                  <a:bodyPr/>
                  <a:lstStyle/>
                  <a:p>
                    <a:r>
                      <a:rPr lang="ru-RU" dirty="0" smtClean="0"/>
                      <a:t>0,35</a:t>
                    </a:r>
                    <a:endParaRPr lang="en-US" dirty="0"/>
                  </a:p>
                </c:rich>
              </c:tx>
              <c:showPercent val="1"/>
            </c:dLbl>
            <c:numFmt formatCode="#,##0.00;[Red]#,##0.00" sourceLinked="0"/>
            <c:showPercent val="1"/>
          </c:dLbls>
          <c:cat>
            <c:strRef>
              <c:f>'слайд 24-26'!$I$3:$M$3</c:f>
              <c:strCache>
                <c:ptCount val="5"/>
                <c:pt idx="0">
                  <c:v>ДОХОДЫ ОТ ИСПОЛЬЗОВАНИЯ ИМУЩЕСТВА, НАХОДЯЩЕГОСЯ В ГОСУДАРСТВЕННОЙ И МУНИЦИПАЛЬНОЙ СОБСТВЕННОСТИ</c:v>
                </c:pt>
                <c:pt idx="1">
                  <c:v>ПЛАТЕЖИ ПРИ ПОЛЬЗОВАНИИ ПРИРОДНЫМИ РЕСУРСАМИ</c:v>
                </c:pt>
                <c:pt idx="2">
                  <c:v>ДОХОДЫ ОТ ОКАЗАНИЯ ПЛАТНЫХ УСЛУГ (РАБОТ) И КОМПЕНСАЦИИ ЗАТРАТ ГОСУДАРСТВА</c:v>
                </c:pt>
                <c:pt idx="3">
                  <c:v>ДОХОДЫ ОТ ПРОДАЖИ МАТЕРИАЛЬНЫХ И НЕМАТЕРИАЛЬНЫХ АКТИВОВ</c:v>
                </c:pt>
                <c:pt idx="4">
                  <c:v>ПРОЧИЕ НЕНАЛОГОВЫЕ ДОХОДЫ</c:v>
                </c:pt>
              </c:strCache>
            </c:strRef>
          </c:cat>
          <c:val>
            <c:numRef>
              <c:f>'слайд 24-26'!$I$4:$M$4</c:f>
              <c:numCache>
                <c:formatCode>0.00</c:formatCode>
                <c:ptCount val="5"/>
                <c:pt idx="0">
                  <c:v>97.273750963077106</c:v>
                </c:pt>
                <c:pt idx="1">
                  <c:v>0.34614031481745378</c:v>
                </c:pt>
                <c:pt idx="2">
                  <c:v>1.7496163453887679</c:v>
                </c:pt>
                <c:pt idx="3">
                  <c:v>0.63049237671667313</c:v>
                </c:pt>
                <c:pt idx="4">
                  <c:v>3.1114798790967808E-2</c:v>
                </c:pt>
              </c:numCache>
            </c:numRef>
          </c:val>
        </c:ser>
        <c:ser>
          <c:idx val="1"/>
          <c:order val="1"/>
          <c:tx>
            <c:strRef>
              <c:f>'слайд 24-26'!$H$5</c:f>
              <c:strCache>
                <c:ptCount val="1"/>
                <c:pt idx="0">
                  <c:v>2022</c:v>
                </c:pt>
              </c:strCache>
            </c:strRef>
          </c:tx>
          <c:explosion val="25"/>
          <c:dLbls>
            <c:showPercent val="1"/>
          </c:dLbls>
          <c:cat>
            <c:strRef>
              <c:f>'слайд 24-26'!$I$3:$L$3</c:f>
              <c:strCache>
                <c:ptCount val="4"/>
                <c:pt idx="0">
                  <c:v>ДОХОДЫ ОТ ИСПОЛЬЗОВАНИЯ ИМУЩЕСТВА, НАХОДЯЩЕГОСЯ В ГОСУДАРСТВЕННОЙ И МУНИЦИПАЛЬНОЙ СОБСТВЕННОСТИ</c:v>
                </c:pt>
                <c:pt idx="1">
                  <c:v>ПЛАТЕЖИ ПРИ ПОЛЬЗОВАНИИ ПРИРОДНЫМИ РЕСУРСАМИ</c:v>
                </c:pt>
                <c:pt idx="2">
                  <c:v>ДОХОДЫ ОТ ОКАЗАНИЯ ПЛАТНЫХ УСЛУГ (РАБОТ) И КОМПЕНСАЦИИ ЗАТРАТ ГОСУДАРСТВА</c:v>
                </c:pt>
                <c:pt idx="3">
                  <c:v>ДОХОДЫ ОТ ПРОДАЖИ МАТЕРИАЛЬНЫХ И НЕМАТЕРИАЛЬНЫХ АКТИВОВ</c:v>
                </c:pt>
              </c:strCache>
            </c:strRef>
          </c:cat>
          <c:val>
            <c:numRef>
              <c:f>'слайд 24-26'!$I$5:$L$5</c:f>
              <c:numCache>
                <c:formatCode>0.00</c:formatCode>
                <c:ptCount val="4"/>
                <c:pt idx="0">
                  <c:v>94.300949475019891</c:v>
                </c:pt>
                <c:pt idx="1">
                  <c:v>0.33556185523531534</c:v>
                </c:pt>
                <c:pt idx="2">
                  <c:v>1.6961459895774129</c:v>
                </c:pt>
                <c:pt idx="3">
                  <c:v>3.6673426801673794</c:v>
                </c:pt>
              </c:numCache>
            </c:numRef>
          </c:val>
        </c:ser>
        <c:dLbls>
          <c:showPercent val="1"/>
        </c:dLbls>
      </c:pie3DChart>
      <c:spPr>
        <a:noFill/>
        <a:ln w="25400">
          <a:noFill/>
        </a:ln>
      </c:spPr>
    </c:plotArea>
    <c:legend>
      <c:legendPos val="r"/>
      <c:layout>
        <c:manualLayout>
          <c:xMode val="edge"/>
          <c:yMode val="edge"/>
          <c:x val="3.2127921715959525E-2"/>
          <c:y val="7.9866263208812058E-2"/>
          <c:w val="0.25149194127513375"/>
          <c:h val="0.92013376655705037"/>
        </c:manualLayout>
      </c:layout>
    </c:legend>
    <c:plotVisOnly val="1"/>
    <c:dispBlanksAs val="zero"/>
  </c:chart>
  <c:spPr>
    <a:gradFill rotWithShape="1">
      <a:gsLst>
        <a:gs pos="0">
          <a:schemeClr val="accent6">
            <a:tint val="15000"/>
            <a:satMod val="250000"/>
          </a:schemeClr>
        </a:gs>
        <a:gs pos="49000">
          <a:schemeClr val="accent6">
            <a:tint val="50000"/>
            <a:satMod val="200000"/>
          </a:schemeClr>
        </a:gs>
        <a:gs pos="49100">
          <a:schemeClr val="accent6">
            <a:tint val="64000"/>
            <a:satMod val="160000"/>
          </a:schemeClr>
        </a:gs>
        <a:gs pos="92000">
          <a:schemeClr val="accent6">
            <a:tint val="50000"/>
            <a:satMod val="200000"/>
          </a:schemeClr>
        </a:gs>
        <a:gs pos="100000">
          <a:schemeClr val="accent6">
            <a:tint val="43000"/>
            <a:satMod val="190000"/>
          </a:schemeClr>
        </a:gs>
      </a:gsLst>
      <a:lin ang="5400000" scaled="1"/>
    </a:gradFill>
    <a:ln w="11430" cap="flat" cmpd="sng" algn="ctr">
      <a:solidFill>
        <a:schemeClr val="accent6"/>
      </a:solidFill>
      <a:prstDash val="solid"/>
    </a:ln>
    <a:effectLst>
      <a:outerShdw blurRad="50800" dist="25000" dir="5400000" rotWithShape="0">
        <a:schemeClr val="accent6">
          <a:shade val="30000"/>
          <a:satMod val="150000"/>
          <a:alpha val="38000"/>
        </a:schemeClr>
      </a:outerShdw>
    </a:effectLst>
  </c:spPr>
  <c:txPr>
    <a:bodyPr/>
    <a:lstStyle/>
    <a:p>
      <a:pPr>
        <a:defRPr>
          <a:solidFill>
            <a:schemeClr val="dk1"/>
          </a:solidFill>
          <a:latin typeface="+mn-lt"/>
          <a:ea typeface="+mn-ea"/>
          <a:cs typeface="+mn-cs"/>
        </a:defRPr>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5793B0-0E93-4897-A447-44AAD083CC64}" type="doc">
      <dgm:prSet loTypeId="urn:microsoft.com/office/officeart/2005/8/layout/hierarchy3" loCatId="relationship" qsTypeId="urn:microsoft.com/office/officeart/2005/8/quickstyle/simple1" qsCatId="simple" csTypeId="urn:microsoft.com/office/officeart/2005/8/colors/colorful2" csCatId="colorful" phldr="1"/>
      <dgm:spPr/>
      <dgm:t>
        <a:bodyPr/>
        <a:lstStyle/>
        <a:p>
          <a:endParaRPr lang="ru-RU"/>
        </a:p>
      </dgm:t>
    </dgm:pt>
    <dgm:pt modelId="{1C59AC04-BB01-4AB2-84CC-ABEC200D68A6}">
      <dgm:prSet phldrT="[Текст]" custT="1"/>
      <dgm:spPr>
        <a:xfrm>
          <a:off x="415146" y="1505"/>
          <a:ext cx="2427256" cy="1213628"/>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ru-RU" sz="2000" b="1" dirty="0">
              <a:solidFill>
                <a:sysClr val="windowText" lastClr="000000"/>
              </a:solidFill>
              <a:latin typeface="Cambria"/>
              <a:ea typeface="+mn-ea"/>
              <a:cs typeface="+mn-cs"/>
            </a:rPr>
            <a:t>Профицит (доходы больше расходов)</a:t>
          </a:r>
        </a:p>
      </dgm:t>
    </dgm:pt>
    <dgm:pt modelId="{0C8ECAF1-18E8-47E1-BA2C-F0E83BF55E4B}" type="parTrans" cxnId="{B122DB6F-0A23-49F7-B3E6-02E74A691C8E}">
      <dgm:prSet/>
      <dgm:spPr/>
      <dgm:t>
        <a:bodyPr/>
        <a:lstStyle/>
        <a:p>
          <a:endParaRPr lang="ru-RU"/>
        </a:p>
      </dgm:t>
    </dgm:pt>
    <dgm:pt modelId="{7519342A-A22D-4424-935A-21BF210035A6}" type="sibTrans" cxnId="{B122DB6F-0A23-49F7-B3E6-02E74A691C8E}">
      <dgm:prSet/>
      <dgm:spPr/>
      <dgm:t>
        <a:bodyPr/>
        <a:lstStyle/>
        <a:p>
          <a:endParaRPr lang="ru-RU"/>
        </a:p>
      </dgm:t>
    </dgm:pt>
    <dgm:pt modelId="{1302C63C-5681-465F-B181-772EDEBDB656}">
      <dgm:prSet phldrT="[Текст]" custT="1"/>
      <dgm:spPr>
        <a:xfrm>
          <a:off x="900598" y="1518541"/>
          <a:ext cx="1941805" cy="1213628"/>
        </a:xfr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gm:spPr>
      <dgm:t>
        <a:bodyPr/>
        <a:lstStyle/>
        <a:p>
          <a:r>
            <a:rPr lang="ru-RU" sz="1100">
              <a:solidFill>
                <a:sysClr val="windowText" lastClr="000000">
                  <a:hueOff val="0"/>
                  <a:satOff val="0"/>
                  <a:lumOff val="0"/>
                  <a:alphaOff val="0"/>
                </a:sysClr>
              </a:solidFill>
              <a:latin typeface="Cambria"/>
              <a:ea typeface="+mn-ea"/>
              <a:cs typeface="+mn-cs"/>
            </a:rPr>
            <a:t>При превышении доходов над расходами принимается решение, как их использовать (например,накапливать резервы, остатки, погашать долг).</a:t>
          </a:r>
        </a:p>
      </dgm:t>
    </dgm:pt>
    <dgm:pt modelId="{9FFA1C2D-3371-4E7C-B540-11F9B15A38CA}" type="parTrans" cxnId="{0A7599DB-0565-4055-90BD-09E48CF9AE6D}">
      <dgm:prSet/>
      <dgm:spPr>
        <a:xfrm>
          <a:off x="657872" y="1215133"/>
          <a:ext cx="242725" cy="910221"/>
        </a:xfrm>
        <a:noFill/>
        <a:ln w="25400" cap="flat" cmpd="sng" algn="ctr">
          <a:solidFill>
            <a:srgbClr val="9BBB59">
              <a:hueOff val="0"/>
              <a:satOff val="0"/>
              <a:lumOff val="0"/>
              <a:alphaOff val="0"/>
            </a:srgbClr>
          </a:solidFill>
          <a:prstDash val="solid"/>
        </a:ln>
        <a:effectLst/>
      </dgm:spPr>
      <dgm:t>
        <a:bodyPr/>
        <a:lstStyle/>
        <a:p>
          <a:endParaRPr lang="ru-RU"/>
        </a:p>
      </dgm:t>
    </dgm:pt>
    <dgm:pt modelId="{28FCE827-969A-47C1-91C8-5591D2302A73}" type="sibTrans" cxnId="{0A7599DB-0565-4055-90BD-09E48CF9AE6D}">
      <dgm:prSet/>
      <dgm:spPr/>
      <dgm:t>
        <a:bodyPr/>
        <a:lstStyle/>
        <a:p>
          <a:endParaRPr lang="ru-RU"/>
        </a:p>
      </dgm:t>
    </dgm:pt>
    <dgm:pt modelId="{759A003B-956C-44CB-B966-77ED472BA81A}" type="pres">
      <dgm:prSet presAssocID="{B15793B0-0E93-4897-A447-44AAD083CC64}" presName="diagram" presStyleCnt="0">
        <dgm:presLayoutVars>
          <dgm:chPref val="1"/>
          <dgm:dir/>
          <dgm:animOne val="branch"/>
          <dgm:animLvl val="lvl"/>
          <dgm:resizeHandles/>
        </dgm:presLayoutVars>
      </dgm:prSet>
      <dgm:spPr/>
      <dgm:t>
        <a:bodyPr/>
        <a:lstStyle/>
        <a:p>
          <a:endParaRPr lang="ru-RU"/>
        </a:p>
      </dgm:t>
    </dgm:pt>
    <dgm:pt modelId="{525272D5-F5CC-433E-86D9-C039D11AEC45}" type="pres">
      <dgm:prSet presAssocID="{1C59AC04-BB01-4AB2-84CC-ABEC200D68A6}" presName="root" presStyleCnt="0"/>
      <dgm:spPr/>
    </dgm:pt>
    <dgm:pt modelId="{540791F9-CCC4-4AFE-A6A8-B678815076D5}" type="pres">
      <dgm:prSet presAssocID="{1C59AC04-BB01-4AB2-84CC-ABEC200D68A6}" presName="rootComposite" presStyleCnt="0"/>
      <dgm:spPr/>
    </dgm:pt>
    <dgm:pt modelId="{8635F9FE-D1CB-4B62-8813-C1440244973D}" type="pres">
      <dgm:prSet presAssocID="{1C59AC04-BB01-4AB2-84CC-ABEC200D68A6}" presName="rootText" presStyleLbl="node1" presStyleIdx="0" presStyleCnt="1"/>
      <dgm:spPr>
        <a:prstGeom prst="roundRect">
          <a:avLst>
            <a:gd name="adj" fmla="val 10000"/>
          </a:avLst>
        </a:prstGeom>
      </dgm:spPr>
      <dgm:t>
        <a:bodyPr/>
        <a:lstStyle/>
        <a:p>
          <a:endParaRPr lang="ru-RU"/>
        </a:p>
      </dgm:t>
    </dgm:pt>
    <dgm:pt modelId="{E62A8229-D6AA-468F-838D-00B01F51D6E9}" type="pres">
      <dgm:prSet presAssocID="{1C59AC04-BB01-4AB2-84CC-ABEC200D68A6}" presName="rootConnector" presStyleLbl="node1" presStyleIdx="0" presStyleCnt="1"/>
      <dgm:spPr/>
      <dgm:t>
        <a:bodyPr/>
        <a:lstStyle/>
        <a:p>
          <a:endParaRPr lang="ru-RU"/>
        </a:p>
      </dgm:t>
    </dgm:pt>
    <dgm:pt modelId="{62C66162-1249-4309-95E6-34151052F14D}" type="pres">
      <dgm:prSet presAssocID="{1C59AC04-BB01-4AB2-84CC-ABEC200D68A6}" presName="childShape" presStyleCnt="0"/>
      <dgm:spPr/>
    </dgm:pt>
    <dgm:pt modelId="{CC2FD097-F3FB-4B3B-A75F-BAD9EC4A818B}" type="pres">
      <dgm:prSet presAssocID="{9FFA1C2D-3371-4E7C-B540-11F9B15A38CA}" presName="Name13" presStyleLbl="parChTrans1D2" presStyleIdx="0" presStyleCnt="1"/>
      <dgm:spPr>
        <a:custGeom>
          <a:avLst/>
          <a:gdLst/>
          <a:ahLst/>
          <a:cxnLst/>
          <a:rect l="0" t="0" r="0" b="0"/>
          <a:pathLst>
            <a:path>
              <a:moveTo>
                <a:pt x="0" y="0"/>
              </a:moveTo>
              <a:lnTo>
                <a:pt x="0" y="910221"/>
              </a:lnTo>
              <a:lnTo>
                <a:pt x="242725" y="910221"/>
              </a:lnTo>
            </a:path>
          </a:pathLst>
        </a:custGeom>
      </dgm:spPr>
      <dgm:t>
        <a:bodyPr/>
        <a:lstStyle/>
        <a:p>
          <a:endParaRPr lang="ru-RU"/>
        </a:p>
      </dgm:t>
    </dgm:pt>
    <dgm:pt modelId="{FFA0B8A4-B681-4102-8750-4ABEBA00E471}" type="pres">
      <dgm:prSet presAssocID="{1302C63C-5681-465F-B181-772EDEBDB656}" presName="childText" presStyleLbl="bgAcc1" presStyleIdx="0" presStyleCnt="1">
        <dgm:presLayoutVars>
          <dgm:bulletEnabled val="1"/>
        </dgm:presLayoutVars>
      </dgm:prSet>
      <dgm:spPr>
        <a:prstGeom prst="roundRect">
          <a:avLst>
            <a:gd name="adj" fmla="val 10000"/>
          </a:avLst>
        </a:prstGeom>
      </dgm:spPr>
      <dgm:t>
        <a:bodyPr/>
        <a:lstStyle/>
        <a:p>
          <a:endParaRPr lang="ru-RU"/>
        </a:p>
      </dgm:t>
    </dgm:pt>
  </dgm:ptLst>
  <dgm:cxnLst>
    <dgm:cxn modelId="{0A7599DB-0565-4055-90BD-09E48CF9AE6D}" srcId="{1C59AC04-BB01-4AB2-84CC-ABEC200D68A6}" destId="{1302C63C-5681-465F-B181-772EDEBDB656}" srcOrd="0" destOrd="0" parTransId="{9FFA1C2D-3371-4E7C-B540-11F9B15A38CA}" sibTransId="{28FCE827-969A-47C1-91C8-5591D2302A73}"/>
    <dgm:cxn modelId="{6E81A41C-04C6-44ED-A884-0B65D5201F9F}" type="presOf" srcId="{1C59AC04-BB01-4AB2-84CC-ABEC200D68A6}" destId="{8635F9FE-D1CB-4B62-8813-C1440244973D}" srcOrd="0" destOrd="0" presId="urn:microsoft.com/office/officeart/2005/8/layout/hierarchy3"/>
    <dgm:cxn modelId="{B122DB6F-0A23-49F7-B3E6-02E74A691C8E}" srcId="{B15793B0-0E93-4897-A447-44AAD083CC64}" destId="{1C59AC04-BB01-4AB2-84CC-ABEC200D68A6}" srcOrd="0" destOrd="0" parTransId="{0C8ECAF1-18E8-47E1-BA2C-F0E83BF55E4B}" sibTransId="{7519342A-A22D-4424-935A-21BF210035A6}"/>
    <dgm:cxn modelId="{8750D209-0735-49A1-921C-817806E5952B}" type="presOf" srcId="{1302C63C-5681-465F-B181-772EDEBDB656}" destId="{FFA0B8A4-B681-4102-8750-4ABEBA00E471}" srcOrd="0" destOrd="0" presId="urn:microsoft.com/office/officeart/2005/8/layout/hierarchy3"/>
    <dgm:cxn modelId="{BD998AFA-7E67-4EDF-97FF-CCF772171FF9}" type="presOf" srcId="{1C59AC04-BB01-4AB2-84CC-ABEC200D68A6}" destId="{E62A8229-D6AA-468F-838D-00B01F51D6E9}" srcOrd="1" destOrd="0" presId="urn:microsoft.com/office/officeart/2005/8/layout/hierarchy3"/>
    <dgm:cxn modelId="{BD09EFBB-F368-44D2-9E82-41A1690D24FF}" type="presOf" srcId="{B15793B0-0E93-4897-A447-44AAD083CC64}" destId="{759A003B-956C-44CB-B966-77ED472BA81A}" srcOrd="0" destOrd="0" presId="urn:microsoft.com/office/officeart/2005/8/layout/hierarchy3"/>
    <dgm:cxn modelId="{1755DF0A-2BCD-443F-A814-BF349855A601}" type="presOf" srcId="{9FFA1C2D-3371-4E7C-B540-11F9B15A38CA}" destId="{CC2FD097-F3FB-4B3B-A75F-BAD9EC4A818B}" srcOrd="0" destOrd="0" presId="urn:microsoft.com/office/officeart/2005/8/layout/hierarchy3"/>
    <dgm:cxn modelId="{8FBD28A9-7E70-4F2A-87C1-E210E11C05C0}" type="presParOf" srcId="{759A003B-956C-44CB-B966-77ED472BA81A}" destId="{525272D5-F5CC-433E-86D9-C039D11AEC45}" srcOrd="0" destOrd="0" presId="urn:microsoft.com/office/officeart/2005/8/layout/hierarchy3"/>
    <dgm:cxn modelId="{FF3B5F72-9941-4313-8DEE-E0DC95519434}" type="presParOf" srcId="{525272D5-F5CC-433E-86D9-C039D11AEC45}" destId="{540791F9-CCC4-4AFE-A6A8-B678815076D5}" srcOrd="0" destOrd="0" presId="urn:microsoft.com/office/officeart/2005/8/layout/hierarchy3"/>
    <dgm:cxn modelId="{01C0448A-340C-451A-A087-93EC51B7CC89}" type="presParOf" srcId="{540791F9-CCC4-4AFE-A6A8-B678815076D5}" destId="{8635F9FE-D1CB-4B62-8813-C1440244973D}" srcOrd="0" destOrd="0" presId="urn:microsoft.com/office/officeart/2005/8/layout/hierarchy3"/>
    <dgm:cxn modelId="{5357A832-DA10-4C0A-A106-BEADD4C43E43}" type="presParOf" srcId="{540791F9-CCC4-4AFE-A6A8-B678815076D5}" destId="{E62A8229-D6AA-468F-838D-00B01F51D6E9}" srcOrd="1" destOrd="0" presId="urn:microsoft.com/office/officeart/2005/8/layout/hierarchy3"/>
    <dgm:cxn modelId="{3F5E6462-1999-4385-B730-8CC96E93084E}" type="presParOf" srcId="{525272D5-F5CC-433E-86D9-C039D11AEC45}" destId="{62C66162-1249-4309-95E6-34151052F14D}" srcOrd="1" destOrd="0" presId="urn:microsoft.com/office/officeart/2005/8/layout/hierarchy3"/>
    <dgm:cxn modelId="{2F6784EC-052D-4E12-9D53-56166CBBEE82}" type="presParOf" srcId="{62C66162-1249-4309-95E6-34151052F14D}" destId="{CC2FD097-F3FB-4B3B-A75F-BAD9EC4A818B}" srcOrd="0" destOrd="0" presId="urn:microsoft.com/office/officeart/2005/8/layout/hierarchy3"/>
    <dgm:cxn modelId="{55337EA0-38B1-4155-B0A4-C3D725567C08}" type="presParOf" srcId="{62C66162-1249-4309-95E6-34151052F14D}" destId="{FFA0B8A4-B681-4102-8750-4ABEBA00E471}" srcOrd="1" destOrd="0" presId="urn:microsoft.com/office/officeart/2005/8/layout/hierarchy3"/>
  </dgm:cxnLst>
  <dgm:bg/>
  <dgm:whole/>
</dgm:dataModel>
</file>

<file path=ppt/diagrams/data2.xml><?xml version="1.0" encoding="utf-8"?>
<dgm:dataModel xmlns:dgm="http://schemas.openxmlformats.org/drawingml/2006/diagram" xmlns:a="http://schemas.openxmlformats.org/drawingml/2006/main">
  <dgm:ptLst>
    <dgm:pt modelId="{B15793B0-0E93-4897-A447-44AAD083CC64}" type="doc">
      <dgm:prSet loTypeId="urn:microsoft.com/office/officeart/2005/8/layout/hierarchy3" loCatId="relationship" qsTypeId="urn:microsoft.com/office/officeart/2005/8/quickstyle/simple1" qsCatId="simple" csTypeId="urn:microsoft.com/office/officeart/2005/8/colors/colorful2" csCatId="colorful" phldr="1"/>
      <dgm:spPr/>
      <dgm:t>
        <a:bodyPr/>
        <a:lstStyle/>
        <a:p>
          <a:endParaRPr lang="ru-RU"/>
        </a:p>
      </dgm:t>
    </dgm:pt>
    <dgm:pt modelId="{1C59AC04-BB01-4AB2-84CC-ABEC200D68A6}">
      <dgm:prSet phldrT="[Текст]" custT="1"/>
      <dgm:spPr>
        <a:xfrm>
          <a:off x="415146" y="1505"/>
          <a:ext cx="2427256" cy="1213628"/>
        </a:xfrm>
        <a:solidFill>
          <a:srgbClr val="009DD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ru-RU" sz="2000" b="1" dirty="0">
              <a:solidFill>
                <a:sysClr val="windowText" lastClr="000000"/>
              </a:solidFill>
              <a:latin typeface="Cambria"/>
              <a:ea typeface="+mn-ea"/>
              <a:cs typeface="+mn-cs"/>
            </a:rPr>
            <a:t>Дефицит (расходы больше доходов)</a:t>
          </a:r>
        </a:p>
      </dgm:t>
    </dgm:pt>
    <dgm:pt modelId="{0C8ECAF1-18E8-47E1-BA2C-F0E83BF55E4B}" type="parTrans" cxnId="{B122DB6F-0A23-49F7-B3E6-02E74A691C8E}">
      <dgm:prSet/>
      <dgm:spPr/>
      <dgm:t>
        <a:bodyPr/>
        <a:lstStyle/>
        <a:p>
          <a:endParaRPr lang="ru-RU"/>
        </a:p>
      </dgm:t>
    </dgm:pt>
    <dgm:pt modelId="{7519342A-A22D-4424-935A-21BF210035A6}" type="sibTrans" cxnId="{B122DB6F-0A23-49F7-B3E6-02E74A691C8E}">
      <dgm:prSet/>
      <dgm:spPr/>
      <dgm:t>
        <a:bodyPr/>
        <a:lstStyle/>
        <a:p>
          <a:endParaRPr lang="ru-RU"/>
        </a:p>
      </dgm:t>
    </dgm:pt>
    <dgm:pt modelId="{1302C63C-5681-465F-B181-772EDEBDB656}">
      <dgm:prSet phldrT="[Текст]" custT="1"/>
      <dgm:spPr>
        <a:xfrm>
          <a:off x="900598" y="1518541"/>
          <a:ext cx="1941805" cy="1213628"/>
        </a:xfrm>
        <a:solidFill>
          <a:sysClr val="window" lastClr="FFFFFF">
            <a:alpha val="90000"/>
            <a:hueOff val="0"/>
            <a:satOff val="0"/>
            <a:lumOff val="0"/>
            <a:alphaOff val="0"/>
          </a:sysClr>
        </a:solidFill>
        <a:ln w="25400" cap="flat" cmpd="sng" algn="ctr">
          <a:solidFill>
            <a:srgbClr val="009DD9">
              <a:hueOff val="0"/>
              <a:satOff val="0"/>
              <a:lumOff val="0"/>
              <a:alphaOff val="0"/>
            </a:srgbClr>
          </a:solidFill>
          <a:prstDash val="solid"/>
        </a:ln>
        <a:effectLst/>
      </dgm:spPr>
      <dgm:t>
        <a:bodyPr/>
        <a:lstStyle/>
        <a:p>
          <a:r>
            <a:rPr lang="ru-RU" sz="1100">
              <a:solidFill>
                <a:sysClr val="windowText" lastClr="000000">
                  <a:hueOff val="0"/>
                  <a:satOff val="0"/>
                  <a:lumOff val="0"/>
                  <a:alphaOff val="0"/>
                </a:sysClr>
              </a:solidFill>
              <a:latin typeface="Cambria"/>
              <a:ea typeface="+mn-ea"/>
              <a:cs typeface="+mn-cs"/>
            </a:rPr>
            <a:t>При превышении расходов над доходами принимается решение об источниках покрытия дефицита (например, использовать имеющиеся накопления, остатки, взять  в долг)</a:t>
          </a:r>
        </a:p>
      </dgm:t>
    </dgm:pt>
    <dgm:pt modelId="{9FFA1C2D-3371-4E7C-B540-11F9B15A38CA}" type="parTrans" cxnId="{0A7599DB-0565-4055-90BD-09E48CF9AE6D}">
      <dgm:prSet/>
      <dgm:spPr>
        <a:xfrm>
          <a:off x="657872" y="1215133"/>
          <a:ext cx="242725" cy="910221"/>
        </a:xfrm>
        <a:noFill/>
        <a:ln w="25400" cap="flat" cmpd="sng" algn="ctr">
          <a:solidFill>
            <a:srgbClr val="0BD0D9">
              <a:hueOff val="0"/>
              <a:satOff val="0"/>
              <a:lumOff val="0"/>
              <a:alphaOff val="0"/>
            </a:srgbClr>
          </a:solidFill>
          <a:prstDash val="solid"/>
        </a:ln>
        <a:effectLst/>
      </dgm:spPr>
      <dgm:t>
        <a:bodyPr/>
        <a:lstStyle/>
        <a:p>
          <a:endParaRPr lang="ru-RU"/>
        </a:p>
      </dgm:t>
    </dgm:pt>
    <dgm:pt modelId="{28FCE827-969A-47C1-91C8-5591D2302A73}" type="sibTrans" cxnId="{0A7599DB-0565-4055-90BD-09E48CF9AE6D}">
      <dgm:prSet/>
      <dgm:spPr/>
      <dgm:t>
        <a:bodyPr/>
        <a:lstStyle/>
        <a:p>
          <a:endParaRPr lang="ru-RU"/>
        </a:p>
      </dgm:t>
    </dgm:pt>
    <dgm:pt modelId="{759A003B-956C-44CB-B966-77ED472BA81A}" type="pres">
      <dgm:prSet presAssocID="{B15793B0-0E93-4897-A447-44AAD083CC64}" presName="diagram" presStyleCnt="0">
        <dgm:presLayoutVars>
          <dgm:chPref val="1"/>
          <dgm:dir/>
          <dgm:animOne val="branch"/>
          <dgm:animLvl val="lvl"/>
          <dgm:resizeHandles/>
        </dgm:presLayoutVars>
      </dgm:prSet>
      <dgm:spPr/>
      <dgm:t>
        <a:bodyPr/>
        <a:lstStyle/>
        <a:p>
          <a:endParaRPr lang="ru-RU"/>
        </a:p>
      </dgm:t>
    </dgm:pt>
    <dgm:pt modelId="{525272D5-F5CC-433E-86D9-C039D11AEC45}" type="pres">
      <dgm:prSet presAssocID="{1C59AC04-BB01-4AB2-84CC-ABEC200D68A6}" presName="root" presStyleCnt="0"/>
      <dgm:spPr/>
    </dgm:pt>
    <dgm:pt modelId="{540791F9-CCC4-4AFE-A6A8-B678815076D5}" type="pres">
      <dgm:prSet presAssocID="{1C59AC04-BB01-4AB2-84CC-ABEC200D68A6}" presName="rootComposite" presStyleCnt="0"/>
      <dgm:spPr/>
    </dgm:pt>
    <dgm:pt modelId="{8635F9FE-D1CB-4B62-8813-C1440244973D}" type="pres">
      <dgm:prSet presAssocID="{1C59AC04-BB01-4AB2-84CC-ABEC200D68A6}" presName="rootText" presStyleLbl="node1" presStyleIdx="0" presStyleCnt="1"/>
      <dgm:spPr>
        <a:prstGeom prst="roundRect">
          <a:avLst>
            <a:gd name="adj" fmla="val 10000"/>
          </a:avLst>
        </a:prstGeom>
      </dgm:spPr>
      <dgm:t>
        <a:bodyPr/>
        <a:lstStyle/>
        <a:p>
          <a:endParaRPr lang="ru-RU"/>
        </a:p>
      </dgm:t>
    </dgm:pt>
    <dgm:pt modelId="{E62A8229-D6AA-468F-838D-00B01F51D6E9}" type="pres">
      <dgm:prSet presAssocID="{1C59AC04-BB01-4AB2-84CC-ABEC200D68A6}" presName="rootConnector" presStyleLbl="node1" presStyleIdx="0" presStyleCnt="1"/>
      <dgm:spPr/>
      <dgm:t>
        <a:bodyPr/>
        <a:lstStyle/>
        <a:p>
          <a:endParaRPr lang="ru-RU"/>
        </a:p>
      </dgm:t>
    </dgm:pt>
    <dgm:pt modelId="{62C66162-1249-4309-95E6-34151052F14D}" type="pres">
      <dgm:prSet presAssocID="{1C59AC04-BB01-4AB2-84CC-ABEC200D68A6}" presName="childShape" presStyleCnt="0"/>
      <dgm:spPr/>
    </dgm:pt>
    <dgm:pt modelId="{CC2FD097-F3FB-4B3B-A75F-BAD9EC4A818B}" type="pres">
      <dgm:prSet presAssocID="{9FFA1C2D-3371-4E7C-B540-11F9B15A38CA}" presName="Name13" presStyleLbl="parChTrans1D2" presStyleIdx="0" presStyleCnt="1"/>
      <dgm:spPr>
        <a:custGeom>
          <a:avLst/>
          <a:gdLst/>
          <a:ahLst/>
          <a:cxnLst/>
          <a:rect l="0" t="0" r="0" b="0"/>
          <a:pathLst>
            <a:path>
              <a:moveTo>
                <a:pt x="0" y="0"/>
              </a:moveTo>
              <a:lnTo>
                <a:pt x="0" y="910221"/>
              </a:lnTo>
              <a:lnTo>
                <a:pt x="242725" y="910221"/>
              </a:lnTo>
            </a:path>
          </a:pathLst>
        </a:custGeom>
      </dgm:spPr>
      <dgm:t>
        <a:bodyPr/>
        <a:lstStyle/>
        <a:p>
          <a:endParaRPr lang="ru-RU"/>
        </a:p>
      </dgm:t>
    </dgm:pt>
    <dgm:pt modelId="{FFA0B8A4-B681-4102-8750-4ABEBA00E471}" type="pres">
      <dgm:prSet presAssocID="{1302C63C-5681-465F-B181-772EDEBDB656}" presName="childText" presStyleLbl="bgAcc1" presStyleIdx="0" presStyleCnt="1">
        <dgm:presLayoutVars>
          <dgm:bulletEnabled val="1"/>
        </dgm:presLayoutVars>
      </dgm:prSet>
      <dgm:spPr>
        <a:prstGeom prst="roundRect">
          <a:avLst>
            <a:gd name="adj" fmla="val 10000"/>
          </a:avLst>
        </a:prstGeom>
      </dgm:spPr>
      <dgm:t>
        <a:bodyPr/>
        <a:lstStyle/>
        <a:p>
          <a:endParaRPr lang="ru-RU"/>
        </a:p>
      </dgm:t>
    </dgm:pt>
  </dgm:ptLst>
  <dgm:cxnLst>
    <dgm:cxn modelId="{0A7599DB-0565-4055-90BD-09E48CF9AE6D}" srcId="{1C59AC04-BB01-4AB2-84CC-ABEC200D68A6}" destId="{1302C63C-5681-465F-B181-772EDEBDB656}" srcOrd="0" destOrd="0" parTransId="{9FFA1C2D-3371-4E7C-B540-11F9B15A38CA}" sibTransId="{28FCE827-969A-47C1-91C8-5591D2302A73}"/>
    <dgm:cxn modelId="{EA93F261-3DEF-499F-9722-CB88F97034DE}" type="presOf" srcId="{1C59AC04-BB01-4AB2-84CC-ABEC200D68A6}" destId="{8635F9FE-D1CB-4B62-8813-C1440244973D}" srcOrd="0" destOrd="0" presId="urn:microsoft.com/office/officeart/2005/8/layout/hierarchy3"/>
    <dgm:cxn modelId="{9035EAB6-D338-444D-B2BA-3D7098531A4A}" type="presOf" srcId="{1C59AC04-BB01-4AB2-84CC-ABEC200D68A6}" destId="{E62A8229-D6AA-468F-838D-00B01F51D6E9}" srcOrd="1" destOrd="0" presId="urn:microsoft.com/office/officeart/2005/8/layout/hierarchy3"/>
    <dgm:cxn modelId="{1A98F93F-1263-4228-BC40-615904D50B84}" type="presOf" srcId="{B15793B0-0E93-4897-A447-44AAD083CC64}" destId="{759A003B-956C-44CB-B966-77ED472BA81A}" srcOrd="0" destOrd="0" presId="urn:microsoft.com/office/officeart/2005/8/layout/hierarchy3"/>
    <dgm:cxn modelId="{35801591-7C4C-4157-A814-87B4FA9A85B3}" type="presOf" srcId="{1302C63C-5681-465F-B181-772EDEBDB656}" destId="{FFA0B8A4-B681-4102-8750-4ABEBA00E471}" srcOrd="0" destOrd="0" presId="urn:microsoft.com/office/officeart/2005/8/layout/hierarchy3"/>
    <dgm:cxn modelId="{0ACFE512-6028-4BF1-90FF-F8EF129C6906}" type="presOf" srcId="{9FFA1C2D-3371-4E7C-B540-11F9B15A38CA}" destId="{CC2FD097-F3FB-4B3B-A75F-BAD9EC4A818B}" srcOrd="0" destOrd="0" presId="urn:microsoft.com/office/officeart/2005/8/layout/hierarchy3"/>
    <dgm:cxn modelId="{B122DB6F-0A23-49F7-B3E6-02E74A691C8E}" srcId="{B15793B0-0E93-4897-A447-44AAD083CC64}" destId="{1C59AC04-BB01-4AB2-84CC-ABEC200D68A6}" srcOrd="0" destOrd="0" parTransId="{0C8ECAF1-18E8-47E1-BA2C-F0E83BF55E4B}" sibTransId="{7519342A-A22D-4424-935A-21BF210035A6}"/>
    <dgm:cxn modelId="{631F8783-D9F3-4A42-9DED-478A8A7A5A03}" type="presParOf" srcId="{759A003B-956C-44CB-B966-77ED472BA81A}" destId="{525272D5-F5CC-433E-86D9-C039D11AEC45}" srcOrd="0" destOrd="0" presId="urn:microsoft.com/office/officeart/2005/8/layout/hierarchy3"/>
    <dgm:cxn modelId="{7CE09903-D376-4291-8078-B8B2161A003E}" type="presParOf" srcId="{525272D5-F5CC-433E-86D9-C039D11AEC45}" destId="{540791F9-CCC4-4AFE-A6A8-B678815076D5}" srcOrd="0" destOrd="0" presId="urn:microsoft.com/office/officeart/2005/8/layout/hierarchy3"/>
    <dgm:cxn modelId="{C2F29E53-BAEB-4D7D-A492-0E1B09456B1E}" type="presParOf" srcId="{540791F9-CCC4-4AFE-A6A8-B678815076D5}" destId="{8635F9FE-D1CB-4B62-8813-C1440244973D}" srcOrd="0" destOrd="0" presId="urn:microsoft.com/office/officeart/2005/8/layout/hierarchy3"/>
    <dgm:cxn modelId="{CEBD3612-8D4A-4589-BB08-39FC23AE5785}" type="presParOf" srcId="{540791F9-CCC4-4AFE-A6A8-B678815076D5}" destId="{E62A8229-D6AA-468F-838D-00B01F51D6E9}" srcOrd="1" destOrd="0" presId="urn:microsoft.com/office/officeart/2005/8/layout/hierarchy3"/>
    <dgm:cxn modelId="{68912835-A33F-442A-A6EE-635EB3CF0164}" type="presParOf" srcId="{525272D5-F5CC-433E-86D9-C039D11AEC45}" destId="{62C66162-1249-4309-95E6-34151052F14D}" srcOrd="1" destOrd="0" presId="urn:microsoft.com/office/officeart/2005/8/layout/hierarchy3"/>
    <dgm:cxn modelId="{4AFB2B19-DDB8-4214-BD34-DEA20EEEF155}" type="presParOf" srcId="{62C66162-1249-4309-95E6-34151052F14D}" destId="{CC2FD097-F3FB-4B3B-A75F-BAD9EC4A818B}" srcOrd="0" destOrd="0" presId="urn:microsoft.com/office/officeart/2005/8/layout/hierarchy3"/>
    <dgm:cxn modelId="{BFB57D04-77BC-41A5-8DAF-A83A60309E7B}" type="presParOf" srcId="{62C66162-1249-4309-95E6-34151052F14D}" destId="{FFA0B8A4-B681-4102-8750-4ABEBA00E471}" srcOrd="1" destOrd="0" presId="urn:microsoft.com/office/officeart/2005/8/layout/hierarchy3"/>
  </dgm:cxnLst>
  <dgm:bg/>
  <dgm:whole/>
</dgm:dataModel>
</file>

<file path=ppt/diagrams/data3.xml><?xml version="1.0" encoding="utf-8"?>
<dgm:dataModel xmlns:dgm="http://schemas.openxmlformats.org/drawingml/2006/diagram" xmlns:a="http://schemas.openxmlformats.org/drawingml/2006/main">
  <dgm:ptLst>
    <dgm:pt modelId="{00D9D494-103E-49C0-A66B-B0D331430B22}" type="doc">
      <dgm:prSet loTypeId="urn:microsoft.com/office/officeart/2005/8/layout/pyramid4" loCatId="relationship" qsTypeId="urn:microsoft.com/office/officeart/2005/8/quickstyle/simple5" qsCatId="simple" csTypeId="urn:microsoft.com/office/officeart/2005/8/colors/accent1_2" csCatId="accent1" phldr="1"/>
      <dgm:spPr/>
      <dgm:t>
        <a:bodyPr/>
        <a:lstStyle/>
        <a:p>
          <a:endParaRPr lang="ru-RU"/>
        </a:p>
      </dgm:t>
    </dgm:pt>
    <dgm:pt modelId="{723CAEA0-39D0-46EB-BC5C-D478433D3222}">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ru-RU" sz="1550" dirty="0" smtClean="0">
              <a:solidFill>
                <a:srgbClr val="7030A0"/>
              </a:solidFill>
            </a:rPr>
            <a:t>НАЛОГОВЫЕ</a:t>
          </a:r>
        </a:p>
        <a:p>
          <a:r>
            <a:rPr lang="ru-RU" sz="1550" dirty="0" smtClean="0">
              <a:solidFill>
                <a:srgbClr val="7030A0"/>
              </a:solidFill>
            </a:rPr>
            <a:t>ДОХОДЫ</a:t>
          </a:r>
          <a:endParaRPr lang="ru-RU" sz="1550" dirty="0">
            <a:solidFill>
              <a:srgbClr val="7030A0"/>
            </a:solidFill>
          </a:endParaRPr>
        </a:p>
      </dgm:t>
    </dgm:pt>
    <dgm:pt modelId="{36A64642-B55E-4DBD-8D41-A565398C5780}" type="parTrans" cxnId="{CC8D2338-C4EE-4C75-B8A5-027E9852F81E}">
      <dgm:prSet/>
      <dgm:spPr/>
      <dgm:t>
        <a:bodyPr/>
        <a:lstStyle/>
        <a:p>
          <a:endParaRPr lang="ru-RU"/>
        </a:p>
      </dgm:t>
    </dgm:pt>
    <dgm:pt modelId="{B7E1977B-E043-4FFB-BD53-7BE6BB9A6E7E}" type="sibTrans" cxnId="{CC8D2338-C4EE-4C75-B8A5-027E9852F81E}">
      <dgm:prSet/>
      <dgm:spPr/>
      <dgm:t>
        <a:bodyPr/>
        <a:lstStyle/>
        <a:p>
          <a:endParaRPr lang="ru-RU"/>
        </a:p>
      </dgm:t>
    </dgm:pt>
    <dgm:pt modelId="{2EDD3D8C-794B-418D-9FFA-915E1BD2E036}">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ru-RU" sz="1550" dirty="0" smtClean="0">
              <a:solidFill>
                <a:srgbClr val="7030A0"/>
              </a:solidFill>
            </a:rPr>
            <a:t>НЕНАЛОГОВЫЕ</a:t>
          </a:r>
        </a:p>
        <a:p>
          <a:r>
            <a:rPr lang="ru-RU" sz="1550" dirty="0" smtClean="0">
              <a:solidFill>
                <a:srgbClr val="7030A0"/>
              </a:solidFill>
            </a:rPr>
            <a:t>ДОХОДЫ</a:t>
          </a:r>
          <a:endParaRPr lang="ru-RU" sz="1550" dirty="0">
            <a:solidFill>
              <a:srgbClr val="7030A0"/>
            </a:solidFill>
          </a:endParaRPr>
        </a:p>
      </dgm:t>
    </dgm:pt>
    <dgm:pt modelId="{3AF3DF67-EEDD-4FF1-90E1-ABD58811F201}" type="parTrans" cxnId="{7B4D93FE-E257-489C-8C8B-4B4EB56771AB}">
      <dgm:prSet/>
      <dgm:spPr/>
      <dgm:t>
        <a:bodyPr/>
        <a:lstStyle/>
        <a:p>
          <a:endParaRPr lang="ru-RU"/>
        </a:p>
      </dgm:t>
    </dgm:pt>
    <dgm:pt modelId="{23055349-F10F-47F5-9181-07703EB4BC11}" type="sibTrans" cxnId="{7B4D93FE-E257-489C-8C8B-4B4EB56771AB}">
      <dgm:prSet/>
      <dgm:spPr/>
      <dgm:t>
        <a:bodyPr/>
        <a:lstStyle/>
        <a:p>
          <a:endParaRPr lang="ru-RU"/>
        </a:p>
      </dgm:t>
    </dgm:pt>
    <dgm:pt modelId="{5356AEF1-DB3E-429F-B906-41070DA4656C}">
      <dgm:prSet phldrT="[Текст]" custT="1">
        <dgm:style>
          <a:lnRef idx="1">
            <a:schemeClr val="accent2"/>
          </a:lnRef>
          <a:fillRef idx="2">
            <a:schemeClr val="accent2"/>
          </a:fillRef>
          <a:effectRef idx="1">
            <a:schemeClr val="accent2"/>
          </a:effectRef>
          <a:fontRef idx="minor">
            <a:schemeClr val="dk1"/>
          </a:fontRef>
        </dgm:style>
      </dgm:prSet>
      <dgm:spPr/>
      <dgm:t>
        <a:bodyPr/>
        <a:lstStyle/>
        <a:p>
          <a:r>
            <a:rPr lang="ru-RU" sz="1800" dirty="0" smtClean="0">
              <a:solidFill>
                <a:srgbClr val="FF0066"/>
              </a:solidFill>
            </a:rPr>
            <a:t>БЮДЖЕТ</a:t>
          </a:r>
          <a:endParaRPr lang="ru-RU" sz="1800" dirty="0">
            <a:solidFill>
              <a:srgbClr val="FF0066"/>
            </a:solidFill>
          </a:endParaRPr>
        </a:p>
      </dgm:t>
    </dgm:pt>
    <dgm:pt modelId="{EC0A16A3-BEF2-4125-BCE1-C1BA42F72DE6}" type="parTrans" cxnId="{261F691D-1A0E-433A-AB01-598BC7201CD8}">
      <dgm:prSet/>
      <dgm:spPr/>
      <dgm:t>
        <a:bodyPr/>
        <a:lstStyle/>
        <a:p>
          <a:endParaRPr lang="ru-RU"/>
        </a:p>
      </dgm:t>
    </dgm:pt>
    <dgm:pt modelId="{2DF55E1F-E503-4948-B6B3-116D72DE4ED9}" type="sibTrans" cxnId="{261F691D-1A0E-433A-AB01-598BC7201CD8}">
      <dgm:prSet/>
      <dgm:spPr/>
      <dgm:t>
        <a:bodyPr/>
        <a:lstStyle/>
        <a:p>
          <a:endParaRPr lang="ru-RU"/>
        </a:p>
      </dgm:t>
    </dgm:pt>
    <dgm:pt modelId="{1D6CF011-6576-4565-8AE0-A80E0737FCF3}">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ru-RU" sz="1500" dirty="0" smtClean="0">
              <a:solidFill>
                <a:srgbClr val="7030A0"/>
              </a:solidFill>
            </a:rPr>
            <a:t>БЕЗВОЗМЕЗДНЫЕ</a:t>
          </a:r>
        </a:p>
        <a:p>
          <a:r>
            <a:rPr lang="ru-RU" sz="1500" dirty="0" smtClean="0">
              <a:solidFill>
                <a:srgbClr val="7030A0"/>
              </a:solidFill>
            </a:rPr>
            <a:t>ПОСТУПЛЕНИЯ</a:t>
          </a:r>
          <a:endParaRPr lang="ru-RU" sz="1500" dirty="0">
            <a:solidFill>
              <a:srgbClr val="7030A0"/>
            </a:solidFill>
          </a:endParaRPr>
        </a:p>
      </dgm:t>
    </dgm:pt>
    <dgm:pt modelId="{6254E4E5-91D0-4366-BDAB-90224A1DEBF2}" type="parTrans" cxnId="{C0CF3BB7-30F7-4D49-8F96-73B718112BD8}">
      <dgm:prSet/>
      <dgm:spPr/>
      <dgm:t>
        <a:bodyPr/>
        <a:lstStyle/>
        <a:p>
          <a:endParaRPr lang="ru-RU"/>
        </a:p>
      </dgm:t>
    </dgm:pt>
    <dgm:pt modelId="{72E27CB4-E05E-4807-A5FD-AD79B7E8BDF1}" type="sibTrans" cxnId="{C0CF3BB7-30F7-4D49-8F96-73B718112BD8}">
      <dgm:prSet/>
      <dgm:spPr/>
      <dgm:t>
        <a:bodyPr/>
        <a:lstStyle/>
        <a:p>
          <a:endParaRPr lang="ru-RU"/>
        </a:p>
      </dgm:t>
    </dgm:pt>
    <dgm:pt modelId="{A46D543A-C6DC-423F-A000-5696995E452F}" type="pres">
      <dgm:prSet presAssocID="{00D9D494-103E-49C0-A66B-B0D331430B22}" presName="compositeShape" presStyleCnt="0">
        <dgm:presLayoutVars>
          <dgm:chMax val="9"/>
          <dgm:dir/>
          <dgm:resizeHandles val="exact"/>
        </dgm:presLayoutVars>
      </dgm:prSet>
      <dgm:spPr/>
      <dgm:t>
        <a:bodyPr/>
        <a:lstStyle/>
        <a:p>
          <a:endParaRPr lang="ru-RU"/>
        </a:p>
      </dgm:t>
    </dgm:pt>
    <dgm:pt modelId="{9FA47E59-BC95-4252-92FC-1ABF131CAC7E}" type="pres">
      <dgm:prSet presAssocID="{00D9D494-103E-49C0-A66B-B0D331430B22}" presName="triangle1" presStyleLbl="node1" presStyleIdx="0" presStyleCnt="4" custScaleX="115848" custScaleY="81421" custLinFactNeighborX="7148" custLinFactNeighborY="-10310">
        <dgm:presLayoutVars>
          <dgm:bulletEnabled val="1"/>
        </dgm:presLayoutVars>
      </dgm:prSet>
      <dgm:spPr/>
      <dgm:t>
        <a:bodyPr/>
        <a:lstStyle/>
        <a:p>
          <a:endParaRPr lang="ru-RU"/>
        </a:p>
      </dgm:t>
    </dgm:pt>
    <dgm:pt modelId="{ED0F30F3-BFFF-4FCF-BF33-4E04FA6B3DC6}" type="pres">
      <dgm:prSet presAssocID="{00D9D494-103E-49C0-A66B-B0D331430B22}" presName="triangle2" presStyleLbl="node1" presStyleIdx="1" presStyleCnt="4" custScaleX="127294" custLinFactNeighborX="-47611" custLinFactNeighborY="-18868">
        <dgm:presLayoutVars>
          <dgm:bulletEnabled val="1"/>
        </dgm:presLayoutVars>
      </dgm:prSet>
      <dgm:spPr/>
      <dgm:t>
        <a:bodyPr/>
        <a:lstStyle/>
        <a:p>
          <a:endParaRPr lang="ru-RU"/>
        </a:p>
      </dgm:t>
    </dgm:pt>
    <dgm:pt modelId="{1050E515-D8A0-4733-818A-C7483F82BEAD}" type="pres">
      <dgm:prSet presAssocID="{00D9D494-103E-49C0-A66B-B0D331430B22}" presName="triangle3" presStyleLbl="node1" presStyleIdx="2" presStyleCnt="4" custLinFactNeighborX="-263" custLinFactNeighborY="12294">
        <dgm:presLayoutVars>
          <dgm:bulletEnabled val="1"/>
        </dgm:presLayoutVars>
      </dgm:prSet>
      <dgm:spPr/>
      <dgm:t>
        <a:bodyPr/>
        <a:lstStyle/>
        <a:p>
          <a:endParaRPr lang="ru-RU"/>
        </a:p>
      </dgm:t>
    </dgm:pt>
    <dgm:pt modelId="{F5AAFF67-47C1-4BDE-8D97-1CB9B46BA8FD}" type="pres">
      <dgm:prSet presAssocID="{00D9D494-103E-49C0-A66B-B0D331430B22}" presName="triangle4" presStyleLbl="node1" presStyleIdx="3" presStyleCnt="4" custScaleX="134951" custScaleY="94450" custLinFactNeighborX="47560" custLinFactNeighborY="-15977">
        <dgm:presLayoutVars>
          <dgm:bulletEnabled val="1"/>
        </dgm:presLayoutVars>
      </dgm:prSet>
      <dgm:spPr/>
      <dgm:t>
        <a:bodyPr/>
        <a:lstStyle/>
        <a:p>
          <a:endParaRPr lang="ru-RU"/>
        </a:p>
      </dgm:t>
    </dgm:pt>
  </dgm:ptLst>
  <dgm:cxnLst>
    <dgm:cxn modelId="{C0CF3BB7-30F7-4D49-8F96-73B718112BD8}" srcId="{00D9D494-103E-49C0-A66B-B0D331430B22}" destId="{1D6CF011-6576-4565-8AE0-A80E0737FCF3}" srcOrd="3" destOrd="0" parTransId="{6254E4E5-91D0-4366-BDAB-90224A1DEBF2}" sibTransId="{72E27CB4-E05E-4807-A5FD-AD79B7E8BDF1}"/>
    <dgm:cxn modelId="{8D1D8AEB-A7FA-4E06-976D-2AF86BD6CAC4}" type="presOf" srcId="{5356AEF1-DB3E-429F-B906-41070DA4656C}" destId="{1050E515-D8A0-4733-818A-C7483F82BEAD}" srcOrd="0" destOrd="0" presId="urn:microsoft.com/office/officeart/2005/8/layout/pyramid4"/>
    <dgm:cxn modelId="{CC8D2338-C4EE-4C75-B8A5-027E9852F81E}" srcId="{00D9D494-103E-49C0-A66B-B0D331430B22}" destId="{723CAEA0-39D0-46EB-BC5C-D478433D3222}" srcOrd="0" destOrd="0" parTransId="{36A64642-B55E-4DBD-8D41-A565398C5780}" sibTransId="{B7E1977B-E043-4FFB-BD53-7BE6BB9A6E7E}"/>
    <dgm:cxn modelId="{261F691D-1A0E-433A-AB01-598BC7201CD8}" srcId="{00D9D494-103E-49C0-A66B-B0D331430B22}" destId="{5356AEF1-DB3E-429F-B906-41070DA4656C}" srcOrd="2" destOrd="0" parTransId="{EC0A16A3-BEF2-4125-BCE1-C1BA42F72DE6}" sibTransId="{2DF55E1F-E503-4948-B6B3-116D72DE4ED9}"/>
    <dgm:cxn modelId="{7B4D93FE-E257-489C-8C8B-4B4EB56771AB}" srcId="{00D9D494-103E-49C0-A66B-B0D331430B22}" destId="{2EDD3D8C-794B-418D-9FFA-915E1BD2E036}" srcOrd="1" destOrd="0" parTransId="{3AF3DF67-EEDD-4FF1-90E1-ABD58811F201}" sibTransId="{23055349-F10F-47F5-9181-07703EB4BC11}"/>
    <dgm:cxn modelId="{EA38A11B-49FB-4FB0-8C02-6AD6AE89EC2D}" type="presOf" srcId="{2EDD3D8C-794B-418D-9FFA-915E1BD2E036}" destId="{ED0F30F3-BFFF-4FCF-BF33-4E04FA6B3DC6}" srcOrd="0" destOrd="0" presId="urn:microsoft.com/office/officeart/2005/8/layout/pyramid4"/>
    <dgm:cxn modelId="{78514A3E-5872-417C-8350-9C67EFBC9A16}" type="presOf" srcId="{00D9D494-103E-49C0-A66B-B0D331430B22}" destId="{A46D543A-C6DC-423F-A000-5696995E452F}" srcOrd="0" destOrd="0" presId="urn:microsoft.com/office/officeart/2005/8/layout/pyramid4"/>
    <dgm:cxn modelId="{92E2AE94-E6CF-4F32-9695-EA65A57A4D3C}" type="presOf" srcId="{723CAEA0-39D0-46EB-BC5C-D478433D3222}" destId="{9FA47E59-BC95-4252-92FC-1ABF131CAC7E}" srcOrd="0" destOrd="0" presId="urn:microsoft.com/office/officeart/2005/8/layout/pyramid4"/>
    <dgm:cxn modelId="{4640861D-ADE8-4921-BF1C-4BCDACC1B9A2}" type="presOf" srcId="{1D6CF011-6576-4565-8AE0-A80E0737FCF3}" destId="{F5AAFF67-47C1-4BDE-8D97-1CB9B46BA8FD}" srcOrd="0" destOrd="0" presId="urn:microsoft.com/office/officeart/2005/8/layout/pyramid4"/>
    <dgm:cxn modelId="{E0CF92BA-1788-4032-8939-159CFEA64997}" type="presParOf" srcId="{A46D543A-C6DC-423F-A000-5696995E452F}" destId="{9FA47E59-BC95-4252-92FC-1ABF131CAC7E}" srcOrd="0" destOrd="0" presId="urn:microsoft.com/office/officeart/2005/8/layout/pyramid4"/>
    <dgm:cxn modelId="{A1E7BCBA-2873-47B4-BD17-D3CFAF4862E9}" type="presParOf" srcId="{A46D543A-C6DC-423F-A000-5696995E452F}" destId="{ED0F30F3-BFFF-4FCF-BF33-4E04FA6B3DC6}" srcOrd="1" destOrd="0" presId="urn:microsoft.com/office/officeart/2005/8/layout/pyramid4"/>
    <dgm:cxn modelId="{78BB5D76-842A-4F8B-90B8-35FA90A6A70A}" type="presParOf" srcId="{A46D543A-C6DC-423F-A000-5696995E452F}" destId="{1050E515-D8A0-4733-818A-C7483F82BEAD}" srcOrd="2" destOrd="0" presId="urn:microsoft.com/office/officeart/2005/8/layout/pyramid4"/>
    <dgm:cxn modelId="{E49F8420-3A99-4AAC-8FC7-7FEEE3B9D995}" type="presParOf" srcId="{A46D543A-C6DC-423F-A000-5696995E452F}" destId="{F5AAFF67-47C1-4BDE-8D97-1CB9B46BA8FD}" srcOrd="3" destOrd="0" presId="urn:microsoft.com/office/officeart/2005/8/layout/pyramid4"/>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9B16B4-F1EB-4B32-906E-5244E42E9C6A}" type="datetimeFigureOut">
              <a:rPr lang="ru-RU" smtClean="0"/>
              <a:pPr/>
              <a:t>16.02.2021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2BFD2A-6749-42AC-9FC3-B98468FFB86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12BFD2A-6749-42AC-9FC3-B98468FFB86D}" type="slidenum">
              <a:rPr lang="ru-RU" smtClean="0"/>
              <a:pPr/>
              <a:t>47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16.02.2021</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16.02.2021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16.02.2021</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16.02.2021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16.02.2021</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16.02.2021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16.02.2021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16.02.2021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16.02.2021</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16.02.2021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16.02.2021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16.02.2021</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jpeg"/></Relationships>
</file>

<file path=ppt/slides/_rels/slide3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17.xml"/><Relationship Id="rId4" Type="http://schemas.openxmlformats.org/officeDocument/2006/relationships/chart" Target="../charts/char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53.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5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66.jpeg"/></Relationships>
</file>

<file path=ppt/slides/_rels/slide5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openxmlformats.org/officeDocument/2006/relationships/image" Target="../media/image12.jpeg"/><Relationship Id="rId5" Type="http://schemas.openxmlformats.org/officeDocument/2006/relationships/diagramColors" Target="../diagrams/colors1.xml"/><Relationship Id="rId10" Type="http://schemas.openxmlformats.org/officeDocument/2006/relationships/image" Target="../media/image11.jpeg"/><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6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285728"/>
            <a:ext cx="8229600" cy="1057284"/>
          </a:xfrm>
        </p:spPr>
        <p:txBody>
          <a:bodyPr anchor="ctr">
            <a:noAutofit/>
          </a:bodyPr>
          <a:lstStyle/>
          <a:p>
            <a:r>
              <a:rPr lang="ru-RU" dirty="0" smtClean="0">
                <a:solidFill>
                  <a:srgbClr val="FF0000"/>
                </a:solidFill>
              </a:rPr>
              <a:t>БЮДЖЕТ ДЛЯ ГРАЖДАН</a:t>
            </a:r>
            <a:endParaRPr lang="ru-RU" dirty="0">
              <a:solidFill>
                <a:srgbClr val="FF0000"/>
              </a:solidFill>
            </a:endParaRPr>
          </a:p>
        </p:txBody>
      </p:sp>
      <p:sp>
        <p:nvSpPr>
          <p:cNvPr id="3" name="Подзаголовок 2"/>
          <p:cNvSpPr>
            <a:spLocks noGrp="1"/>
          </p:cNvSpPr>
          <p:nvPr>
            <p:ph type="subTitle" idx="1"/>
          </p:nvPr>
        </p:nvSpPr>
        <p:spPr>
          <a:xfrm>
            <a:off x="571472" y="3571876"/>
            <a:ext cx="8143932" cy="2752732"/>
          </a:xfrm>
        </p:spPr>
        <p:style>
          <a:lnRef idx="1">
            <a:schemeClr val="accent6"/>
          </a:lnRef>
          <a:fillRef idx="3">
            <a:schemeClr val="accent6"/>
          </a:fillRef>
          <a:effectRef idx="2">
            <a:schemeClr val="accent6"/>
          </a:effectRef>
          <a:fontRef idx="minor">
            <a:schemeClr val="lt1"/>
          </a:fontRef>
        </p:style>
        <p:txBody>
          <a:bodyPr>
            <a:normAutofit fontScale="92500" lnSpcReduction="20000"/>
          </a:bodyPr>
          <a:lstStyle/>
          <a:p>
            <a:pPr algn="ctr"/>
            <a:endParaRPr lang="ru-RU" sz="3200" dirty="0" smtClean="0"/>
          </a:p>
          <a:p>
            <a:pPr algn="ctr"/>
            <a:r>
              <a:rPr lang="ru-RU" sz="3200" dirty="0" smtClean="0">
                <a:solidFill>
                  <a:srgbClr val="7030A0"/>
                </a:solidFill>
              </a:rPr>
              <a:t>К РЕШЕНИЮ ПРЕДСТАВИТЕЛЬНОГО СОБРНИЯ ЛЬГОВСКОГО РАЙОНА КУРСКОЙ ОБЛАСТИ ОТ 25.12.2020 Г. №139 «О БЮДЖЕТЕ МУНИЦИПАЛЬНОГО РАЙОНА «ЛЬГОВСКИЙ РАЙОН» КУРСКОЙ ОБЛАСТИ НА 2021 ГОД И НА ПАЛНОВЫЙ ПЕРИОД 2022 И 2023 ГОДОВ»</a:t>
            </a:r>
            <a:endParaRPr lang="ru-RU" sz="3200" dirty="0">
              <a:solidFill>
                <a:srgbClr val="7030A0"/>
              </a:solidFill>
            </a:endParaRPr>
          </a:p>
        </p:txBody>
      </p:sp>
      <p:pic>
        <p:nvPicPr>
          <p:cNvPr id="4" name="Picture 16" descr="1116660"/>
          <p:cNvPicPr>
            <a:picLocks noChangeAspect="1" noChangeArrowheads="1"/>
          </p:cNvPicPr>
          <p:nvPr/>
        </p:nvPicPr>
        <p:blipFill>
          <a:blip r:embed="rId2" cstate="print"/>
          <a:srcRect/>
          <a:stretch>
            <a:fillRect/>
          </a:stretch>
        </p:blipFill>
        <p:spPr bwMode="auto">
          <a:xfrm rot="21420000">
            <a:off x="250216" y="1706974"/>
            <a:ext cx="2480513" cy="1438187"/>
          </a:xfrm>
          <a:prstGeom prst="rect">
            <a:avLst/>
          </a:prstGeom>
          <a:noFill/>
          <a:ln w="9525">
            <a:noFill/>
            <a:miter lim="800000"/>
            <a:headEnd/>
            <a:tailEnd/>
          </a:ln>
          <a:scene3d>
            <a:camera prst="orthographicFront">
              <a:rot lat="0" lon="0" rev="0"/>
            </a:camera>
            <a:lightRig rig="threePt" dir="t">
              <a:rot lat="0" lon="0" rev="0"/>
            </a:lightRig>
          </a:scene3d>
          <a:sp3d>
            <a:bevelT w="0" h="0"/>
            <a:bevelB w="0" h="0"/>
          </a:sp3d>
        </p:spPr>
      </p:pic>
      <p:pic>
        <p:nvPicPr>
          <p:cNvPr id="1028" name="Picture 4"/>
          <p:cNvPicPr>
            <a:picLocks noChangeAspect="1" noChangeArrowheads="1"/>
          </p:cNvPicPr>
          <p:nvPr/>
        </p:nvPicPr>
        <p:blipFill>
          <a:blip r:embed="rId3"/>
          <a:srcRect/>
          <a:stretch>
            <a:fillRect/>
          </a:stretch>
        </p:blipFill>
        <p:spPr bwMode="auto">
          <a:xfrm>
            <a:off x="3857620" y="1714488"/>
            <a:ext cx="1513427" cy="1571636"/>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rot="300000">
            <a:off x="6064123" y="1615666"/>
            <a:ext cx="2718918" cy="15727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6.jpg"/>
          <p:cNvPicPr>
            <a:picLocks noChangeAspect="1"/>
          </p:cNvPicPr>
          <p:nvPr/>
        </p:nvPicPr>
        <p:blipFill>
          <a:blip r:embed="rId2" cstate="print"/>
          <a:stretch>
            <a:fillRect/>
          </a:stretch>
        </p:blipFill>
        <p:spPr>
          <a:xfrm>
            <a:off x="6977141" y="5656070"/>
            <a:ext cx="2166859" cy="1201930"/>
          </a:xfrm>
          <a:prstGeom prst="rect">
            <a:avLst/>
          </a:prstGeom>
          <a:effectLst>
            <a:outerShdw blurRad="50800" dist="38100" dir="8100000" algn="tr" rotWithShape="0">
              <a:prstClr val="black">
                <a:alpha val="40000"/>
              </a:prstClr>
            </a:outerShdw>
            <a:reflection blurRad="6350" stA="52000" endA="300" endPos="35000" dir="5400000" sy="-100000" algn="bl" rotWithShape="0"/>
            <a:softEdge rad="63500"/>
          </a:effectLst>
        </p:spPr>
      </p:pic>
      <p:sp>
        <p:nvSpPr>
          <p:cNvPr id="2" name="Заголовок 1"/>
          <p:cNvSpPr>
            <a:spLocks noGrp="1"/>
          </p:cNvSpPr>
          <p:nvPr>
            <p:ph type="title"/>
          </p:nvPr>
        </p:nvSpPr>
        <p:spPr>
          <a:xfrm>
            <a:off x="428596" y="642918"/>
            <a:ext cx="7239000" cy="1143000"/>
          </a:xfrm>
        </p:spPr>
        <p:txBody>
          <a:bodyPr>
            <a:normAutofit fontScale="90000"/>
          </a:bodyPr>
          <a:lstStyle/>
          <a:p>
            <a:pPr algn="ctr"/>
            <a:r>
              <a:rPr lang="ru-RU" sz="3200" dirty="0" smtClean="0">
                <a:solidFill>
                  <a:schemeClr val="accent4">
                    <a:lumMod val="50000"/>
                  </a:schemeClr>
                </a:solidFill>
              </a:rPr>
              <a:t>Основные направления бюджетной политики в области доходов на 2021 год и плановый период 2022 и 2023 годов</a:t>
            </a:r>
            <a:endParaRPr lang="ru-RU" sz="3200" dirty="0">
              <a:solidFill>
                <a:schemeClr val="accent4">
                  <a:lumMod val="50000"/>
                </a:schemeClr>
              </a:solidFill>
            </a:endParaRPr>
          </a:p>
        </p:txBody>
      </p:sp>
      <p:sp>
        <p:nvSpPr>
          <p:cNvPr id="3" name="Содержимое 2"/>
          <p:cNvSpPr>
            <a:spLocks noGrp="1"/>
          </p:cNvSpPr>
          <p:nvPr>
            <p:ph idx="1"/>
          </p:nvPr>
        </p:nvSpPr>
        <p:spPr>
          <a:xfrm>
            <a:off x="457200" y="2000240"/>
            <a:ext cx="7615262" cy="4071966"/>
          </a:xfrm>
        </p:spPr>
        <p:txBody>
          <a:bodyPr>
            <a:normAutofit fontScale="70000" lnSpcReduction="20000"/>
          </a:bodyPr>
          <a:lstStyle/>
          <a:p>
            <a:pPr algn="just"/>
            <a:r>
              <a:rPr lang="ru-RU" dirty="0" smtClean="0">
                <a:solidFill>
                  <a:srgbClr val="0070C0"/>
                </a:solidFill>
              </a:rPr>
              <a:t>Совместная работа с ИФНС по вопросам прогнозирования налогов, мониторинга поступлений и задолженности по налогам в бюджет.</a:t>
            </a:r>
          </a:p>
          <a:p>
            <a:pPr algn="just"/>
            <a:r>
              <a:rPr lang="ru-RU" dirty="0" smtClean="0">
                <a:solidFill>
                  <a:srgbClr val="0070C0"/>
                </a:solidFill>
              </a:rPr>
              <a:t>Мероприятия по организации оформления земель в собственность и вовлечению в оборот неиспользуемых земель сельскохозяйственного назначения.</a:t>
            </a:r>
          </a:p>
          <a:p>
            <a:pPr algn="just"/>
            <a:r>
              <a:rPr lang="ru-RU" dirty="0" smtClean="0">
                <a:solidFill>
                  <a:srgbClr val="0070C0"/>
                </a:solidFill>
              </a:rPr>
              <a:t>Содействие в организации и поддержке малых форм хозяйствования.</a:t>
            </a:r>
          </a:p>
          <a:p>
            <a:pPr algn="just"/>
            <a:r>
              <a:rPr lang="ru-RU" dirty="0" smtClean="0">
                <a:solidFill>
                  <a:srgbClr val="0070C0"/>
                </a:solidFill>
              </a:rPr>
              <a:t>Мероприятия по регистрации прав муниципальной собственности на автомобильные дороги.</a:t>
            </a:r>
          </a:p>
          <a:p>
            <a:pPr algn="just"/>
            <a:r>
              <a:rPr lang="ru-RU" dirty="0" smtClean="0">
                <a:solidFill>
                  <a:srgbClr val="0070C0"/>
                </a:solidFill>
              </a:rPr>
              <a:t>Выявление и инвентаризация прав на земельные участки.</a:t>
            </a:r>
          </a:p>
          <a:p>
            <a:pPr algn="just"/>
            <a:r>
              <a:rPr lang="ru-RU" dirty="0" smtClean="0">
                <a:solidFill>
                  <a:srgbClr val="0070C0"/>
                </a:solidFill>
              </a:rPr>
              <a:t>Повышение уровня администрирования неналоговых доходов.</a:t>
            </a:r>
          </a:p>
          <a:p>
            <a:pPr algn="just"/>
            <a:r>
              <a:rPr lang="ru-RU" dirty="0" smtClean="0">
                <a:solidFill>
                  <a:srgbClr val="0070C0"/>
                </a:solidFill>
              </a:rPr>
              <a:t>Сокращение задолженности по неналоговым платежам.</a:t>
            </a:r>
          </a:p>
          <a:p>
            <a:pPr algn="just"/>
            <a:r>
              <a:rPr lang="ru-RU" dirty="0" smtClean="0">
                <a:solidFill>
                  <a:srgbClr val="0070C0"/>
                </a:solidFill>
              </a:rPr>
              <a:t>Формирование земельных участков с целью их продажи на аукционах.</a:t>
            </a:r>
          </a:p>
          <a:p>
            <a:pPr algn="just"/>
            <a:r>
              <a:rPr lang="ru-RU" dirty="0" smtClean="0">
                <a:solidFill>
                  <a:srgbClr val="0070C0"/>
                </a:solidFill>
              </a:rPr>
              <a:t>Эффективное использование муниципального арендного фонда.</a:t>
            </a:r>
            <a:endParaRPr lang="ru-RU" dirty="0">
              <a:solidFill>
                <a:srgbClr val="0070C0"/>
              </a:solidFill>
            </a:endParaRPr>
          </a:p>
        </p:txBody>
      </p:sp>
      <p:pic>
        <p:nvPicPr>
          <p:cNvPr id="5" name="Рисунок 4" descr="3d-character-3.jpg"/>
          <p:cNvPicPr>
            <a:picLocks noChangeAspect="1"/>
          </p:cNvPicPr>
          <p:nvPr/>
        </p:nvPicPr>
        <p:blipFill>
          <a:blip r:embed="rId3" cstate="print"/>
          <a:stretch>
            <a:fillRect/>
          </a:stretch>
        </p:blipFill>
        <p:spPr>
          <a:xfrm>
            <a:off x="7524739" y="714356"/>
            <a:ext cx="1619261" cy="121444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7239000" cy="1143000"/>
          </a:xfrm>
        </p:spPr>
        <p:txBody>
          <a:bodyPr>
            <a:noAutofit/>
          </a:bodyPr>
          <a:lstStyle/>
          <a:p>
            <a:pPr algn="ctr"/>
            <a:r>
              <a:rPr lang="ru-RU" sz="2800" dirty="0" smtClean="0"/>
              <a:t>Основные направления бюджетной политики в области расходов на 2021 год и на плановый период 2022 и 2023 годов</a:t>
            </a:r>
            <a:endParaRPr lang="ru-RU" sz="2800" dirty="0"/>
          </a:p>
        </p:txBody>
      </p:sp>
      <p:sp>
        <p:nvSpPr>
          <p:cNvPr id="3" name="Содержимое 2"/>
          <p:cNvSpPr>
            <a:spLocks noGrp="1"/>
          </p:cNvSpPr>
          <p:nvPr>
            <p:ph idx="1"/>
          </p:nvPr>
        </p:nvSpPr>
        <p:spPr>
          <a:xfrm>
            <a:off x="457200" y="1609416"/>
            <a:ext cx="6758006" cy="3819848"/>
          </a:xfrm>
        </p:spPr>
        <p:txBody>
          <a:bodyPr>
            <a:normAutofit fontScale="92500"/>
          </a:bodyPr>
          <a:lstStyle/>
          <a:p>
            <a:r>
              <a:rPr lang="ru-RU" sz="2400" dirty="0" smtClean="0">
                <a:solidFill>
                  <a:srgbClr val="0070C0"/>
                </a:solidFill>
              </a:rPr>
              <a:t>Сохранение социальной направленности бюджета.</a:t>
            </a:r>
          </a:p>
          <a:p>
            <a:r>
              <a:rPr lang="ru-RU" sz="2400" dirty="0" smtClean="0">
                <a:solidFill>
                  <a:srgbClr val="0070C0"/>
                </a:solidFill>
              </a:rPr>
              <a:t>Реализация социально-значимых инвестиционных проектов, повышение качества дорожной инфраструктуры.</a:t>
            </a:r>
          </a:p>
          <a:p>
            <a:r>
              <a:rPr lang="ru-RU" sz="2400" dirty="0" smtClean="0">
                <a:solidFill>
                  <a:srgbClr val="0070C0"/>
                </a:solidFill>
              </a:rPr>
              <a:t>Совершенствование инструментов программно - целевого планирования бюджета.</a:t>
            </a:r>
          </a:p>
          <a:p>
            <a:r>
              <a:rPr lang="ru-RU" sz="2400" dirty="0" smtClean="0">
                <a:solidFill>
                  <a:srgbClr val="0070C0"/>
                </a:solidFill>
              </a:rPr>
              <a:t>Обеспечение сбалансированности бюджета.</a:t>
            </a:r>
          </a:p>
          <a:p>
            <a:r>
              <a:rPr lang="ru-RU" sz="2400" dirty="0" smtClean="0">
                <a:solidFill>
                  <a:srgbClr val="0070C0"/>
                </a:solidFill>
              </a:rPr>
              <a:t>Поддержание устойчивости бюджета на всем периоде планирования</a:t>
            </a:r>
            <a:r>
              <a:rPr lang="ru-RU" dirty="0" smtClean="0">
                <a:solidFill>
                  <a:srgbClr val="0070C0"/>
                </a:solidFill>
              </a:rPr>
              <a:t>.</a:t>
            </a:r>
            <a:endParaRPr lang="ru-RU" dirty="0">
              <a:solidFill>
                <a:srgbClr val="0070C0"/>
              </a:solidFill>
            </a:endParaRPr>
          </a:p>
        </p:txBody>
      </p:sp>
      <p:pic>
        <p:nvPicPr>
          <p:cNvPr id="4" name="Рисунок 3" descr="images (7).jpg"/>
          <p:cNvPicPr>
            <a:picLocks noChangeAspect="1"/>
          </p:cNvPicPr>
          <p:nvPr/>
        </p:nvPicPr>
        <p:blipFill>
          <a:blip r:embed="rId2"/>
          <a:stretch>
            <a:fillRect/>
          </a:stretch>
        </p:blipFill>
        <p:spPr>
          <a:xfrm>
            <a:off x="6297490" y="1500174"/>
            <a:ext cx="2846510" cy="1071570"/>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pic>
        <p:nvPicPr>
          <p:cNvPr id="5" name="Рисунок 4" descr="image001_69.jpg"/>
          <p:cNvPicPr>
            <a:picLocks noChangeAspect="1"/>
          </p:cNvPicPr>
          <p:nvPr/>
        </p:nvPicPr>
        <p:blipFill>
          <a:blip r:embed="rId3" cstate="print"/>
          <a:stretch>
            <a:fillRect/>
          </a:stretch>
        </p:blipFill>
        <p:spPr>
          <a:xfrm>
            <a:off x="7000892" y="4643446"/>
            <a:ext cx="1975492" cy="2071702"/>
          </a:xfrm>
          <a:prstGeom prst="rect">
            <a:avLst/>
          </a:prstGeom>
          <a:effectLst>
            <a:outerShdw blurRad="50800" dist="38100" dir="8100000" algn="tr" rotWithShape="0">
              <a:prstClr val="black">
                <a:alpha val="40000"/>
              </a:prstClr>
            </a:outerShdw>
            <a:reflection blurRad="6350" stA="52000" endA="300" endPos="35000" dir="5400000" sy="-100000" algn="bl" rotWithShape="0"/>
            <a:softEdge rad="63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normAutofit/>
          </a:bodyPr>
          <a:lstStyle/>
          <a:p>
            <a:pPr algn="ctr"/>
            <a:r>
              <a:rPr lang="ru-RU" altLang="ru-RU" sz="2800" dirty="0" smtClean="0">
                <a:ln w="0"/>
                <a:solidFill>
                  <a:srgbClr val="7030A0"/>
                </a:solidFill>
                <a:latin typeface="Arial Narrow" panose="020B0606020202030204" pitchFamily="34" charset="0"/>
              </a:rPr>
              <a:t>ЭТАПЫ БЮДЖЕТНОГО ПРОЦЕССА</a:t>
            </a:r>
            <a:endParaRPr lang="ru-RU" sz="2800" dirty="0">
              <a:solidFill>
                <a:srgbClr val="7030A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2">
            <a:extLst/>
          </a:blip>
          <a:srcRect/>
          <a:stretch>
            <a:fillRect/>
          </a:stretch>
        </p:blipFill>
        <p:spPr bwMode="auto">
          <a:xfrm>
            <a:off x="2928926" y="2928934"/>
            <a:ext cx="2717131" cy="2014463"/>
          </a:xfrm>
          <a:prstGeom prst="rect">
            <a:avLst/>
          </a:prstGeom>
          <a:ln>
            <a:noFill/>
          </a:ln>
          <a:effectLst>
            <a:outerShdw blurRad="292100" dist="139700" dir="2700000" algn="tl" rotWithShape="0">
              <a:srgbClr val="333333">
                <a:alpha val="65000"/>
              </a:srgbClr>
            </a:outerShdw>
          </a:effectLst>
          <a:extLst/>
        </p:spPr>
      </p:pic>
      <p:grpSp>
        <p:nvGrpSpPr>
          <p:cNvPr id="6" name="Группа 5"/>
          <p:cNvGrpSpPr/>
          <p:nvPr/>
        </p:nvGrpSpPr>
        <p:grpSpPr>
          <a:xfrm>
            <a:off x="3071802" y="785795"/>
            <a:ext cx="2393470" cy="1643074"/>
            <a:chOff x="3438379" y="137609"/>
            <a:chExt cx="1964842" cy="1643074"/>
          </a:xfrm>
          <a:solidFill>
            <a:schemeClr val="accent4">
              <a:lumMod val="20000"/>
              <a:lumOff val="80000"/>
            </a:schemeClr>
          </a:solidFill>
          <a:scene3d>
            <a:camera prst="orthographicFront">
              <a:rot lat="0" lon="0" rev="0"/>
            </a:camera>
            <a:lightRig rig="contrasting" dir="t">
              <a:rot lat="0" lon="0" rev="1200000"/>
            </a:lightRig>
          </a:scene3d>
        </p:grpSpPr>
        <p:sp>
          <p:nvSpPr>
            <p:cNvPr id="7" name="Скругленный прямоугольник 6"/>
            <p:cNvSpPr/>
            <p:nvPr/>
          </p:nvSpPr>
          <p:spPr>
            <a:xfrm>
              <a:off x="3438379" y="137609"/>
              <a:ext cx="1964842" cy="1643074"/>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8" name="Скругленный прямоугольник 4"/>
            <p:cNvSpPr/>
            <p:nvPr/>
          </p:nvSpPr>
          <p:spPr>
            <a:xfrm>
              <a:off x="3526691" y="225921"/>
              <a:ext cx="1788218" cy="148332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i="0" kern="1200" dirty="0" smtClean="0">
                  <a:solidFill>
                    <a:srgbClr val="002060"/>
                  </a:solidFill>
                </a:rPr>
                <a:t>РАЗРАБОТКА ПРОГНОЗА СОЦИАЛЬНО-ЭКОНОМИЧЕСКОГО РАЗВИТИЯ ГОРОДА НА ОЧЕРЕДНОЙ ФИНАНСОВЫЙ ГОД И ПЛАНОВЫЙ ПЕРИОД</a:t>
              </a:r>
              <a:endParaRPr lang="ru-RU" sz="1200" b="1" i="0" kern="1200" dirty="0">
                <a:solidFill>
                  <a:srgbClr val="002060"/>
                </a:solidFill>
              </a:endParaRPr>
            </a:p>
          </p:txBody>
        </p:sp>
      </p:grpSp>
      <p:grpSp>
        <p:nvGrpSpPr>
          <p:cNvPr id="9" name="Группа 8"/>
          <p:cNvGrpSpPr/>
          <p:nvPr/>
        </p:nvGrpSpPr>
        <p:grpSpPr>
          <a:xfrm>
            <a:off x="5929322" y="1428737"/>
            <a:ext cx="2089959" cy="1000131"/>
            <a:chOff x="5958647" y="458336"/>
            <a:chExt cx="2089959" cy="1471265"/>
          </a:xfrm>
          <a:scene3d>
            <a:camera prst="orthographicFront">
              <a:rot lat="0" lon="0" rev="0"/>
            </a:camera>
            <a:lightRig rig="contrasting" dir="t">
              <a:rot lat="0" lon="0" rev="1200000"/>
            </a:lightRig>
          </a:scene3d>
        </p:grpSpPr>
        <p:sp>
          <p:nvSpPr>
            <p:cNvPr id="10" name="Скругленный прямоугольник 9"/>
            <p:cNvSpPr/>
            <p:nvPr/>
          </p:nvSpPr>
          <p:spPr>
            <a:xfrm>
              <a:off x="5958647" y="458336"/>
              <a:ext cx="2089959" cy="1471265"/>
            </a:xfrm>
            <a:prstGeom prst="roundRect">
              <a:avLst/>
            </a:prstGeom>
            <a:solidFill>
              <a:schemeClr val="accent1">
                <a:lumMod val="60000"/>
                <a:lumOff val="40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3">
                <a:hueOff val="0"/>
                <a:satOff val="0"/>
                <a:lumOff val="0"/>
                <a:alphaOff val="0"/>
              </a:schemeClr>
            </a:effectRef>
            <a:fontRef idx="minor">
              <a:schemeClr val="lt1"/>
            </a:fontRef>
          </p:style>
        </p:sp>
        <p:sp>
          <p:nvSpPr>
            <p:cNvPr id="11" name="Скругленный прямоугольник 4"/>
            <p:cNvSpPr/>
            <p:nvPr/>
          </p:nvSpPr>
          <p:spPr>
            <a:xfrm>
              <a:off x="6030468" y="530157"/>
              <a:ext cx="1946317" cy="132762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i="0" kern="1200" dirty="0" smtClean="0">
                  <a:solidFill>
                    <a:srgbClr val="002060"/>
                  </a:solidFill>
                  <a:latin typeface="Arial Narrow" panose="020B0606020202030204" pitchFamily="34" charset="0"/>
                </a:rPr>
                <a:t>РАЗРАБОТКА ДОКУМЕНТОВ И МАТЕРИАЛОВ, НЕОБХОДИМЫХ ДЛЯ ФОРМИРОВАНИЯ БЮДЖЕТА </a:t>
              </a:r>
              <a:endParaRPr lang="ru-RU" sz="1200" b="1" i="0" kern="1200" dirty="0">
                <a:solidFill>
                  <a:srgbClr val="002060"/>
                </a:solidFill>
                <a:latin typeface="Arial Narrow" panose="020B0606020202030204" pitchFamily="34" charset="0"/>
              </a:endParaRPr>
            </a:p>
          </p:txBody>
        </p:sp>
      </p:grpSp>
      <p:grpSp>
        <p:nvGrpSpPr>
          <p:cNvPr id="15" name="Группа 14"/>
          <p:cNvGrpSpPr/>
          <p:nvPr/>
        </p:nvGrpSpPr>
        <p:grpSpPr>
          <a:xfrm>
            <a:off x="5929322" y="2786058"/>
            <a:ext cx="2101455" cy="1071570"/>
            <a:chOff x="6488020" y="2425426"/>
            <a:chExt cx="1744265" cy="1471265"/>
          </a:xfrm>
          <a:scene3d>
            <a:camera prst="orthographicFront">
              <a:rot lat="0" lon="0" rev="0"/>
            </a:camera>
            <a:lightRig rig="contrasting" dir="t">
              <a:rot lat="0" lon="0" rev="1200000"/>
            </a:lightRig>
          </a:scene3d>
        </p:grpSpPr>
        <p:sp>
          <p:nvSpPr>
            <p:cNvPr id="16" name="Скругленный прямоугольник 15"/>
            <p:cNvSpPr/>
            <p:nvPr/>
          </p:nvSpPr>
          <p:spPr>
            <a:xfrm>
              <a:off x="6488020" y="2425426"/>
              <a:ext cx="1744265" cy="1471265"/>
            </a:xfrm>
            <a:prstGeom prst="roundRect">
              <a:avLst/>
            </a:prstGeom>
            <a:solidFill>
              <a:srgbClr val="00B0F0"/>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4">
                <a:hueOff val="0"/>
                <a:satOff val="0"/>
                <a:lumOff val="0"/>
                <a:alphaOff val="0"/>
              </a:schemeClr>
            </a:effectRef>
            <a:fontRef idx="minor">
              <a:schemeClr val="lt1"/>
            </a:fontRef>
          </p:style>
        </p:sp>
        <p:sp>
          <p:nvSpPr>
            <p:cNvPr id="17" name="Скругленный прямоугольник 4"/>
            <p:cNvSpPr/>
            <p:nvPr/>
          </p:nvSpPr>
          <p:spPr>
            <a:xfrm>
              <a:off x="6559841" y="2497247"/>
              <a:ext cx="1600623" cy="132762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200" b="1" i="0" kern="1200" dirty="0" smtClean="0">
                  <a:solidFill>
                    <a:srgbClr val="002060"/>
                  </a:solidFill>
                  <a:latin typeface="Arial Narrow" panose="020B0606020202030204" pitchFamily="34" charset="0"/>
                </a:rPr>
                <a:t>СОСТАВЛЕНИЕ ПРОЕКТА БЮДЖЕТА</a:t>
              </a:r>
              <a:endParaRPr lang="ru-RU" sz="1200" b="1" i="0" kern="1200" dirty="0">
                <a:solidFill>
                  <a:srgbClr val="002060"/>
                </a:solidFill>
                <a:latin typeface="Arial Narrow" panose="020B0606020202030204" pitchFamily="34" charset="0"/>
              </a:endParaRPr>
            </a:p>
          </p:txBody>
        </p:sp>
      </p:grpSp>
      <p:grpSp>
        <p:nvGrpSpPr>
          <p:cNvPr id="18" name="Группа 17"/>
          <p:cNvGrpSpPr/>
          <p:nvPr/>
        </p:nvGrpSpPr>
        <p:grpSpPr>
          <a:xfrm>
            <a:off x="5929322" y="4357695"/>
            <a:ext cx="2060922" cy="928693"/>
            <a:chOff x="5526598" y="4309797"/>
            <a:chExt cx="1703732" cy="1471265"/>
          </a:xfrm>
          <a:scene3d>
            <a:camera prst="orthographicFront">
              <a:rot lat="0" lon="0" rev="0"/>
            </a:camera>
            <a:lightRig rig="contrasting" dir="t">
              <a:rot lat="0" lon="0" rev="1200000"/>
            </a:lightRig>
          </a:scene3d>
        </p:grpSpPr>
        <p:sp>
          <p:nvSpPr>
            <p:cNvPr id="19" name="Скругленный прямоугольник 18"/>
            <p:cNvSpPr/>
            <p:nvPr/>
          </p:nvSpPr>
          <p:spPr>
            <a:xfrm>
              <a:off x="5526598" y="4309797"/>
              <a:ext cx="1703732" cy="1471265"/>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20" name="Скругленный прямоугольник 4"/>
            <p:cNvSpPr/>
            <p:nvPr/>
          </p:nvSpPr>
          <p:spPr>
            <a:xfrm>
              <a:off x="5598419" y="4381618"/>
              <a:ext cx="1560090" cy="132762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200" b="1" i="0" kern="1200" dirty="0" smtClean="0">
                  <a:solidFill>
                    <a:srgbClr val="002060"/>
                  </a:solidFill>
                  <a:latin typeface="Arial Narrow" panose="020B0606020202030204" pitchFamily="34" charset="0"/>
                </a:rPr>
                <a:t>РАССМОТРЕНИЕ  И УТВЕРЖДЕНИЕ БЮДЖЕТА</a:t>
              </a:r>
              <a:endParaRPr lang="ru-RU" sz="1200" b="1" i="0" kern="1200" dirty="0">
                <a:solidFill>
                  <a:srgbClr val="002060"/>
                </a:solidFill>
                <a:latin typeface="Arial Narrow" panose="020B0606020202030204" pitchFamily="34" charset="0"/>
              </a:endParaRPr>
            </a:p>
          </p:txBody>
        </p:sp>
      </p:grpSp>
      <p:grpSp>
        <p:nvGrpSpPr>
          <p:cNvPr id="21" name="Группа 20"/>
          <p:cNvGrpSpPr/>
          <p:nvPr/>
        </p:nvGrpSpPr>
        <p:grpSpPr>
          <a:xfrm>
            <a:off x="3071802" y="5072074"/>
            <a:ext cx="2418112" cy="1547299"/>
            <a:chOff x="3366371" y="4663119"/>
            <a:chExt cx="1703732" cy="1118671"/>
          </a:xfrm>
          <a:scene3d>
            <a:camera prst="orthographicFront">
              <a:rot lat="0" lon="0" rev="0"/>
            </a:camera>
            <a:lightRig rig="contrasting" dir="t">
              <a:rot lat="0" lon="0" rev="1200000"/>
            </a:lightRig>
          </a:scene3d>
        </p:grpSpPr>
        <p:sp>
          <p:nvSpPr>
            <p:cNvPr id="22" name="Скругленный прямоугольник 21"/>
            <p:cNvSpPr/>
            <p:nvPr/>
          </p:nvSpPr>
          <p:spPr>
            <a:xfrm>
              <a:off x="3366371" y="4663119"/>
              <a:ext cx="1703732" cy="1118671"/>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23" name="Скругленный прямоугольник 4"/>
            <p:cNvSpPr/>
            <p:nvPr/>
          </p:nvSpPr>
          <p:spPr>
            <a:xfrm>
              <a:off x="3420980" y="4717728"/>
              <a:ext cx="1594514" cy="100945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200" b="1" i="0" kern="1200" dirty="0" smtClean="0">
                  <a:solidFill>
                    <a:srgbClr val="002060"/>
                  </a:solidFill>
                  <a:latin typeface="Arial Narrow" panose="020B0606020202030204" pitchFamily="34" charset="0"/>
                </a:rPr>
                <a:t>ИСПОЛНЕНИЕ БЮДЖЕТА</a:t>
              </a:r>
              <a:endParaRPr lang="ru-RU" sz="1200" b="1" i="0" kern="1200" dirty="0">
                <a:solidFill>
                  <a:srgbClr val="002060"/>
                </a:solidFill>
                <a:latin typeface="Arial Narrow" panose="020B0606020202030204" pitchFamily="34" charset="0"/>
              </a:endParaRPr>
            </a:p>
          </p:txBody>
        </p:sp>
      </p:grpSp>
      <p:grpSp>
        <p:nvGrpSpPr>
          <p:cNvPr id="24" name="Группа 23"/>
          <p:cNvGrpSpPr/>
          <p:nvPr/>
        </p:nvGrpSpPr>
        <p:grpSpPr>
          <a:xfrm>
            <a:off x="357158" y="4357694"/>
            <a:ext cx="2071702" cy="928694"/>
            <a:chOff x="1067502" y="4309798"/>
            <a:chExt cx="1703732" cy="1471265"/>
          </a:xfrm>
          <a:scene3d>
            <a:camera prst="orthographicFront">
              <a:rot lat="0" lon="0" rev="0"/>
            </a:camera>
            <a:lightRig rig="contrasting" dir="t">
              <a:rot lat="0" lon="0" rev="1200000"/>
            </a:lightRig>
          </a:scene3d>
        </p:grpSpPr>
        <p:sp>
          <p:nvSpPr>
            <p:cNvPr id="25" name="Скругленный прямоугольник 24"/>
            <p:cNvSpPr/>
            <p:nvPr/>
          </p:nvSpPr>
          <p:spPr>
            <a:xfrm>
              <a:off x="1067502" y="4309798"/>
              <a:ext cx="1703732" cy="1471265"/>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6" name="Скругленный прямоугольник 4"/>
            <p:cNvSpPr/>
            <p:nvPr/>
          </p:nvSpPr>
          <p:spPr>
            <a:xfrm>
              <a:off x="1139323" y="4381619"/>
              <a:ext cx="1560090" cy="132762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200" b="1" i="0" kern="1200" dirty="0" smtClean="0">
                  <a:solidFill>
                    <a:srgbClr val="002060"/>
                  </a:solidFill>
                  <a:latin typeface="Arial Narrow" panose="020B0606020202030204" pitchFamily="34" charset="0"/>
                </a:rPr>
                <a:t>ОСУЩЕСТВЛЕНИЕ БЮДЖЕТНОГО УЧЕТА</a:t>
              </a:r>
              <a:endParaRPr lang="ru-RU" sz="1200" b="1" i="0" kern="1200" dirty="0">
                <a:solidFill>
                  <a:srgbClr val="002060"/>
                </a:solidFill>
                <a:latin typeface="Arial Narrow" panose="020B0606020202030204" pitchFamily="34" charset="0"/>
              </a:endParaRPr>
            </a:p>
          </p:txBody>
        </p:sp>
      </p:grpSp>
      <p:grpSp>
        <p:nvGrpSpPr>
          <p:cNvPr id="27" name="Группа 26"/>
          <p:cNvGrpSpPr/>
          <p:nvPr/>
        </p:nvGrpSpPr>
        <p:grpSpPr>
          <a:xfrm>
            <a:off x="357158" y="2857496"/>
            <a:ext cx="2071702" cy="1042637"/>
            <a:chOff x="413548" y="2425431"/>
            <a:chExt cx="1703732" cy="1471265"/>
          </a:xfrm>
          <a:scene3d>
            <a:camera prst="orthographicFront">
              <a:rot lat="0" lon="0" rev="0"/>
            </a:camera>
            <a:lightRig rig="contrasting" dir="t">
              <a:rot lat="0" lon="0" rev="1200000"/>
            </a:lightRig>
          </a:scene3d>
        </p:grpSpPr>
        <p:sp>
          <p:nvSpPr>
            <p:cNvPr id="28" name="Скругленный прямоугольник 27"/>
            <p:cNvSpPr/>
            <p:nvPr/>
          </p:nvSpPr>
          <p:spPr>
            <a:xfrm>
              <a:off x="413548" y="2425431"/>
              <a:ext cx="1703732" cy="1471265"/>
            </a:xfrm>
            <a:prstGeom prst="roundRect">
              <a:avLst/>
            </a:prstGeom>
            <a:solidFill>
              <a:srgbClr val="7030A0"/>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3">
                <a:hueOff val="0"/>
                <a:satOff val="0"/>
                <a:lumOff val="0"/>
                <a:alphaOff val="0"/>
              </a:schemeClr>
            </a:effectRef>
            <a:fontRef idx="minor">
              <a:schemeClr val="lt1"/>
            </a:fontRef>
          </p:style>
        </p:sp>
        <p:sp>
          <p:nvSpPr>
            <p:cNvPr id="29" name="Скругленный прямоугольник 4"/>
            <p:cNvSpPr/>
            <p:nvPr/>
          </p:nvSpPr>
          <p:spPr>
            <a:xfrm>
              <a:off x="485369" y="2497252"/>
              <a:ext cx="1560090" cy="132762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200" b="1" kern="1200" dirty="0" smtClean="0">
                  <a:latin typeface="Arial Narrow" panose="020B0606020202030204" pitchFamily="34" charset="0"/>
                </a:rPr>
                <a:t>УТВЕРЖДЕНИЕ ОТЧЕТА ОБ ИСПОЛНЕНИИ БЮДЖЕТА</a:t>
              </a:r>
              <a:endParaRPr lang="ru-RU" sz="1200" b="1" kern="1200" dirty="0">
                <a:latin typeface="Arial Narrow" panose="020B0606020202030204" pitchFamily="34" charset="0"/>
              </a:endParaRPr>
            </a:p>
          </p:txBody>
        </p:sp>
      </p:grpSp>
      <p:grpSp>
        <p:nvGrpSpPr>
          <p:cNvPr id="30" name="Группа 29"/>
          <p:cNvGrpSpPr/>
          <p:nvPr/>
        </p:nvGrpSpPr>
        <p:grpSpPr>
          <a:xfrm>
            <a:off x="357158" y="1428736"/>
            <a:ext cx="2071702" cy="1000132"/>
            <a:chOff x="1278142" y="714326"/>
            <a:chExt cx="1702318" cy="1470009"/>
          </a:xfrm>
          <a:scene3d>
            <a:camera prst="orthographicFront">
              <a:rot lat="0" lon="0" rev="0"/>
            </a:camera>
            <a:lightRig rig="contrasting" dir="t">
              <a:rot lat="0" lon="0" rev="1200000"/>
            </a:lightRig>
          </a:scene3d>
        </p:grpSpPr>
        <p:sp>
          <p:nvSpPr>
            <p:cNvPr id="31" name="Скругленный прямоугольник 30"/>
            <p:cNvSpPr/>
            <p:nvPr/>
          </p:nvSpPr>
          <p:spPr>
            <a:xfrm>
              <a:off x="1278142" y="714326"/>
              <a:ext cx="1702318" cy="1470009"/>
            </a:xfrm>
            <a:prstGeom prst="roundRect">
              <a:avLst/>
            </a:prstGeom>
            <a:solidFill>
              <a:srgbClr val="00B050"/>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4">
                <a:hueOff val="0"/>
                <a:satOff val="0"/>
                <a:lumOff val="0"/>
                <a:alphaOff val="0"/>
              </a:schemeClr>
            </a:effectRef>
            <a:fontRef idx="minor">
              <a:schemeClr val="lt1"/>
            </a:fontRef>
          </p:style>
        </p:sp>
        <p:sp>
          <p:nvSpPr>
            <p:cNvPr id="32" name="Скругленный прямоугольник 4"/>
            <p:cNvSpPr/>
            <p:nvPr/>
          </p:nvSpPr>
          <p:spPr>
            <a:xfrm>
              <a:off x="1336843" y="924326"/>
              <a:ext cx="1558798" cy="93180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200" b="1" i="0" kern="1200" dirty="0" smtClean="0">
                  <a:solidFill>
                    <a:srgbClr val="002060"/>
                  </a:solidFill>
                  <a:latin typeface="Arial Narrow" panose="020B0606020202030204" pitchFamily="34" charset="0"/>
                </a:rPr>
                <a:t>ОРГАНИЗАЦИЯ   И ОСУЩЕСТВЛЕНИЕ МУНИЦИПАЛЬНОГО ФИНАНСОВОГО КОНТРОЛЯ</a:t>
              </a:r>
              <a:endParaRPr lang="ru-RU" sz="1200" i="0" kern="1200" dirty="0">
                <a:solidFill>
                  <a:srgbClr val="002060"/>
                </a:solidFill>
                <a:latin typeface="Arial Narrow" panose="020B0606020202030204" pitchFamily="34" charset="0"/>
              </a:endParaRPr>
            </a:p>
          </p:txBody>
        </p:sp>
      </p:grpSp>
      <p:pic>
        <p:nvPicPr>
          <p:cNvPr id="33" name="Рисунок 32" descr="figarofr-recemment-certains-assures-ont-ainsi-recu-des-textos-les-informant-d-un-possible-changement_680343_.jpg"/>
          <p:cNvPicPr>
            <a:picLocks noChangeAspect="1"/>
          </p:cNvPicPr>
          <p:nvPr/>
        </p:nvPicPr>
        <p:blipFill>
          <a:blip r:embed="rId3" cstate="print"/>
          <a:stretch>
            <a:fillRect/>
          </a:stretch>
        </p:blipFill>
        <p:spPr>
          <a:xfrm>
            <a:off x="357158" y="214290"/>
            <a:ext cx="1496616" cy="99612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4" name="Рисунок 33" descr="99bc2d.jpg"/>
          <p:cNvPicPr>
            <a:picLocks noChangeAspect="1"/>
          </p:cNvPicPr>
          <p:nvPr/>
        </p:nvPicPr>
        <p:blipFill>
          <a:blip r:embed="rId4" cstate="print"/>
          <a:stretch>
            <a:fillRect/>
          </a:stretch>
        </p:blipFill>
        <p:spPr>
          <a:xfrm flipH="1">
            <a:off x="757562" y="5272090"/>
            <a:ext cx="1879845" cy="1443058"/>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35" name="Рисунок 34" descr="99bc2d.jpg"/>
          <p:cNvPicPr>
            <a:picLocks noChangeAspect="1"/>
          </p:cNvPicPr>
          <p:nvPr/>
        </p:nvPicPr>
        <p:blipFill>
          <a:blip r:embed="rId5" cstate="print"/>
          <a:stretch>
            <a:fillRect/>
          </a:stretch>
        </p:blipFill>
        <p:spPr>
          <a:xfrm rot="563990">
            <a:off x="6357950" y="5429240"/>
            <a:ext cx="1861220" cy="142876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36" name="Рисунок 35" descr="159044.jpg"/>
          <p:cNvPicPr>
            <a:picLocks noChangeAspect="1"/>
          </p:cNvPicPr>
          <p:nvPr/>
        </p:nvPicPr>
        <p:blipFill>
          <a:blip r:embed="rId6" cstate="print"/>
          <a:stretch>
            <a:fillRect/>
          </a:stretch>
        </p:blipFill>
        <p:spPr>
          <a:xfrm>
            <a:off x="7152307" y="0"/>
            <a:ext cx="1991693" cy="131544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000" dirty="0" smtClean="0">
                <a:ln w="1905"/>
                <a:solidFill>
                  <a:srgbClr val="7030A0"/>
                </a:solidFill>
                <a:effectLst>
                  <a:innerShdw blurRad="69850" dist="43180" dir="5400000">
                    <a:srgbClr val="000000">
                      <a:alpha val="65000"/>
                    </a:srgbClr>
                  </a:innerShdw>
                </a:effectLst>
                <a:latin typeface="Times New Roman" pitchFamily="18" charset="0"/>
              </a:rPr>
              <a:t>ОСНОВНЫЕ ХАРАКТЕРИСТИКИ </a:t>
            </a:r>
            <a:br>
              <a:rPr lang="ru-RU" sz="2000" dirty="0" smtClean="0">
                <a:ln w="1905"/>
                <a:solidFill>
                  <a:srgbClr val="7030A0"/>
                </a:solidFill>
                <a:effectLst>
                  <a:innerShdw blurRad="69850" dist="43180" dir="5400000">
                    <a:srgbClr val="000000">
                      <a:alpha val="65000"/>
                    </a:srgbClr>
                  </a:innerShdw>
                </a:effectLst>
                <a:latin typeface="Times New Roman" pitchFamily="18" charset="0"/>
              </a:rPr>
            </a:br>
            <a:r>
              <a:rPr lang="ru-RU" sz="2000" dirty="0" smtClean="0">
                <a:ln w="1905"/>
                <a:solidFill>
                  <a:srgbClr val="7030A0"/>
                </a:solidFill>
                <a:effectLst>
                  <a:innerShdw blurRad="69850" dist="43180" dir="5400000">
                    <a:srgbClr val="000000">
                      <a:alpha val="65000"/>
                    </a:srgbClr>
                  </a:innerShdw>
                </a:effectLst>
                <a:latin typeface="Times New Roman" pitchFamily="18" charset="0"/>
              </a:rPr>
              <a:t>КОНСОЛИДИРОВАННОГО БЮДЖЕТА ЛЬГОВСКОГО РАЙОНА КУРСКОЙ ОБЛАСТИ НА 2021 ГОД И НА ПЛАНОВЫЙ ПЕРИОД 2022 И 2023 ГОДОВ</a:t>
            </a:r>
            <a:endParaRPr lang="ru-RU" sz="2000" dirty="0">
              <a:solidFill>
                <a:srgbClr val="7030A0"/>
              </a:solidFill>
            </a:endParaRPr>
          </a:p>
        </p:txBody>
      </p:sp>
      <p:graphicFrame>
        <p:nvGraphicFramePr>
          <p:cNvPr id="4" name="Содержимое 3"/>
          <p:cNvGraphicFramePr>
            <a:graphicFrameLocks noGrp="1"/>
          </p:cNvGraphicFramePr>
          <p:nvPr>
            <p:ph idx="1"/>
          </p:nvPr>
        </p:nvGraphicFramePr>
        <p:xfrm>
          <a:off x="142844" y="2143116"/>
          <a:ext cx="8658228" cy="2783205"/>
        </p:xfrm>
        <a:graphic>
          <a:graphicData uri="http://schemas.openxmlformats.org/drawingml/2006/table">
            <a:tbl>
              <a:tblPr firstRow="1" bandRow="1">
                <a:tableStyleId>{21E4AEA4-8DFA-4A89-87EB-49C32662AFE0}</a:tableStyleId>
              </a:tblPr>
              <a:tblGrid>
                <a:gridCol w="1428760"/>
                <a:gridCol w="785818"/>
                <a:gridCol w="857256"/>
                <a:gridCol w="785818"/>
                <a:gridCol w="785818"/>
                <a:gridCol w="857256"/>
                <a:gridCol w="785818"/>
                <a:gridCol w="857256"/>
                <a:gridCol w="785818"/>
                <a:gridCol w="728610"/>
              </a:tblGrid>
              <a:tr h="370840">
                <a:tc rowSpan="2">
                  <a:txBody>
                    <a:bodyPr/>
                    <a:lstStyle/>
                    <a:p>
                      <a:pPr algn="ctr" fontAlgn="ctr"/>
                      <a:r>
                        <a:rPr lang="ru-RU" sz="1100" u="none" strike="noStrike" dirty="0"/>
                        <a:t>Показатель</a:t>
                      </a:r>
                      <a:endParaRPr lang="ru-RU" sz="1100" b="1" i="0" u="none" strike="noStrike" dirty="0">
                        <a:latin typeface="Times New Roman"/>
                      </a:endParaRPr>
                    </a:p>
                  </a:txBody>
                  <a:tcPr marL="9525" marR="9525" marT="9525" marB="0" anchor="ctr"/>
                </a:tc>
                <a:tc gridSpan="3">
                  <a:txBody>
                    <a:bodyPr/>
                    <a:lstStyle/>
                    <a:p>
                      <a:pPr algn="ctr" fontAlgn="ctr"/>
                      <a:r>
                        <a:rPr lang="ru-RU" sz="1300" u="none" strike="noStrike" dirty="0" smtClean="0"/>
                        <a:t>2021 </a:t>
                      </a:r>
                      <a:r>
                        <a:rPr lang="ru-RU" sz="1300" u="none" strike="noStrike" dirty="0"/>
                        <a:t>год</a:t>
                      </a:r>
                      <a:endParaRPr lang="ru-RU" sz="1300" b="1" i="0" u="none" strike="noStrike" dirty="0">
                        <a:latin typeface="Times New Roman"/>
                      </a:endParaRPr>
                    </a:p>
                  </a:txBody>
                  <a:tcPr marL="9525" marR="9525" marT="9525" marB="0" anchor="ctr"/>
                </a:tc>
                <a:tc hMerge="1">
                  <a:txBody>
                    <a:bodyPr/>
                    <a:lstStyle/>
                    <a:p>
                      <a:endParaRPr lang="ru-RU"/>
                    </a:p>
                  </a:txBody>
                  <a:tcPr/>
                </a:tc>
                <a:tc hMerge="1">
                  <a:txBody>
                    <a:bodyPr/>
                    <a:lstStyle/>
                    <a:p>
                      <a:endParaRPr lang="ru-RU"/>
                    </a:p>
                  </a:txBody>
                  <a:tcPr/>
                </a:tc>
                <a:tc gridSpan="3">
                  <a:txBody>
                    <a:bodyPr/>
                    <a:lstStyle/>
                    <a:p>
                      <a:pPr algn="ctr" fontAlgn="ctr"/>
                      <a:r>
                        <a:rPr lang="ru-RU" sz="1300" u="none" strike="noStrike" dirty="0" smtClean="0"/>
                        <a:t>2022 </a:t>
                      </a:r>
                      <a:r>
                        <a:rPr lang="ru-RU" sz="1300" u="none" strike="noStrike" dirty="0"/>
                        <a:t>год</a:t>
                      </a:r>
                      <a:endParaRPr lang="ru-RU" sz="1300" b="1" i="0" u="none" strike="noStrike" dirty="0">
                        <a:latin typeface="Times New Roman"/>
                      </a:endParaRPr>
                    </a:p>
                  </a:txBody>
                  <a:tcPr marL="9525" marR="9525" marT="9525" marB="0" anchor="ctr"/>
                </a:tc>
                <a:tc hMerge="1">
                  <a:txBody>
                    <a:bodyPr/>
                    <a:lstStyle/>
                    <a:p>
                      <a:endParaRPr lang="ru-RU"/>
                    </a:p>
                  </a:txBody>
                  <a:tcPr/>
                </a:tc>
                <a:tc hMerge="1">
                  <a:txBody>
                    <a:bodyPr/>
                    <a:lstStyle/>
                    <a:p>
                      <a:endParaRPr lang="ru-RU"/>
                    </a:p>
                  </a:txBody>
                  <a:tcPr/>
                </a:tc>
                <a:tc gridSpan="3">
                  <a:txBody>
                    <a:bodyPr/>
                    <a:lstStyle/>
                    <a:p>
                      <a:pPr algn="ctr" fontAlgn="ctr"/>
                      <a:r>
                        <a:rPr lang="ru-RU" sz="1300" u="none" strike="noStrike" dirty="0" smtClean="0"/>
                        <a:t>2023год</a:t>
                      </a:r>
                      <a:endParaRPr lang="ru-RU" sz="1300" b="1" i="0" u="none" strike="noStrike" dirty="0">
                        <a:latin typeface="Times New Roman"/>
                      </a:endParaRPr>
                    </a:p>
                  </a:txBody>
                  <a:tcPr marL="9525" marR="9525" marT="9525" marB="0" anchor="ctr"/>
                </a:tc>
                <a:tc hMerge="1">
                  <a:txBody>
                    <a:bodyPr/>
                    <a:lstStyle/>
                    <a:p>
                      <a:endParaRPr lang="ru-RU"/>
                    </a:p>
                  </a:txBody>
                  <a:tcPr/>
                </a:tc>
                <a:tc hMerge="1">
                  <a:txBody>
                    <a:bodyPr/>
                    <a:lstStyle/>
                    <a:p>
                      <a:endParaRPr lang="ru-RU"/>
                    </a:p>
                  </a:txBody>
                  <a:tcPr/>
                </a:tc>
              </a:tr>
              <a:tr h="370840">
                <a:tc vMerge="1">
                  <a:txBody>
                    <a:bodyPr/>
                    <a:lstStyle/>
                    <a:p>
                      <a:endParaRPr lang="ru-RU"/>
                    </a:p>
                  </a:txBody>
                  <a:tcPr/>
                </a:tc>
                <a:tc>
                  <a:txBody>
                    <a:bodyPr/>
                    <a:lstStyle/>
                    <a:p>
                      <a:pPr algn="ctr" fontAlgn="b"/>
                      <a:r>
                        <a:rPr lang="ru-RU" sz="900" u="none" strike="noStrike" dirty="0"/>
                        <a:t>Консолидированный бюджет </a:t>
                      </a:r>
                      <a:r>
                        <a:rPr lang="ru-RU" sz="900" u="none" strike="noStrike" dirty="0" smtClean="0"/>
                        <a:t>2020 </a:t>
                      </a:r>
                      <a:r>
                        <a:rPr lang="ru-RU" sz="900" u="none" strike="noStrike" dirty="0"/>
                        <a:t>год</a:t>
                      </a:r>
                      <a:endParaRPr lang="ru-RU" sz="900" b="1" i="0" u="none" strike="noStrike" dirty="0">
                        <a:latin typeface="Times New Roman"/>
                      </a:endParaRPr>
                    </a:p>
                  </a:txBody>
                  <a:tcPr marL="9525" marR="9525" marT="9525" marB="0" anchor="b"/>
                </a:tc>
                <a:tc>
                  <a:txBody>
                    <a:bodyPr/>
                    <a:lstStyle/>
                    <a:p>
                      <a:pPr algn="ctr" fontAlgn="b"/>
                      <a:r>
                        <a:rPr lang="ru-RU" sz="900" u="none" strike="noStrike" dirty="0"/>
                        <a:t>Бюджет муниципального района</a:t>
                      </a:r>
                      <a:endParaRPr lang="ru-RU" sz="900" b="1" i="0" u="none" strike="noStrike" dirty="0">
                        <a:latin typeface="Times New Roman"/>
                      </a:endParaRPr>
                    </a:p>
                  </a:txBody>
                  <a:tcPr marL="9525" marR="9525" marT="9525" marB="0" anchor="ctr"/>
                </a:tc>
                <a:tc>
                  <a:txBody>
                    <a:bodyPr/>
                    <a:lstStyle/>
                    <a:p>
                      <a:pPr algn="ctr" fontAlgn="b"/>
                      <a:r>
                        <a:rPr lang="ru-RU" sz="900" u="none" strike="noStrike" dirty="0"/>
                        <a:t>Бюджеты сельских поселений</a:t>
                      </a:r>
                      <a:endParaRPr lang="ru-RU" sz="900" b="1" i="0" u="none" strike="noStrike" dirty="0">
                        <a:latin typeface="Times New Roman"/>
                      </a:endParaRPr>
                    </a:p>
                  </a:txBody>
                  <a:tcPr marL="9525" marR="9525" marT="9525" marB="0" anchor="ctr"/>
                </a:tc>
                <a:tc>
                  <a:txBody>
                    <a:bodyPr/>
                    <a:lstStyle/>
                    <a:p>
                      <a:pPr algn="ctr" fontAlgn="b"/>
                      <a:r>
                        <a:rPr lang="ru-RU" sz="900" u="none" strike="noStrike" dirty="0"/>
                        <a:t>Консолидированный бюджет </a:t>
                      </a:r>
                      <a:r>
                        <a:rPr lang="ru-RU" sz="900" u="none" strike="noStrike" dirty="0" smtClean="0"/>
                        <a:t>2020 </a:t>
                      </a:r>
                      <a:r>
                        <a:rPr lang="ru-RU" sz="900" u="none" strike="noStrike" dirty="0"/>
                        <a:t>год</a:t>
                      </a:r>
                      <a:endParaRPr lang="ru-RU" sz="900" b="1" i="0" u="none" strike="noStrike" dirty="0">
                        <a:latin typeface="Times New Roman"/>
                      </a:endParaRPr>
                    </a:p>
                  </a:txBody>
                  <a:tcPr marL="9525" marR="9525" marT="9525" marB="0" anchor="ctr"/>
                </a:tc>
                <a:tc>
                  <a:txBody>
                    <a:bodyPr/>
                    <a:lstStyle/>
                    <a:p>
                      <a:pPr algn="ctr" fontAlgn="b"/>
                      <a:r>
                        <a:rPr lang="ru-RU" sz="900" u="none" strike="noStrike" dirty="0"/>
                        <a:t>Бюджет муниципального района</a:t>
                      </a:r>
                      <a:endParaRPr lang="ru-RU" sz="900" b="1" i="0" u="none" strike="noStrike" dirty="0">
                        <a:latin typeface="Times New Roman"/>
                      </a:endParaRPr>
                    </a:p>
                  </a:txBody>
                  <a:tcPr marL="9525" marR="9525" marT="9525" marB="0" anchor="ctr"/>
                </a:tc>
                <a:tc>
                  <a:txBody>
                    <a:bodyPr/>
                    <a:lstStyle/>
                    <a:p>
                      <a:pPr algn="ctr" fontAlgn="b"/>
                      <a:r>
                        <a:rPr lang="ru-RU" sz="900" u="none" strike="noStrike" dirty="0"/>
                        <a:t>Бюджеты сельских поселений</a:t>
                      </a:r>
                      <a:endParaRPr lang="ru-RU" sz="900" b="1" i="0" u="none" strike="noStrike" dirty="0">
                        <a:latin typeface="Times New Roman"/>
                      </a:endParaRPr>
                    </a:p>
                  </a:txBody>
                  <a:tcPr marL="9525" marR="9525" marT="9525" marB="0" anchor="ctr"/>
                </a:tc>
                <a:tc>
                  <a:txBody>
                    <a:bodyPr/>
                    <a:lstStyle/>
                    <a:p>
                      <a:pPr algn="ctr" fontAlgn="b"/>
                      <a:r>
                        <a:rPr lang="ru-RU" sz="900" u="none" strike="noStrike" dirty="0"/>
                        <a:t>Консолидированный бюджет </a:t>
                      </a:r>
                      <a:r>
                        <a:rPr lang="ru-RU" sz="900" u="none" strike="noStrike" dirty="0" smtClean="0"/>
                        <a:t>2022 </a:t>
                      </a:r>
                      <a:r>
                        <a:rPr lang="ru-RU" sz="900" u="none" strike="noStrike" dirty="0"/>
                        <a:t>год</a:t>
                      </a:r>
                      <a:endParaRPr lang="ru-RU" sz="900" b="1" i="0" u="none" strike="noStrike" dirty="0">
                        <a:latin typeface="Times New Roman"/>
                      </a:endParaRPr>
                    </a:p>
                  </a:txBody>
                  <a:tcPr marL="9525" marR="9525" marT="9525" marB="0" anchor="ctr"/>
                </a:tc>
                <a:tc>
                  <a:txBody>
                    <a:bodyPr/>
                    <a:lstStyle/>
                    <a:p>
                      <a:pPr algn="ctr" fontAlgn="b"/>
                      <a:r>
                        <a:rPr lang="ru-RU" sz="900" u="none" strike="noStrike" dirty="0"/>
                        <a:t>Бюджет муниципального района</a:t>
                      </a:r>
                      <a:endParaRPr lang="ru-RU" sz="900" b="1" i="0" u="none" strike="noStrike" dirty="0">
                        <a:latin typeface="Times New Roman"/>
                      </a:endParaRPr>
                    </a:p>
                  </a:txBody>
                  <a:tcPr marL="9525" marR="9525" marT="9525" marB="0" anchor="ctr"/>
                </a:tc>
                <a:tc>
                  <a:txBody>
                    <a:bodyPr/>
                    <a:lstStyle/>
                    <a:p>
                      <a:pPr algn="ctr" fontAlgn="b"/>
                      <a:r>
                        <a:rPr lang="ru-RU" sz="900" u="none" strike="noStrike" dirty="0"/>
                        <a:t>Бюджеты сельских поселений</a:t>
                      </a:r>
                      <a:endParaRPr lang="ru-RU" sz="900" b="1" i="0" u="none" strike="noStrike" dirty="0">
                        <a:latin typeface="Times New Roman"/>
                      </a:endParaRPr>
                    </a:p>
                  </a:txBody>
                  <a:tcPr marL="9525" marR="9525" marT="9525" marB="0" anchor="ctr"/>
                </a:tc>
              </a:tr>
              <a:tr h="370840">
                <a:tc>
                  <a:txBody>
                    <a:bodyPr/>
                    <a:lstStyle/>
                    <a:p>
                      <a:pPr algn="l" fontAlgn="b"/>
                      <a:r>
                        <a:rPr lang="ru-RU" sz="1050" u="none" strike="noStrike" dirty="0" smtClean="0"/>
                        <a:t>Доходы - всего </a:t>
                      </a:r>
                      <a:r>
                        <a:rPr lang="ru-RU" sz="1050" u="none" strike="noStrike" dirty="0"/>
                        <a:t>(без внутренних оборотов)</a:t>
                      </a:r>
                      <a:endParaRPr lang="ru-RU" sz="1050" b="1" i="0" u="none" strike="noStrike" dirty="0">
                        <a:latin typeface="Times New Roman"/>
                      </a:endParaRPr>
                    </a:p>
                  </a:txBody>
                  <a:tcPr marL="9525" marR="9525" marT="9525" marB="0" anchor="b"/>
                </a:tc>
                <a:tc>
                  <a:txBody>
                    <a:bodyPr/>
                    <a:lstStyle/>
                    <a:p>
                      <a:pPr algn="ctr" fontAlgn="ctr"/>
                      <a:r>
                        <a:rPr lang="ru-RU" sz="800" b="1" i="0" u="none" strike="noStrike">
                          <a:latin typeface="Times New Roman"/>
                        </a:rPr>
                        <a:t>418 533 251,00</a:t>
                      </a:r>
                    </a:p>
                  </a:txBody>
                  <a:tcPr marL="7620" marR="7620" marT="7620" marB="0" anchor="ctr"/>
                </a:tc>
                <a:tc>
                  <a:txBody>
                    <a:bodyPr/>
                    <a:lstStyle/>
                    <a:p>
                      <a:pPr algn="ctr" fontAlgn="ctr"/>
                      <a:r>
                        <a:rPr lang="ru-RU" sz="800" b="1" i="0" u="none" strike="noStrike">
                          <a:latin typeface="Times New Roman"/>
                        </a:rPr>
                        <a:t>386 360 595,00</a:t>
                      </a:r>
                    </a:p>
                  </a:txBody>
                  <a:tcPr marL="7620" marR="7620" marT="7620" marB="0" anchor="ctr"/>
                </a:tc>
                <a:tc>
                  <a:txBody>
                    <a:bodyPr/>
                    <a:lstStyle/>
                    <a:p>
                      <a:pPr algn="ctr" fontAlgn="ctr"/>
                      <a:r>
                        <a:rPr lang="ru-RU" sz="800" b="1" i="0" u="none" strike="noStrike">
                          <a:latin typeface="Times New Roman"/>
                        </a:rPr>
                        <a:t>32 172 656,00</a:t>
                      </a:r>
                    </a:p>
                  </a:txBody>
                  <a:tcPr marL="7620" marR="7620" marT="7620" marB="0" anchor="ctr"/>
                </a:tc>
                <a:tc>
                  <a:txBody>
                    <a:bodyPr/>
                    <a:lstStyle/>
                    <a:p>
                      <a:pPr algn="ctr" fontAlgn="ctr"/>
                      <a:r>
                        <a:rPr lang="ru-RU" sz="800" b="1" i="0" u="none" strike="noStrike">
                          <a:latin typeface="Times New Roman"/>
                        </a:rPr>
                        <a:t>378 290 806,00</a:t>
                      </a:r>
                    </a:p>
                  </a:txBody>
                  <a:tcPr marL="7620" marR="7620" marT="7620" marB="0" anchor="ctr"/>
                </a:tc>
                <a:tc>
                  <a:txBody>
                    <a:bodyPr/>
                    <a:lstStyle/>
                    <a:p>
                      <a:pPr algn="ctr" fontAlgn="ctr"/>
                      <a:r>
                        <a:rPr lang="ru-RU" sz="800" b="1" i="0" u="none" strike="noStrike">
                          <a:latin typeface="Times New Roman"/>
                        </a:rPr>
                        <a:t>356 445 028,00</a:t>
                      </a:r>
                    </a:p>
                  </a:txBody>
                  <a:tcPr marL="7620" marR="7620" marT="7620" marB="0" anchor="ctr"/>
                </a:tc>
                <a:tc>
                  <a:txBody>
                    <a:bodyPr/>
                    <a:lstStyle/>
                    <a:p>
                      <a:pPr algn="ctr" fontAlgn="ctr"/>
                      <a:r>
                        <a:rPr lang="ru-RU" sz="800" b="1" i="0" u="none" strike="noStrike">
                          <a:latin typeface="Times New Roman"/>
                        </a:rPr>
                        <a:t>21 845 778,00</a:t>
                      </a:r>
                    </a:p>
                  </a:txBody>
                  <a:tcPr marL="7620" marR="7620" marT="7620" marB="0" anchor="ctr"/>
                </a:tc>
                <a:tc>
                  <a:txBody>
                    <a:bodyPr/>
                    <a:lstStyle/>
                    <a:p>
                      <a:pPr algn="ctr" fontAlgn="ctr"/>
                      <a:r>
                        <a:rPr lang="ru-RU" sz="800" b="1" i="0" u="none" strike="noStrike">
                          <a:latin typeface="Times New Roman"/>
                        </a:rPr>
                        <a:t>374 983 880,00</a:t>
                      </a:r>
                    </a:p>
                  </a:txBody>
                  <a:tcPr marL="7620" marR="7620" marT="7620" marB="0" anchor="ctr"/>
                </a:tc>
                <a:tc>
                  <a:txBody>
                    <a:bodyPr/>
                    <a:lstStyle/>
                    <a:p>
                      <a:pPr algn="ctr" fontAlgn="ctr"/>
                      <a:r>
                        <a:rPr lang="ru-RU" sz="800" b="1" i="0" u="none" strike="noStrike">
                          <a:latin typeface="Times New Roman"/>
                        </a:rPr>
                        <a:t>353 449 227,00</a:t>
                      </a:r>
                    </a:p>
                  </a:txBody>
                  <a:tcPr marL="7620" marR="7620" marT="7620" marB="0" anchor="ctr"/>
                </a:tc>
                <a:tc>
                  <a:txBody>
                    <a:bodyPr/>
                    <a:lstStyle/>
                    <a:p>
                      <a:pPr algn="ctr" fontAlgn="ctr"/>
                      <a:r>
                        <a:rPr lang="ru-RU" sz="800" b="1" i="0" u="none" strike="noStrike">
                          <a:latin typeface="Times New Roman"/>
                        </a:rPr>
                        <a:t>21 534 653,00</a:t>
                      </a:r>
                    </a:p>
                  </a:txBody>
                  <a:tcPr marL="7620" marR="7620" marT="7620" marB="0" anchor="ctr"/>
                </a:tc>
              </a:tr>
              <a:tr h="370840">
                <a:tc>
                  <a:txBody>
                    <a:bodyPr/>
                    <a:lstStyle/>
                    <a:p>
                      <a:pPr algn="l" fontAlgn="b"/>
                      <a:r>
                        <a:rPr lang="ru-RU" sz="1050" u="none" strike="noStrike"/>
                        <a:t>Налоговые и неналоговые</a:t>
                      </a:r>
                      <a:endParaRPr lang="ru-RU" sz="1050" b="0" i="1" u="none" strike="noStrike">
                        <a:latin typeface="Times New Roman"/>
                      </a:endParaRPr>
                    </a:p>
                  </a:txBody>
                  <a:tcPr marL="9525" marR="9525" marT="9525" marB="0" anchor="b"/>
                </a:tc>
                <a:tc>
                  <a:txBody>
                    <a:bodyPr/>
                    <a:lstStyle/>
                    <a:p>
                      <a:pPr algn="ctr" fontAlgn="ctr"/>
                      <a:r>
                        <a:rPr lang="ru-RU" sz="800" b="1" i="0" u="none" strike="noStrike">
                          <a:latin typeface="Times New Roman"/>
                        </a:rPr>
                        <a:t>73 646 662,00</a:t>
                      </a:r>
                    </a:p>
                  </a:txBody>
                  <a:tcPr marL="7620" marR="7620" marT="7620" marB="0" anchor="ctr"/>
                </a:tc>
                <a:tc>
                  <a:txBody>
                    <a:bodyPr/>
                    <a:lstStyle/>
                    <a:p>
                      <a:pPr algn="ctr" fontAlgn="ctr"/>
                      <a:r>
                        <a:rPr lang="ru-RU" sz="800" b="0" i="0" u="none" strike="noStrike">
                          <a:latin typeface="Times New Roman"/>
                        </a:rPr>
                        <a:t>58 753 567,00</a:t>
                      </a:r>
                    </a:p>
                  </a:txBody>
                  <a:tcPr marL="7620" marR="7620" marT="7620" marB="0" anchor="ctr"/>
                </a:tc>
                <a:tc>
                  <a:txBody>
                    <a:bodyPr/>
                    <a:lstStyle/>
                    <a:p>
                      <a:pPr algn="ctr" fontAlgn="ctr"/>
                      <a:r>
                        <a:rPr lang="ru-RU" sz="800" b="0" i="0" u="none" strike="noStrike">
                          <a:latin typeface="Times New Roman"/>
                        </a:rPr>
                        <a:t>14 893 095,00</a:t>
                      </a:r>
                    </a:p>
                  </a:txBody>
                  <a:tcPr marL="7620" marR="7620" marT="7620" marB="0" anchor="ctr"/>
                </a:tc>
                <a:tc>
                  <a:txBody>
                    <a:bodyPr/>
                    <a:lstStyle/>
                    <a:p>
                      <a:pPr algn="ctr" fontAlgn="ctr"/>
                      <a:r>
                        <a:rPr lang="ru-RU" sz="800" b="1" i="0" u="none" strike="noStrike">
                          <a:latin typeface="Times New Roman"/>
                        </a:rPr>
                        <a:t>63 867 956,00</a:t>
                      </a:r>
                    </a:p>
                  </a:txBody>
                  <a:tcPr marL="7620" marR="7620" marT="7620" marB="0" anchor="ctr"/>
                </a:tc>
                <a:tc>
                  <a:txBody>
                    <a:bodyPr/>
                    <a:lstStyle/>
                    <a:p>
                      <a:pPr algn="ctr" fontAlgn="ctr"/>
                      <a:r>
                        <a:rPr lang="ru-RU" sz="800" b="0" i="0" u="none" strike="noStrike">
                          <a:latin typeface="Times New Roman"/>
                        </a:rPr>
                        <a:t>48 772 694,00</a:t>
                      </a:r>
                    </a:p>
                  </a:txBody>
                  <a:tcPr marL="7620" marR="7620" marT="7620" marB="0" anchor="ctr"/>
                </a:tc>
                <a:tc>
                  <a:txBody>
                    <a:bodyPr/>
                    <a:lstStyle/>
                    <a:p>
                      <a:pPr algn="ctr" fontAlgn="ctr"/>
                      <a:r>
                        <a:rPr lang="ru-RU" sz="800" b="0" i="0" u="none" strike="noStrike">
                          <a:latin typeface="Times New Roman"/>
                        </a:rPr>
                        <a:t>15 095 262,00</a:t>
                      </a:r>
                    </a:p>
                  </a:txBody>
                  <a:tcPr marL="7620" marR="7620" marT="7620" marB="0" anchor="ctr"/>
                </a:tc>
                <a:tc>
                  <a:txBody>
                    <a:bodyPr/>
                    <a:lstStyle/>
                    <a:p>
                      <a:pPr algn="ctr" fontAlgn="ctr"/>
                      <a:r>
                        <a:rPr lang="ru-RU" sz="800" b="1" i="0" u="none" strike="noStrike">
                          <a:latin typeface="Times New Roman"/>
                        </a:rPr>
                        <a:t>77 215 904,00</a:t>
                      </a:r>
                    </a:p>
                  </a:txBody>
                  <a:tcPr marL="7620" marR="7620" marT="7620" marB="0" anchor="ctr"/>
                </a:tc>
                <a:tc>
                  <a:txBody>
                    <a:bodyPr/>
                    <a:lstStyle/>
                    <a:p>
                      <a:pPr algn="ctr" fontAlgn="ctr"/>
                      <a:r>
                        <a:rPr lang="ru-RU" sz="800" b="0" i="0" u="none" strike="noStrike">
                          <a:latin typeface="Times New Roman"/>
                        </a:rPr>
                        <a:t>61 912 139,00</a:t>
                      </a:r>
                    </a:p>
                  </a:txBody>
                  <a:tcPr marL="7620" marR="7620" marT="7620" marB="0" anchor="ctr"/>
                </a:tc>
                <a:tc>
                  <a:txBody>
                    <a:bodyPr/>
                    <a:lstStyle/>
                    <a:p>
                      <a:pPr algn="ctr" fontAlgn="ctr"/>
                      <a:r>
                        <a:rPr lang="ru-RU" sz="800" b="0" i="0" u="none" strike="noStrike">
                          <a:latin typeface="Times New Roman"/>
                        </a:rPr>
                        <a:t>15 303 765,00</a:t>
                      </a:r>
                    </a:p>
                  </a:txBody>
                  <a:tcPr marL="7620" marR="7620" marT="7620" marB="0" anchor="ctr"/>
                </a:tc>
              </a:tr>
              <a:tr h="370840">
                <a:tc>
                  <a:txBody>
                    <a:bodyPr/>
                    <a:lstStyle/>
                    <a:p>
                      <a:pPr algn="l" fontAlgn="b"/>
                      <a:r>
                        <a:rPr lang="ru-RU" sz="1050" u="none" strike="noStrike"/>
                        <a:t>Безвозмездные поступления</a:t>
                      </a:r>
                      <a:endParaRPr lang="ru-RU" sz="1050" b="0" i="1" u="none" strike="noStrike">
                        <a:latin typeface="Times New Roman"/>
                      </a:endParaRPr>
                    </a:p>
                  </a:txBody>
                  <a:tcPr marL="9525" marR="9525" marT="9525" marB="0" anchor="b"/>
                </a:tc>
                <a:tc>
                  <a:txBody>
                    <a:bodyPr/>
                    <a:lstStyle/>
                    <a:p>
                      <a:pPr algn="ctr" fontAlgn="ctr"/>
                      <a:r>
                        <a:rPr lang="ru-RU" sz="800" b="1" i="0" u="none" strike="noStrike">
                          <a:latin typeface="Times New Roman"/>
                        </a:rPr>
                        <a:t>344 886 589,00</a:t>
                      </a:r>
                    </a:p>
                  </a:txBody>
                  <a:tcPr marL="7620" marR="7620" marT="7620" marB="0" anchor="ctr"/>
                </a:tc>
                <a:tc>
                  <a:txBody>
                    <a:bodyPr/>
                    <a:lstStyle/>
                    <a:p>
                      <a:pPr algn="ctr" fontAlgn="ctr"/>
                      <a:r>
                        <a:rPr lang="ru-RU" sz="800" b="0" i="0" u="none" strike="noStrike">
                          <a:latin typeface="Times New Roman"/>
                        </a:rPr>
                        <a:t>327 607 028,00</a:t>
                      </a:r>
                    </a:p>
                  </a:txBody>
                  <a:tcPr marL="7620" marR="7620" marT="7620" marB="0" anchor="ctr"/>
                </a:tc>
                <a:tc>
                  <a:txBody>
                    <a:bodyPr/>
                    <a:lstStyle/>
                    <a:p>
                      <a:pPr algn="ctr" fontAlgn="ctr"/>
                      <a:r>
                        <a:rPr lang="ru-RU" sz="800" b="0" i="0" u="none" strike="noStrike">
                          <a:latin typeface="Times New Roman"/>
                        </a:rPr>
                        <a:t>17 279 561,00</a:t>
                      </a:r>
                    </a:p>
                  </a:txBody>
                  <a:tcPr marL="7620" marR="7620" marT="7620" marB="0" anchor="ctr"/>
                </a:tc>
                <a:tc>
                  <a:txBody>
                    <a:bodyPr/>
                    <a:lstStyle/>
                    <a:p>
                      <a:pPr algn="ctr" fontAlgn="ctr"/>
                      <a:r>
                        <a:rPr lang="ru-RU" sz="800" b="1" i="0" u="none" strike="noStrike">
                          <a:latin typeface="Times New Roman"/>
                        </a:rPr>
                        <a:t>314 422 850,00</a:t>
                      </a:r>
                    </a:p>
                  </a:txBody>
                  <a:tcPr marL="7620" marR="7620" marT="7620" marB="0" anchor="ctr"/>
                </a:tc>
                <a:tc>
                  <a:txBody>
                    <a:bodyPr/>
                    <a:lstStyle/>
                    <a:p>
                      <a:pPr algn="ctr" fontAlgn="ctr"/>
                      <a:r>
                        <a:rPr lang="ru-RU" sz="800" b="0" i="0" u="none" strike="noStrike">
                          <a:latin typeface="Times New Roman"/>
                        </a:rPr>
                        <a:t>307 672 334,00</a:t>
                      </a:r>
                    </a:p>
                  </a:txBody>
                  <a:tcPr marL="7620" marR="7620" marT="7620" marB="0" anchor="ctr"/>
                </a:tc>
                <a:tc>
                  <a:txBody>
                    <a:bodyPr/>
                    <a:lstStyle/>
                    <a:p>
                      <a:pPr algn="ctr" fontAlgn="ctr"/>
                      <a:r>
                        <a:rPr lang="ru-RU" sz="800" b="0" i="0" u="none" strike="noStrike">
                          <a:latin typeface="Times New Roman"/>
                        </a:rPr>
                        <a:t>6 750 516,00</a:t>
                      </a:r>
                    </a:p>
                  </a:txBody>
                  <a:tcPr marL="7620" marR="7620" marT="7620" marB="0" anchor="ctr"/>
                </a:tc>
                <a:tc>
                  <a:txBody>
                    <a:bodyPr/>
                    <a:lstStyle/>
                    <a:p>
                      <a:pPr algn="ctr" fontAlgn="ctr"/>
                      <a:r>
                        <a:rPr lang="ru-RU" sz="800" b="1" i="0" u="none" strike="noStrike">
                          <a:latin typeface="Times New Roman"/>
                        </a:rPr>
                        <a:t>297 767 976,00</a:t>
                      </a:r>
                    </a:p>
                  </a:txBody>
                  <a:tcPr marL="7620" marR="7620" marT="7620" marB="0" anchor="ctr"/>
                </a:tc>
                <a:tc>
                  <a:txBody>
                    <a:bodyPr/>
                    <a:lstStyle/>
                    <a:p>
                      <a:pPr algn="ctr" fontAlgn="ctr"/>
                      <a:r>
                        <a:rPr lang="ru-RU" sz="800" b="0" i="0" u="none" strike="noStrike">
                          <a:latin typeface="Times New Roman"/>
                        </a:rPr>
                        <a:t>291 537 088,00</a:t>
                      </a:r>
                    </a:p>
                  </a:txBody>
                  <a:tcPr marL="7620" marR="7620" marT="7620" marB="0" anchor="ctr"/>
                </a:tc>
                <a:tc>
                  <a:txBody>
                    <a:bodyPr/>
                    <a:lstStyle/>
                    <a:p>
                      <a:pPr algn="ctr" fontAlgn="ctr"/>
                      <a:r>
                        <a:rPr lang="ru-RU" sz="800" b="0" i="0" u="none" strike="noStrike">
                          <a:latin typeface="Times New Roman"/>
                        </a:rPr>
                        <a:t>6 230 888,00</a:t>
                      </a:r>
                    </a:p>
                  </a:txBody>
                  <a:tcPr marL="7620" marR="7620" marT="7620" marB="0" anchor="ctr"/>
                </a:tc>
              </a:tr>
              <a:tr h="370840">
                <a:tc>
                  <a:txBody>
                    <a:bodyPr/>
                    <a:lstStyle/>
                    <a:p>
                      <a:pPr algn="l" fontAlgn="b"/>
                      <a:r>
                        <a:rPr lang="ru-RU" sz="1050" u="none" strike="noStrike"/>
                        <a:t>Расходы - всего (без внутренних оборотов)</a:t>
                      </a:r>
                      <a:endParaRPr lang="ru-RU" sz="1050" b="1" i="0" u="none" strike="noStrike">
                        <a:latin typeface="Times New Roman"/>
                      </a:endParaRPr>
                    </a:p>
                  </a:txBody>
                  <a:tcPr marL="9525" marR="9525" marT="9525" marB="0" anchor="b"/>
                </a:tc>
                <a:tc>
                  <a:txBody>
                    <a:bodyPr/>
                    <a:lstStyle/>
                    <a:p>
                      <a:pPr algn="ctr" fontAlgn="ctr"/>
                      <a:r>
                        <a:rPr lang="ru-RU" sz="800" b="1" i="0" u="none" strike="noStrike">
                          <a:latin typeface="Times New Roman"/>
                        </a:rPr>
                        <a:t>418 533 251,00</a:t>
                      </a:r>
                    </a:p>
                  </a:txBody>
                  <a:tcPr marL="7620" marR="7620" marT="7620" marB="0" anchor="ctr"/>
                </a:tc>
                <a:tc>
                  <a:txBody>
                    <a:bodyPr/>
                    <a:lstStyle/>
                    <a:p>
                      <a:pPr algn="ctr" fontAlgn="ctr"/>
                      <a:r>
                        <a:rPr lang="ru-RU" sz="800" b="1" i="0" u="none" strike="noStrike">
                          <a:latin typeface="Times New Roman"/>
                        </a:rPr>
                        <a:t>386 360 595,00</a:t>
                      </a:r>
                    </a:p>
                  </a:txBody>
                  <a:tcPr marL="7620" marR="7620" marT="7620" marB="0" anchor="ctr"/>
                </a:tc>
                <a:tc>
                  <a:txBody>
                    <a:bodyPr/>
                    <a:lstStyle/>
                    <a:p>
                      <a:pPr algn="ctr" fontAlgn="ctr"/>
                      <a:r>
                        <a:rPr lang="ru-RU" sz="800" b="1" i="0" u="none" strike="noStrike">
                          <a:latin typeface="Times New Roman"/>
                        </a:rPr>
                        <a:t>32 172 656,00</a:t>
                      </a:r>
                    </a:p>
                  </a:txBody>
                  <a:tcPr marL="7620" marR="7620" marT="7620" marB="0" anchor="ctr"/>
                </a:tc>
                <a:tc>
                  <a:txBody>
                    <a:bodyPr/>
                    <a:lstStyle/>
                    <a:p>
                      <a:pPr algn="ctr" fontAlgn="ctr"/>
                      <a:r>
                        <a:rPr lang="ru-RU" sz="800" b="1" i="0" u="none" strike="noStrike">
                          <a:latin typeface="Times New Roman"/>
                        </a:rPr>
                        <a:t>378 290 806,00</a:t>
                      </a:r>
                    </a:p>
                  </a:txBody>
                  <a:tcPr marL="7620" marR="7620" marT="7620" marB="0" anchor="ctr"/>
                </a:tc>
                <a:tc>
                  <a:txBody>
                    <a:bodyPr/>
                    <a:lstStyle/>
                    <a:p>
                      <a:pPr algn="ctr" fontAlgn="ctr"/>
                      <a:r>
                        <a:rPr lang="ru-RU" sz="800" b="1" i="0" u="none" strike="noStrike">
                          <a:latin typeface="Times New Roman"/>
                        </a:rPr>
                        <a:t>356 445 028,00</a:t>
                      </a:r>
                    </a:p>
                  </a:txBody>
                  <a:tcPr marL="7620" marR="7620" marT="7620" marB="0" anchor="ctr"/>
                </a:tc>
                <a:tc>
                  <a:txBody>
                    <a:bodyPr/>
                    <a:lstStyle/>
                    <a:p>
                      <a:pPr algn="ctr" fontAlgn="ctr"/>
                      <a:r>
                        <a:rPr lang="ru-RU" sz="800" b="1" i="0" u="none" strike="noStrike">
                          <a:latin typeface="Times New Roman"/>
                        </a:rPr>
                        <a:t>21 845 778,00</a:t>
                      </a:r>
                    </a:p>
                  </a:txBody>
                  <a:tcPr marL="7620" marR="7620" marT="7620" marB="0" anchor="ctr"/>
                </a:tc>
                <a:tc>
                  <a:txBody>
                    <a:bodyPr/>
                    <a:lstStyle/>
                    <a:p>
                      <a:pPr algn="ctr" fontAlgn="ctr"/>
                      <a:r>
                        <a:rPr lang="ru-RU" sz="800" b="1" i="0" u="none" strike="noStrike">
                          <a:latin typeface="Times New Roman"/>
                        </a:rPr>
                        <a:t>374 983 880,00</a:t>
                      </a:r>
                    </a:p>
                  </a:txBody>
                  <a:tcPr marL="7620" marR="7620" marT="7620" marB="0" anchor="ctr"/>
                </a:tc>
                <a:tc>
                  <a:txBody>
                    <a:bodyPr/>
                    <a:lstStyle/>
                    <a:p>
                      <a:pPr algn="ctr" fontAlgn="ctr"/>
                      <a:r>
                        <a:rPr lang="ru-RU" sz="800" b="1" i="0" u="none" strike="noStrike">
                          <a:latin typeface="Times New Roman"/>
                        </a:rPr>
                        <a:t>353 449 227,00</a:t>
                      </a:r>
                    </a:p>
                  </a:txBody>
                  <a:tcPr marL="7620" marR="7620" marT="7620" marB="0" anchor="ctr"/>
                </a:tc>
                <a:tc>
                  <a:txBody>
                    <a:bodyPr/>
                    <a:lstStyle/>
                    <a:p>
                      <a:pPr algn="ctr" fontAlgn="ctr"/>
                      <a:r>
                        <a:rPr lang="ru-RU" sz="800" b="1" i="0" u="none" strike="noStrike" dirty="0">
                          <a:latin typeface="Times New Roman"/>
                        </a:rPr>
                        <a:t>21 534 653,00</a:t>
                      </a:r>
                    </a:p>
                  </a:txBody>
                  <a:tcPr marL="7620" marR="7620" marT="7620" marB="0" anchor="ctr"/>
                </a:tc>
              </a:tr>
              <a:tr h="370840">
                <a:tc>
                  <a:txBody>
                    <a:bodyPr/>
                    <a:lstStyle/>
                    <a:p>
                      <a:pPr algn="l" fontAlgn="b"/>
                      <a:r>
                        <a:rPr lang="ru-RU" sz="1050" u="none" strike="noStrike" dirty="0"/>
                        <a:t>Профицит(+), дефицит (-)</a:t>
                      </a:r>
                      <a:endParaRPr lang="ru-RU" sz="1050" b="1" i="0" u="none" strike="noStrike" dirty="0">
                        <a:latin typeface="Times New Roman"/>
                      </a:endParaRPr>
                    </a:p>
                  </a:txBody>
                  <a:tcPr marL="9525" marR="9525" marT="9525" marB="0" anchor="b"/>
                </a:tc>
                <a:tc>
                  <a:txBody>
                    <a:bodyPr/>
                    <a:lstStyle/>
                    <a:p>
                      <a:pPr algn="ctr">
                        <a:lnSpc>
                          <a:spcPct val="115000"/>
                        </a:lnSpc>
                        <a:spcAft>
                          <a:spcPts val="0"/>
                        </a:spcAft>
                      </a:pPr>
                      <a:r>
                        <a:rPr lang="ru-RU" sz="800" b="1">
                          <a:latin typeface="Times New Roman"/>
                          <a:ea typeface="Times New Roman"/>
                          <a:cs typeface="Times New Roman"/>
                        </a:rPr>
                        <a:t>0,00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b="1">
                          <a:latin typeface="Times New Roman"/>
                          <a:ea typeface="Times New Roman"/>
                          <a:cs typeface="Times New Roman"/>
                        </a:rPr>
                        <a:t>0,00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b="1" dirty="0">
                          <a:latin typeface="Times New Roman"/>
                          <a:ea typeface="Times New Roman"/>
                          <a:cs typeface="Times New Roman"/>
                        </a:rPr>
                        <a:t>0,00</a:t>
                      </a:r>
                      <a:endParaRPr lang="ru-RU" sz="11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b="1">
                          <a:latin typeface="Times New Roman"/>
                          <a:ea typeface="Times New Roman"/>
                          <a:cs typeface="Times New Roman"/>
                        </a:rPr>
                        <a:t>0,00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b="1">
                          <a:latin typeface="Times New Roman"/>
                          <a:ea typeface="Times New Roman"/>
                          <a:cs typeface="Times New Roman"/>
                        </a:rPr>
                        <a:t>0,00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b="1">
                          <a:latin typeface="Times New Roman"/>
                          <a:ea typeface="Times New Roman"/>
                          <a:cs typeface="Times New Roman"/>
                        </a:rPr>
                        <a:t>0,00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b="1">
                          <a:latin typeface="Times New Roman"/>
                          <a:ea typeface="Times New Roman"/>
                          <a:cs typeface="Times New Roman"/>
                        </a:rPr>
                        <a:t>0,00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b="1">
                          <a:latin typeface="Times New Roman"/>
                          <a:ea typeface="Times New Roman"/>
                          <a:cs typeface="Times New Roman"/>
                        </a:rPr>
                        <a:t>0,00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b="1" dirty="0">
                          <a:latin typeface="Times New Roman"/>
                          <a:ea typeface="Times New Roman"/>
                          <a:cs typeface="Times New Roman"/>
                        </a:rPr>
                        <a:t>0,00</a:t>
                      </a:r>
                      <a:endParaRPr lang="ru-RU" sz="1100" dirty="0">
                        <a:latin typeface="Calibri"/>
                        <a:ea typeface="Times New Roman"/>
                        <a:cs typeface="Times New Roman"/>
                      </a:endParaRPr>
                    </a:p>
                  </a:txBody>
                  <a:tcPr marL="68580" marR="68580" marT="0" marB="0" anchor="ctr"/>
                </a:tc>
              </a:tr>
            </a:tbl>
          </a:graphicData>
        </a:graphic>
      </p:graphicFrame>
      <p:sp>
        <p:nvSpPr>
          <p:cNvPr id="5" name="Прямоугольник 4"/>
          <p:cNvSpPr/>
          <p:nvPr/>
        </p:nvSpPr>
        <p:spPr>
          <a:xfrm>
            <a:off x="8001024" y="1714488"/>
            <a:ext cx="862159" cy="369332"/>
          </a:xfrm>
          <a:prstGeom prst="rect">
            <a:avLst/>
          </a:prstGeom>
        </p:spPr>
        <p:txBody>
          <a:bodyPr wrap="none">
            <a:spAutoFit/>
          </a:bodyPr>
          <a:lstStyle/>
          <a:p>
            <a:r>
              <a:rPr lang="ru-RU" dirty="0" smtClean="0"/>
              <a:t>рублей</a:t>
            </a:r>
            <a:endParaRPr lang="ru-RU" dirty="0"/>
          </a:p>
        </p:txBody>
      </p:sp>
      <p:pic>
        <p:nvPicPr>
          <p:cNvPr id="6" name="Рисунок 5" descr="thWNTQUNHD.jpg"/>
          <p:cNvPicPr>
            <a:picLocks noChangeAspect="1"/>
          </p:cNvPicPr>
          <p:nvPr/>
        </p:nvPicPr>
        <p:blipFill>
          <a:blip r:embed="rId2" cstate="print"/>
          <a:stretch>
            <a:fillRect/>
          </a:stretch>
        </p:blipFill>
        <p:spPr>
          <a:xfrm>
            <a:off x="5643570" y="5000636"/>
            <a:ext cx="2533871" cy="171451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965820"/>
          </a:xfrm>
        </p:spPr>
        <p:txBody>
          <a:bodyPr anchor="ctr">
            <a:normAutofit/>
          </a:bodyPr>
          <a:lstStyle/>
          <a:p>
            <a:pPr algn="ctr"/>
            <a:r>
              <a:rPr lang="ru-RU" sz="2800" dirty="0" smtClean="0">
                <a:solidFill>
                  <a:srgbClr val="00B0F0"/>
                </a:solidFill>
              </a:rPr>
              <a:t>ДОХОДЫ БЮДЖЕТА   </a:t>
            </a:r>
            <a:r>
              <a:rPr lang="ru-RU" sz="2800" i="1" dirty="0" smtClean="0">
                <a:solidFill>
                  <a:srgbClr val="00B0F0"/>
                </a:solidFill>
              </a:rPr>
              <a:t> -  поступления денежных средств в бюджет</a:t>
            </a:r>
            <a:endParaRPr lang="ru-RU" sz="2800" dirty="0">
              <a:solidFill>
                <a:srgbClr val="00B0F0"/>
              </a:solidFill>
            </a:endParaRPr>
          </a:p>
        </p:txBody>
      </p:sp>
      <p:graphicFrame>
        <p:nvGraphicFramePr>
          <p:cNvPr id="4" name="Содержимое 3"/>
          <p:cNvGraphicFramePr>
            <a:graphicFrameLocks noGrp="1"/>
          </p:cNvGraphicFramePr>
          <p:nvPr>
            <p:ph idx="1"/>
          </p:nvPr>
        </p:nvGraphicFramePr>
        <p:xfrm>
          <a:off x="214282" y="1428736"/>
          <a:ext cx="8229600" cy="5043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Стрелка вправо 7"/>
          <p:cNvSpPr/>
          <p:nvPr/>
        </p:nvSpPr>
        <p:spPr>
          <a:xfrm>
            <a:off x="5643570" y="4143380"/>
            <a:ext cx="42862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лево 9"/>
          <p:cNvSpPr/>
          <p:nvPr/>
        </p:nvSpPr>
        <p:spPr>
          <a:xfrm>
            <a:off x="2571736" y="4214818"/>
            <a:ext cx="428628"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верх 10"/>
          <p:cNvSpPr/>
          <p:nvPr/>
        </p:nvSpPr>
        <p:spPr>
          <a:xfrm>
            <a:off x="4714876" y="3571876"/>
            <a:ext cx="357190" cy="3571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descr="chem-otlichaetsya-nalog-ot-poshliny.png"/>
          <p:cNvPicPr>
            <a:picLocks noChangeAspect="1"/>
          </p:cNvPicPr>
          <p:nvPr/>
        </p:nvPicPr>
        <p:blipFill>
          <a:blip r:embed="rId6" cstate="print"/>
          <a:stretch>
            <a:fillRect/>
          </a:stretch>
        </p:blipFill>
        <p:spPr>
          <a:xfrm>
            <a:off x="6215074" y="1142984"/>
            <a:ext cx="2016223" cy="201622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28596" y="357166"/>
            <a:ext cx="4040188" cy="750887"/>
          </a:xfrm>
          <a:blipFill>
            <a:blip r:embed="rId2"/>
            <a:tile tx="0" ty="0" sx="100000" sy="100000" flip="none" algn="tl"/>
          </a:blipFill>
        </p:spPr>
        <p:style>
          <a:lnRef idx="1">
            <a:schemeClr val="accent5"/>
          </a:lnRef>
          <a:fillRef idx="2">
            <a:schemeClr val="accent5"/>
          </a:fillRef>
          <a:effectRef idx="1">
            <a:schemeClr val="accent5"/>
          </a:effectRef>
          <a:fontRef idx="minor">
            <a:schemeClr val="dk1"/>
          </a:fontRef>
        </p:style>
        <p:txBody>
          <a:bodyPr/>
          <a:lstStyle/>
          <a:p>
            <a:pPr algn="ctr"/>
            <a:r>
              <a:rPr lang="ru-RU" dirty="0" smtClean="0">
                <a:solidFill>
                  <a:srgbClr val="7030A0"/>
                </a:solidFill>
              </a:rPr>
              <a:t>НАЛОГОВЫЕ ДОХОДЫ</a:t>
            </a:r>
            <a:endParaRPr lang="ru-RU" dirty="0">
              <a:solidFill>
                <a:srgbClr val="7030A0"/>
              </a:solidFill>
            </a:endParaRPr>
          </a:p>
        </p:txBody>
      </p:sp>
      <p:sp>
        <p:nvSpPr>
          <p:cNvPr id="4" name="Текст 3"/>
          <p:cNvSpPr>
            <a:spLocks noGrp="1"/>
          </p:cNvSpPr>
          <p:nvPr>
            <p:ph type="body" sz="half" idx="3"/>
          </p:nvPr>
        </p:nvSpPr>
        <p:spPr>
          <a:xfrm>
            <a:off x="4643438" y="357166"/>
            <a:ext cx="4041775" cy="750887"/>
          </a:xfrm>
          <a:blipFill>
            <a:blip r:embed="rId2"/>
            <a:tile tx="0" ty="0" sx="100000" sy="100000" flip="none" algn="tl"/>
          </a:blipFill>
        </p:spPr>
        <p:style>
          <a:lnRef idx="1">
            <a:schemeClr val="accent5"/>
          </a:lnRef>
          <a:fillRef idx="2">
            <a:schemeClr val="accent5"/>
          </a:fillRef>
          <a:effectRef idx="1">
            <a:schemeClr val="accent5"/>
          </a:effectRef>
          <a:fontRef idx="minor">
            <a:schemeClr val="dk1"/>
          </a:fontRef>
        </p:style>
        <p:txBody>
          <a:bodyPr/>
          <a:lstStyle/>
          <a:p>
            <a:pPr algn="ctr"/>
            <a:r>
              <a:rPr lang="ru-RU" dirty="0" smtClean="0">
                <a:solidFill>
                  <a:srgbClr val="7030A0"/>
                </a:solidFill>
              </a:rPr>
              <a:t>НЕНАЛОГОВЫЕ ДОХДЫ</a:t>
            </a:r>
            <a:endParaRPr lang="ru-RU" dirty="0">
              <a:solidFill>
                <a:srgbClr val="7030A0"/>
              </a:solidFill>
            </a:endParaRPr>
          </a:p>
        </p:txBody>
      </p:sp>
      <p:sp>
        <p:nvSpPr>
          <p:cNvPr id="5" name="Содержимое 4"/>
          <p:cNvSpPr>
            <a:spLocks noGrp="1"/>
          </p:cNvSpPr>
          <p:nvPr>
            <p:ph sz="quarter" idx="2"/>
          </p:nvPr>
        </p:nvSpPr>
        <p:spPr>
          <a:xfrm>
            <a:off x="457200" y="1500175"/>
            <a:ext cx="4040188" cy="3857652"/>
          </a:xfrm>
          <a:blipFill>
            <a:blip r:embed="rId3"/>
            <a:tile tx="0" ty="0" sx="100000" sy="100000" flip="none" algn="tl"/>
          </a:blipFill>
        </p:spPr>
        <p:style>
          <a:lnRef idx="1">
            <a:schemeClr val="accent5"/>
          </a:lnRef>
          <a:fillRef idx="3">
            <a:schemeClr val="accent5"/>
          </a:fillRef>
          <a:effectRef idx="2">
            <a:schemeClr val="accent5"/>
          </a:effectRef>
          <a:fontRef idx="minor">
            <a:schemeClr val="lt1"/>
          </a:fontRef>
        </p:style>
        <p:txBody>
          <a:bodyPr>
            <a:normAutofit/>
          </a:bodyPr>
          <a:lstStyle/>
          <a:p>
            <a:pPr>
              <a:buNone/>
            </a:pPr>
            <a:r>
              <a:rPr lang="ru-RU" sz="1600" dirty="0" smtClean="0"/>
              <a:t>       </a:t>
            </a:r>
            <a:r>
              <a:rPr lang="ru-RU" sz="1600" dirty="0" smtClean="0">
                <a:solidFill>
                  <a:srgbClr val="00B0F0"/>
                </a:solidFill>
              </a:rPr>
              <a:t>НАЛОГ НА ДОХОДЫ ФИЗИЧЕСКИХ                     ЛИЦ</a:t>
            </a:r>
          </a:p>
          <a:p>
            <a:pPr>
              <a:buNone/>
            </a:pPr>
            <a:r>
              <a:rPr lang="ru-RU" sz="1600" dirty="0" smtClean="0">
                <a:solidFill>
                  <a:srgbClr val="00B0F0"/>
                </a:solidFill>
              </a:rPr>
              <a:t>       НАЛОГ, ВЗИМАЕМЫЙ В СВЯЗИ С ПРИМЕНЕНИЕМ УПРОЩЕННОЙ СИСТЕМЫ НАЛОГООБЛОЖЕНИЯ</a:t>
            </a:r>
          </a:p>
          <a:p>
            <a:pPr>
              <a:buNone/>
            </a:pPr>
            <a:r>
              <a:rPr lang="ru-RU" sz="1600" dirty="0" smtClean="0">
                <a:solidFill>
                  <a:srgbClr val="00B0F0"/>
                </a:solidFill>
              </a:rPr>
              <a:t>       НАЛОГ НА ТОВАРЫ,  РЕАЛИЗУЕМЫЕ  НА ТЕРРИТОРИИ РФ (АКЦИЗЫ)</a:t>
            </a:r>
          </a:p>
          <a:p>
            <a:pPr>
              <a:buNone/>
            </a:pPr>
            <a:r>
              <a:rPr lang="ru-RU" sz="1600" dirty="0" smtClean="0">
                <a:solidFill>
                  <a:srgbClr val="00B0F0"/>
                </a:solidFill>
              </a:rPr>
              <a:t>       ЕДИНЫЙ НАЛОГ НА ВМЕННЫЙ ДОХОД ДЛЯ ОТДЕЛЬНЫХ ВИДОВ ДЕЯТЕЛЬНОСТИ</a:t>
            </a:r>
          </a:p>
          <a:p>
            <a:pPr>
              <a:buNone/>
            </a:pPr>
            <a:r>
              <a:rPr lang="ru-RU" sz="1600" dirty="0" smtClean="0">
                <a:solidFill>
                  <a:srgbClr val="00B0F0"/>
                </a:solidFill>
              </a:rPr>
              <a:t>       ЕДИНЫЙ СЕЛЬСКОХОЗЯЙСТВЕННЫЙ НАЛОГ</a:t>
            </a:r>
          </a:p>
          <a:p>
            <a:pPr>
              <a:buNone/>
            </a:pPr>
            <a:r>
              <a:rPr lang="ru-RU" sz="1600" dirty="0" smtClean="0">
                <a:solidFill>
                  <a:srgbClr val="00B0F0"/>
                </a:solidFill>
              </a:rPr>
              <a:t>       ГОСУДАРСТВЕННАЯ ПОШЛИНА</a:t>
            </a:r>
            <a:endParaRPr lang="ru-RU" sz="1600" dirty="0" smtClean="0"/>
          </a:p>
        </p:txBody>
      </p:sp>
      <p:sp>
        <p:nvSpPr>
          <p:cNvPr id="6" name="Содержимое 5"/>
          <p:cNvSpPr>
            <a:spLocks noGrp="1"/>
          </p:cNvSpPr>
          <p:nvPr>
            <p:ph sz="quarter" idx="4"/>
          </p:nvPr>
        </p:nvSpPr>
        <p:spPr>
          <a:xfrm>
            <a:off x="4645025" y="1500175"/>
            <a:ext cx="4041775" cy="3857652"/>
          </a:xfrm>
          <a:blipFill>
            <a:blip r:embed="rId3"/>
            <a:tile tx="0" ty="0" sx="100000" sy="100000" flip="none" algn="tl"/>
          </a:blipFill>
        </p:spPr>
        <p:style>
          <a:lnRef idx="1">
            <a:schemeClr val="accent5"/>
          </a:lnRef>
          <a:fillRef idx="3">
            <a:schemeClr val="accent5"/>
          </a:fillRef>
          <a:effectRef idx="2">
            <a:schemeClr val="accent5"/>
          </a:effectRef>
          <a:fontRef idx="minor">
            <a:schemeClr val="lt1"/>
          </a:fontRef>
        </p:style>
        <p:txBody>
          <a:bodyPr>
            <a:normAutofit/>
          </a:bodyPr>
          <a:lstStyle/>
          <a:p>
            <a:pPr>
              <a:buNone/>
            </a:pPr>
            <a:r>
              <a:rPr lang="ru-RU" sz="1600" dirty="0" smtClean="0"/>
              <a:t>       </a:t>
            </a:r>
            <a:r>
              <a:rPr lang="ru-RU" sz="1600" dirty="0" smtClean="0">
                <a:solidFill>
                  <a:srgbClr val="00B0F0"/>
                </a:solidFill>
              </a:rPr>
              <a:t>ДОХОДЫ ОТ ИСПОЛЬЗОВАНИЯ ИМУЩЕСТВА, НАХОДЯЩЕГОСЯ В ГОСУДАРСТВЕННОЙ И МУНИЦИПАЛЬНОЙ СОБСТВЕННОСТИ</a:t>
            </a:r>
          </a:p>
          <a:p>
            <a:pPr>
              <a:buNone/>
            </a:pPr>
            <a:r>
              <a:rPr lang="ru-RU" sz="1600" dirty="0" smtClean="0">
                <a:solidFill>
                  <a:srgbClr val="00B0F0"/>
                </a:solidFill>
              </a:rPr>
              <a:t>       ПЛАТЕЖИ ПРИ ПОЛЬЗОВАНИИ ПРИРОДНЫМИ РЕСУРСАМИ</a:t>
            </a:r>
          </a:p>
          <a:p>
            <a:pPr>
              <a:buNone/>
            </a:pPr>
            <a:r>
              <a:rPr lang="ru-RU" sz="1600" dirty="0" smtClean="0">
                <a:solidFill>
                  <a:srgbClr val="00B0F0"/>
                </a:solidFill>
              </a:rPr>
              <a:t>       ДОХОДЫ ОТ ОКАЗАНИЯ ПЛАТНЫХ УСЛУГ (РАБОТ) И КОМПЕНСАЦИИ ЗАТРАТ ГОСУДАРСТВА</a:t>
            </a:r>
          </a:p>
          <a:p>
            <a:pPr>
              <a:buNone/>
            </a:pPr>
            <a:r>
              <a:rPr lang="ru-RU" sz="1600" dirty="0" smtClean="0">
                <a:solidFill>
                  <a:srgbClr val="00B0F0"/>
                </a:solidFill>
              </a:rPr>
              <a:t>       ПРОЧИЕ НЕНАЛОГОВЫЕ ДОХОДЫ</a:t>
            </a:r>
          </a:p>
          <a:p>
            <a:pPr>
              <a:buNone/>
            </a:pPr>
            <a:r>
              <a:rPr lang="ru-RU" sz="1600" dirty="0" smtClean="0">
                <a:solidFill>
                  <a:srgbClr val="00B0F0"/>
                </a:solidFill>
              </a:rPr>
              <a:t>     ШТРАФЫ, САНКЦИИ, ВОЗМЕЩЕНИЕ УЩЕРБА</a:t>
            </a:r>
            <a:endParaRPr lang="ru-RU" sz="1600" dirty="0">
              <a:solidFill>
                <a:srgbClr val="00B0F0"/>
              </a:solidFill>
            </a:endParaRPr>
          </a:p>
        </p:txBody>
      </p:sp>
      <p:sp>
        <p:nvSpPr>
          <p:cNvPr id="7" name="Солнце 6"/>
          <p:cNvSpPr/>
          <p:nvPr/>
        </p:nvSpPr>
        <p:spPr>
          <a:xfrm>
            <a:off x="500034" y="1500174"/>
            <a:ext cx="342896" cy="35719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олнце 7"/>
          <p:cNvSpPr/>
          <p:nvPr/>
        </p:nvSpPr>
        <p:spPr>
          <a:xfrm>
            <a:off x="500034" y="2143116"/>
            <a:ext cx="342896" cy="35719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олнце 8"/>
          <p:cNvSpPr/>
          <p:nvPr/>
        </p:nvSpPr>
        <p:spPr>
          <a:xfrm>
            <a:off x="500034" y="2857496"/>
            <a:ext cx="342896" cy="357190"/>
          </a:xfrm>
          <a:prstGeom prst="sun">
            <a:avLst>
              <a:gd name="adj"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олнце 9"/>
          <p:cNvSpPr/>
          <p:nvPr/>
        </p:nvSpPr>
        <p:spPr>
          <a:xfrm>
            <a:off x="500034" y="3500438"/>
            <a:ext cx="414334" cy="357190"/>
          </a:xfrm>
          <a:prstGeom prst="sun">
            <a:avLst>
              <a:gd name="adj"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олнце 10"/>
          <p:cNvSpPr/>
          <p:nvPr/>
        </p:nvSpPr>
        <p:spPr>
          <a:xfrm>
            <a:off x="500034" y="4214818"/>
            <a:ext cx="414334" cy="357190"/>
          </a:xfrm>
          <a:prstGeom prst="sun">
            <a:avLst>
              <a:gd name="adj"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олнце 16"/>
          <p:cNvSpPr/>
          <p:nvPr/>
        </p:nvSpPr>
        <p:spPr>
          <a:xfrm>
            <a:off x="500034" y="4857760"/>
            <a:ext cx="428628" cy="357190"/>
          </a:xfrm>
          <a:prstGeom prst="sun">
            <a:avLst>
              <a:gd name="adj"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олнце 22"/>
          <p:cNvSpPr/>
          <p:nvPr/>
        </p:nvSpPr>
        <p:spPr>
          <a:xfrm>
            <a:off x="4643438" y="4000504"/>
            <a:ext cx="428628" cy="357190"/>
          </a:xfrm>
          <a:prstGeom prst="sun">
            <a:avLst>
              <a:gd name="adj"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олнце 23"/>
          <p:cNvSpPr/>
          <p:nvPr/>
        </p:nvSpPr>
        <p:spPr>
          <a:xfrm>
            <a:off x="4643438" y="1571612"/>
            <a:ext cx="428628" cy="357190"/>
          </a:xfrm>
          <a:prstGeom prst="sun">
            <a:avLst>
              <a:gd name="adj"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олнце 24"/>
          <p:cNvSpPr/>
          <p:nvPr/>
        </p:nvSpPr>
        <p:spPr>
          <a:xfrm>
            <a:off x="4643438" y="2500306"/>
            <a:ext cx="428628" cy="357190"/>
          </a:xfrm>
          <a:prstGeom prst="sun">
            <a:avLst>
              <a:gd name="adj"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Солнце 25"/>
          <p:cNvSpPr/>
          <p:nvPr/>
        </p:nvSpPr>
        <p:spPr>
          <a:xfrm>
            <a:off x="4643438" y="3071810"/>
            <a:ext cx="428628" cy="357190"/>
          </a:xfrm>
          <a:prstGeom prst="sun">
            <a:avLst>
              <a:gd name="adj"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7" name="Picture 34" descr="imagesCAXB4YMV"/>
          <p:cNvPicPr>
            <a:picLocks noChangeAspect="1" noChangeArrowheads="1"/>
          </p:cNvPicPr>
          <p:nvPr/>
        </p:nvPicPr>
        <p:blipFill>
          <a:blip r:embed="rId4"/>
          <a:srcRect/>
          <a:stretch>
            <a:fillRect/>
          </a:stretch>
        </p:blipFill>
        <p:spPr bwMode="auto">
          <a:xfrm>
            <a:off x="3428992" y="5440910"/>
            <a:ext cx="2092321" cy="1417090"/>
          </a:xfrm>
          <a:prstGeom prst="ellipse">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229600" cy="1500198"/>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scene3d>
              <a:camera prst="orthographicFront"/>
              <a:lightRig rig="soft" dir="t">
                <a:rot lat="0" lon="0" rev="16800000"/>
              </a:lightRig>
            </a:scene3d>
            <a:sp3d prstMaterial="softEdge">
              <a:bevelT w="38100" h="38100"/>
            </a:sp3d>
          </a:bodyPr>
          <a:lstStyle/>
          <a:p>
            <a:pPr algn="ctr"/>
            <a:r>
              <a:rPr lang="ru-RU" sz="2000" dirty="0" smtClean="0">
                <a:solidFill>
                  <a:srgbClr val="FF0000"/>
                </a:solidFill>
                <a:effectLst/>
              </a:rPr>
              <a:t>Межбюджетные трансферты - основной вид безвозмездных перечислений. </a:t>
            </a:r>
            <a:br>
              <a:rPr lang="ru-RU" sz="2000" dirty="0" smtClean="0">
                <a:solidFill>
                  <a:srgbClr val="FF0000"/>
                </a:solidFill>
                <a:effectLst/>
              </a:rPr>
            </a:br>
            <a:r>
              <a:rPr lang="ru-RU" sz="2000" dirty="0" smtClean="0">
                <a:solidFill>
                  <a:srgbClr val="FF0000"/>
                </a:solidFill>
                <a:effectLst/>
              </a:rPr>
              <a:t>Межбюджетные трансферты–денежные средства, перечисляемые из одного бюджета бюджетной системы Российской Федерации другому.</a:t>
            </a:r>
            <a:endParaRPr lang="ru-RU" dirty="0">
              <a:solidFill>
                <a:srgbClr val="FF0000"/>
              </a:solidFill>
              <a:effectLst/>
            </a:endParaRPr>
          </a:p>
        </p:txBody>
      </p:sp>
      <p:graphicFrame>
        <p:nvGraphicFramePr>
          <p:cNvPr id="4" name="Содержимое 3"/>
          <p:cNvGraphicFramePr>
            <a:graphicFrameLocks noGrp="1"/>
          </p:cNvGraphicFramePr>
          <p:nvPr>
            <p:ph idx="1"/>
          </p:nvPr>
        </p:nvGraphicFramePr>
        <p:xfrm>
          <a:off x="457200" y="2214563"/>
          <a:ext cx="8229600" cy="2654613"/>
        </p:xfrm>
        <a:graphic>
          <a:graphicData uri="http://schemas.openxmlformats.org/drawingml/2006/table">
            <a:tbl>
              <a:tblPr firstRow="1" bandRow="1">
                <a:tableStyleId>{0660B408-B3CF-4A94-85FC-2B1E0A45F4A2}</a:tableStyleId>
              </a:tblPr>
              <a:tblGrid>
                <a:gridCol w="2743200"/>
                <a:gridCol w="2743200"/>
                <a:gridCol w="2743200"/>
              </a:tblGrid>
              <a:tr h="642933">
                <a:tc>
                  <a:txBody>
                    <a:bodyPr/>
                    <a:lstStyle/>
                    <a:p>
                      <a:pPr algn="ctr">
                        <a:spcAft>
                          <a:spcPts val="0"/>
                        </a:spcAft>
                      </a:pPr>
                      <a:r>
                        <a:rPr lang="ru-RU" sz="1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Виды межбюджетных трансфертов</a:t>
                      </a:r>
                      <a:endParaRPr lang="ru-RU" sz="1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ea typeface="Times New Roman"/>
                        <a:cs typeface="Times New Roman"/>
                      </a:endParaRPr>
                    </a:p>
                  </a:txBody>
                  <a:tcPr marL="68580" marR="68580" marT="0" marB="0" anchor="ctr"/>
                </a:tc>
                <a:tc>
                  <a:txBody>
                    <a:bodyPr/>
                    <a:lstStyle/>
                    <a:p>
                      <a:pPr algn="ctr">
                        <a:spcAft>
                          <a:spcPts val="0"/>
                        </a:spcAft>
                      </a:pPr>
                      <a:r>
                        <a:rPr lang="ru-RU" sz="1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Определение</a:t>
                      </a:r>
                      <a:endParaRPr lang="ru-RU" sz="1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ea typeface="Times New Roman"/>
                        <a:cs typeface="Times New Roman"/>
                      </a:endParaRPr>
                    </a:p>
                  </a:txBody>
                  <a:tcPr marL="68580" marR="68580" marT="0" marB="0" anchor="ctr"/>
                </a:tc>
                <a:tc>
                  <a:txBody>
                    <a:bodyPr/>
                    <a:lstStyle/>
                    <a:p>
                      <a:pPr algn="ctr">
                        <a:spcAft>
                          <a:spcPts val="0"/>
                        </a:spcAft>
                      </a:pPr>
                      <a:r>
                        <a:rPr lang="ru-RU" sz="1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Аналогия в семейном бюджете</a:t>
                      </a:r>
                      <a:endParaRPr lang="ru-RU" sz="1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ea typeface="Times New Roman"/>
                        <a:cs typeface="Times New Roman"/>
                      </a:endParaRPr>
                    </a:p>
                  </a:txBody>
                  <a:tcPr marL="68580" marR="68580" marT="0" marB="0" anchor="ctr"/>
                </a:tc>
              </a:tr>
              <a:tr h="370840">
                <a:tc>
                  <a:txBody>
                    <a:bodyPr/>
                    <a:lstStyle/>
                    <a:p>
                      <a:pPr>
                        <a:spcAft>
                          <a:spcPts val="0"/>
                        </a:spcAft>
                      </a:pPr>
                      <a:r>
                        <a:rPr lang="ru-RU" sz="1200"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Дотации (от лат. «</a:t>
                      </a:r>
                      <a:r>
                        <a:rPr lang="ru-RU" sz="1200" cap="all" spc="0" dirty="0" err="1">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Dotatio</a:t>
                      </a:r>
                      <a:r>
                        <a:rPr lang="ru-RU" sz="1200"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»–дар, пожертвование</a:t>
                      </a:r>
                      <a:r>
                        <a:rPr lang="ru-RU" sz="1200" cap="all" spc="0"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a:t>
                      </a:r>
                      <a:endParaRPr lang="ru-RU" sz="1200" b="1"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Times New Roman"/>
                        <a:ea typeface="Times New Roman"/>
                        <a:cs typeface="Times New Roman"/>
                      </a:endParaRPr>
                    </a:p>
                  </a:txBody>
                  <a:tcPr marL="68580" marR="68580" marT="0" marB="0" anchor="ctr"/>
                </a:tc>
                <a:tc>
                  <a:txBody>
                    <a:bodyPr/>
                    <a:lstStyle/>
                    <a:p>
                      <a:pPr>
                        <a:spcAft>
                          <a:spcPts val="0"/>
                        </a:spcAft>
                      </a:pPr>
                      <a:r>
                        <a:rPr lang="ru-RU" sz="1200"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Предоставляются без определения конкретной цели их </a:t>
                      </a:r>
                      <a:r>
                        <a:rPr lang="ru-RU" sz="1200" cap="all" spc="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использования</a:t>
                      </a:r>
                      <a:endParaRPr lang="ru-RU" sz="1200" b="1"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a:ea typeface="Times New Roman"/>
                        <a:cs typeface="Times New Roman"/>
                      </a:endParaRPr>
                    </a:p>
                  </a:txBody>
                  <a:tcPr marL="68580" marR="68580" marT="0" marB="0" anchor="ctr"/>
                </a:tc>
                <a:tc>
                  <a:txBody>
                    <a:bodyPr/>
                    <a:lstStyle/>
                    <a:p>
                      <a:pPr>
                        <a:spcAft>
                          <a:spcPts val="0"/>
                        </a:spcAft>
                      </a:pPr>
                      <a:r>
                        <a:rPr lang="ru-RU" sz="1200"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Вы даете своему ребенку «карманные деньги»</a:t>
                      </a:r>
                      <a:endParaRPr lang="ru-RU" sz="1200" b="1"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a:ea typeface="Times New Roman"/>
                        <a:cs typeface="Times New Roman"/>
                      </a:endParaRPr>
                    </a:p>
                  </a:txBody>
                  <a:tcPr marL="68580" marR="68580" marT="0" marB="0" anchor="ctr"/>
                </a:tc>
              </a:tr>
              <a:tr h="370840">
                <a:tc>
                  <a:txBody>
                    <a:bodyPr/>
                    <a:lstStyle/>
                    <a:p>
                      <a:pPr>
                        <a:spcAft>
                          <a:spcPts val="0"/>
                        </a:spcAft>
                      </a:pPr>
                      <a:r>
                        <a:rPr lang="ru-RU" sz="1200"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Субвенции (от лат. «</a:t>
                      </a:r>
                      <a:r>
                        <a:rPr lang="ru-RU" sz="1200" cap="all" spc="0" dirty="0" err="1">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Subvenire</a:t>
                      </a:r>
                      <a:r>
                        <a:rPr lang="ru-RU" sz="1200"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»–приходить на помощь)</a:t>
                      </a:r>
                      <a:endParaRPr lang="ru-RU" sz="1200" b="1"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Times New Roman"/>
                        <a:ea typeface="Times New Roman"/>
                        <a:cs typeface="Times New Roman"/>
                      </a:endParaRPr>
                    </a:p>
                  </a:txBody>
                  <a:tcPr marL="68580" marR="68580" marT="0" marB="0" anchor="ctr"/>
                </a:tc>
                <a:tc>
                  <a:txBody>
                    <a:bodyPr/>
                    <a:lstStyle/>
                    <a:p>
                      <a:pPr>
                        <a:spcAft>
                          <a:spcPts val="0"/>
                        </a:spcAft>
                      </a:pPr>
                      <a:r>
                        <a:rPr lang="ru-RU" sz="1200"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Предоставляются на финансирование «переданных» другим публично -правовым образованиям </a:t>
                      </a:r>
                      <a:r>
                        <a:rPr lang="ru-RU" sz="1200" cap="all" spc="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полномочий</a:t>
                      </a:r>
                      <a:endParaRPr lang="ru-RU" sz="1200" b="1"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a:ea typeface="Times New Roman"/>
                        <a:cs typeface="Times New Roman"/>
                      </a:endParaRPr>
                    </a:p>
                  </a:txBody>
                  <a:tcPr marL="68580" marR="68580" marT="0" marB="0" anchor="ctr"/>
                </a:tc>
                <a:tc>
                  <a:txBody>
                    <a:bodyPr/>
                    <a:lstStyle/>
                    <a:p>
                      <a:pPr>
                        <a:spcAft>
                          <a:spcPts val="0"/>
                        </a:spcAft>
                      </a:pPr>
                      <a:r>
                        <a:rPr lang="ru-RU" sz="1200"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Вы даете своему ребенку деньги и посылаете его в магазин купить продукты (по списку)</a:t>
                      </a:r>
                      <a:endParaRPr lang="ru-RU" sz="1200" b="1"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a:ea typeface="Times New Roman"/>
                        <a:cs typeface="Times New Roman"/>
                      </a:endParaRPr>
                    </a:p>
                  </a:txBody>
                  <a:tcPr marL="68580" marR="68580" marT="0" marB="0" anchor="ctr"/>
                </a:tc>
              </a:tr>
              <a:tr h="370840">
                <a:tc>
                  <a:txBody>
                    <a:bodyPr/>
                    <a:lstStyle/>
                    <a:p>
                      <a:pPr>
                        <a:spcAft>
                          <a:spcPts val="0"/>
                        </a:spcAft>
                      </a:pPr>
                      <a:r>
                        <a:rPr lang="ru-RU" sz="1200"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Субсидии (от лат. «</a:t>
                      </a:r>
                      <a:r>
                        <a:rPr lang="ru-RU" sz="1200" cap="all" spc="0" dirty="0" err="1">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Subsidium</a:t>
                      </a:r>
                      <a:r>
                        <a:rPr lang="ru-RU" sz="1200"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»–поддержка)</a:t>
                      </a:r>
                      <a:endParaRPr lang="ru-RU" sz="1200" b="1"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Times New Roman"/>
                        <a:ea typeface="Times New Roman"/>
                        <a:cs typeface="Times New Roman"/>
                      </a:endParaRPr>
                    </a:p>
                  </a:txBody>
                  <a:tcPr marL="68580" marR="68580" marT="0" marB="0" anchor="ctr"/>
                </a:tc>
                <a:tc>
                  <a:txBody>
                    <a:bodyPr/>
                    <a:lstStyle/>
                    <a:p>
                      <a:pPr>
                        <a:spcAft>
                          <a:spcPts val="0"/>
                        </a:spcAft>
                      </a:pPr>
                      <a:r>
                        <a:rPr lang="ru-RU" sz="1200"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Предоставляются на условиях долевого софинансирования расходов других бюджетов</a:t>
                      </a:r>
                      <a:endParaRPr lang="ru-RU" sz="1200" b="1"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a:ea typeface="Times New Roman"/>
                        <a:cs typeface="Times New Roman"/>
                      </a:endParaRPr>
                    </a:p>
                  </a:txBody>
                  <a:tcPr marL="68580" marR="68580" marT="0" marB="0" anchor="ctr"/>
                </a:tc>
                <a:tc>
                  <a:txBody>
                    <a:bodyPr/>
                    <a:lstStyle/>
                    <a:p>
                      <a:pPr>
                        <a:spcAft>
                          <a:spcPts val="0"/>
                        </a:spcAft>
                      </a:pPr>
                      <a:r>
                        <a:rPr lang="ru-RU" sz="1200"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Вы «добавляете» денег для того, чтобы ваш ребенок купил себе новый телефон (а остальные он накопил сам)</a:t>
                      </a:r>
                      <a:endParaRPr lang="ru-RU" sz="1200" b="1"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a:ea typeface="Times New Roman"/>
                        <a:cs typeface="Times New Roman"/>
                      </a:endParaRPr>
                    </a:p>
                  </a:txBody>
                  <a:tcPr marL="68580" marR="68580" marT="0" marB="0" anchor="ctr"/>
                </a:tc>
              </a:tr>
            </a:tbl>
          </a:graphicData>
        </a:graphic>
      </p:graphicFrame>
      <p:pic>
        <p:nvPicPr>
          <p:cNvPr id="5" name="Picture 16" descr="C:\Users\User\Desktop\ТЕСТЫ\фото 2\деньги реб 2.jpeg"/>
          <p:cNvPicPr>
            <a:picLocks noChangeAspect="1" noChangeArrowheads="1"/>
          </p:cNvPicPr>
          <p:nvPr/>
        </p:nvPicPr>
        <p:blipFill>
          <a:blip r:embed="rId2" cstate="print"/>
          <a:srcRect/>
          <a:stretch>
            <a:fillRect/>
          </a:stretch>
        </p:blipFill>
        <p:spPr bwMode="auto">
          <a:xfrm>
            <a:off x="3786182" y="5143512"/>
            <a:ext cx="1837028" cy="1428760"/>
          </a:xfrm>
          <a:prstGeom prst="round2DiagRect">
            <a:avLst/>
          </a:prstGeom>
          <a:noFill/>
        </p:spPr>
      </p:pic>
      <p:pic>
        <p:nvPicPr>
          <p:cNvPr id="6" name="Picture 4" descr="C:\Users\User\Desktop\ТЕСТЫ\фото 2\деньги ребенку.jpg"/>
          <p:cNvPicPr>
            <a:picLocks noChangeAspect="1" noChangeArrowheads="1"/>
          </p:cNvPicPr>
          <p:nvPr/>
        </p:nvPicPr>
        <p:blipFill>
          <a:blip r:embed="rId3" cstate="print"/>
          <a:srcRect/>
          <a:stretch>
            <a:fillRect/>
          </a:stretch>
        </p:blipFill>
        <p:spPr bwMode="auto">
          <a:xfrm>
            <a:off x="571472" y="5214950"/>
            <a:ext cx="2357454" cy="1357323"/>
          </a:xfrm>
          <a:prstGeom prst="round2DiagRect">
            <a:avLst/>
          </a:prstGeom>
          <a:noFill/>
        </p:spPr>
      </p:pic>
      <p:pic>
        <p:nvPicPr>
          <p:cNvPr id="7" name="Picture 3" descr="C:\Users\User\Desktop\ТЕСТЫ\фото 2\деньги реб 5.jpg"/>
          <p:cNvPicPr>
            <a:picLocks noChangeAspect="1" noChangeArrowheads="1"/>
          </p:cNvPicPr>
          <p:nvPr/>
        </p:nvPicPr>
        <p:blipFill>
          <a:blip r:embed="rId4"/>
          <a:srcRect/>
          <a:stretch>
            <a:fillRect/>
          </a:stretch>
        </p:blipFill>
        <p:spPr bwMode="auto">
          <a:xfrm>
            <a:off x="6572264" y="5072074"/>
            <a:ext cx="2321735" cy="1500198"/>
          </a:xfrm>
          <a:prstGeom prst="round2Diag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800" dirty="0" smtClean="0">
                <a:solidFill>
                  <a:srgbClr val="002060"/>
                </a:solidFill>
                <a:latin typeface="Times New Roman" pitchFamily="18" charset="0"/>
                <a:cs typeface="Times New Roman" pitchFamily="18" charset="0"/>
              </a:rPr>
              <a:t>СВЕДЕНИЯ О ПЛАНИРУЕМЫХ ПОСТУПЛЕНИЯХ </a:t>
            </a:r>
            <a:br>
              <a:rPr lang="ru-RU" sz="2800" dirty="0" smtClean="0">
                <a:solidFill>
                  <a:srgbClr val="002060"/>
                </a:solidFill>
                <a:latin typeface="Times New Roman" pitchFamily="18" charset="0"/>
                <a:cs typeface="Times New Roman" pitchFamily="18" charset="0"/>
              </a:rPr>
            </a:br>
            <a:r>
              <a:rPr lang="ru-RU" sz="2800" dirty="0" smtClean="0">
                <a:solidFill>
                  <a:srgbClr val="002060"/>
                </a:solidFill>
                <a:latin typeface="Times New Roman" pitchFamily="18" charset="0"/>
                <a:cs typeface="Times New Roman" pitchFamily="18" charset="0"/>
              </a:rPr>
              <a:t>В БЮДЖЕТ </a:t>
            </a:r>
            <a:r>
              <a:rPr lang="en-US" sz="2800" dirty="0" smtClean="0">
                <a:solidFill>
                  <a:srgbClr val="002060"/>
                </a:solidFill>
                <a:latin typeface="Times New Roman" pitchFamily="18" charset="0"/>
                <a:cs typeface="Times New Roman" pitchFamily="18" charset="0"/>
              </a:rPr>
              <a:t>[1]</a:t>
            </a:r>
            <a:endParaRPr lang="ru-RU" sz="2800" dirty="0"/>
          </a:p>
        </p:txBody>
      </p:sp>
      <p:graphicFrame>
        <p:nvGraphicFramePr>
          <p:cNvPr id="5" name="Содержимое 4"/>
          <p:cNvGraphicFramePr>
            <a:graphicFrameLocks noGrp="1"/>
          </p:cNvGraphicFramePr>
          <p:nvPr>
            <p:ph idx="1"/>
          </p:nvPr>
        </p:nvGraphicFramePr>
        <p:xfrm>
          <a:off x="214282" y="1928803"/>
          <a:ext cx="8358247" cy="4341360"/>
        </p:xfrm>
        <a:graphic>
          <a:graphicData uri="http://schemas.openxmlformats.org/drawingml/2006/table">
            <a:tbl>
              <a:tblPr firstRow="1" bandRow="1">
                <a:tableStyleId>{5C22544A-7EE6-4342-B048-85BDC9FD1C3A}</a:tableStyleId>
              </a:tblPr>
              <a:tblGrid>
                <a:gridCol w="2775377"/>
                <a:gridCol w="1042784"/>
                <a:gridCol w="962568"/>
                <a:gridCol w="994060"/>
                <a:gridCol w="897145"/>
                <a:gridCol w="926473"/>
                <a:gridCol w="759840"/>
              </a:tblGrid>
              <a:tr h="413569">
                <a:tc rowSpan="2">
                  <a:txBody>
                    <a:bodyPr/>
                    <a:lstStyle/>
                    <a:p>
                      <a:pPr algn="ctr" rtl="0" fontAlgn="ctr"/>
                      <a:r>
                        <a:rPr lang="ru-RU" sz="900" b="1" i="0" u="none" strike="noStrike" dirty="0">
                          <a:solidFill>
                            <a:srgbClr val="FFFFFF"/>
                          </a:solidFill>
                          <a:latin typeface="Arial"/>
                        </a:rPr>
                        <a:t>Наименование доходов</a:t>
                      </a:r>
                    </a:p>
                  </a:txBody>
                  <a:tcPr marL="9525" marR="9525" marT="9525" marB="0" anchor="ctr"/>
                </a:tc>
                <a:tc gridSpan="2">
                  <a:txBody>
                    <a:bodyPr/>
                    <a:lstStyle/>
                    <a:p>
                      <a:pPr algn="ctr" fontAlgn="ctr"/>
                      <a:r>
                        <a:rPr lang="ru-RU" sz="900" b="1" i="0" u="none" strike="noStrike" dirty="0" smtClean="0">
                          <a:latin typeface="Arial"/>
                        </a:rPr>
                        <a:t>2021 год</a:t>
                      </a:r>
                      <a:endParaRPr lang="ru-RU" sz="900" b="1" i="0" u="none" strike="noStrike" dirty="0">
                        <a:latin typeface="Arial"/>
                      </a:endParaRPr>
                    </a:p>
                  </a:txBody>
                  <a:tcPr marL="7620" marR="7620" marT="7620" marB="0" anchor="ctr"/>
                </a:tc>
                <a:tc hMerge="1">
                  <a:txBody>
                    <a:bodyPr/>
                    <a:lstStyle/>
                    <a:p>
                      <a:endParaRPr lang="ru-RU"/>
                    </a:p>
                  </a:txBody>
                  <a:tcPr/>
                </a:tc>
                <a:tc gridSpan="2">
                  <a:txBody>
                    <a:bodyPr/>
                    <a:lstStyle/>
                    <a:p>
                      <a:pPr algn="ctr" fontAlgn="ctr"/>
                      <a:r>
                        <a:rPr lang="ru-RU" sz="900" b="1" i="0" u="none" strike="noStrike" dirty="0" smtClean="0">
                          <a:latin typeface="Arial"/>
                        </a:rPr>
                        <a:t>2022 </a:t>
                      </a:r>
                      <a:r>
                        <a:rPr lang="ru-RU" sz="900" b="1" i="0" u="none" strike="noStrike" dirty="0">
                          <a:latin typeface="Arial"/>
                        </a:rPr>
                        <a:t>год</a:t>
                      </a:r>
                    </a:p>
                  </a:txBody>
                  <a:tcPr marL="7620" marR="7620" marT="7620" marB="0" anchor="ctr"/>
                </a:tc>
                <a:tc hMerge="1">
                  <a:txBody>
                    <a:bodyPr/>
                    <a:lstStyle/>
                    <a:p>
                      <a:endParaRPr lang="ru-RU"/>
                    </a:p>
                  </a:txBody>
                  <a:tcPr/>
                </a:tc>
                <a:tc gridSpan="2">
                  <a:txBody>
                    <a:bodyPr/>
                    <a:lstStyle/>
                    <a:p>
                      <a:pPr algn="ctr" fontAlgn="ctr"/>
                      <a:r>
                        <a:rPr lang="ru-RU" sz="900" b="1" i="0" u="none" strike="noStrike" dirty="0" smtClean="0">
                          <a:latin typeface="Arial"/>
                        </a:rPr>
                        <a:t>2023 </a:t>
                      </a:r>
                      <a:r>
                        <a:rPr lang="ru-RU" sz="900" b="1" i="0" u="none" strike="noStrike" dirty="0">
                          <a:latin typeface="Arial"/>
                        </a:rPr>
                        <a:t>год</a:t>
                      </a:r>
                    </a:p>
                  </a:txBody>
                  <a:tcPr marL="7620" marR="7620" marT="7620" marB="0" anchor="ctr"/>
                </a:tc>
                <a:tc hMerge="1">
                  <a:txBody>
                    <a:bodyPr/>
                    <a:lstStyle/>
                    <a:p>
                      <a:endParaRPr lang="ru-RU"/>
                    </a:p>
                  </a:txBody>
                  <a:tcPr/>
                </a:tc>
              </a:tr>
              <a:tr h="594011">
                <a:tc vMerge="1">
                  <a:txBody>
                    <a:bodyPr/>
                    <a:lstStyle/>
                    <a:p>
                      <a:endParaRPr lang="ru-RU"/>
                    </a:p>
                  </a:txBody>
                  <a:tcPr/>
                </a:tc>
                <a:tc>
                  <a:txBody>
                    <a:bodyPr/>
                    <a:lstStyle/>
                    <a:p>
                      <a:pPr algn="ctr" rtl="0" fontAlgn="ctr"/>
                      <a:r>
                        <a:rPr lang="ru-RU" sz="900" b="1" i="0" u="none" strike="noStrike">
                          <a:latin typeface="Arial"/>
                        </a:rPr>
                        <a:t>План</a:t>
                      </a:r>
                    </a:p>
                  </a:txBody>
                  <a:tcPr marL="7620" marR="7620" marT="7620" marB="0" anchor="ctr"/>
                </a:tc>
                <a:tc>
                  <a:txBody>
                    <a:bodyPr/>
                    <a:lstStyle/>
                    <a:p>
                      <a:pPr algn="ctr" rtl="0" fontAlgn="ctr"/>
                      <a:r>
                        <a:rPr lang="ru-RU" sz="900" b="1" i="0" u="none" strike="noStrike">
                          <a:latin typeface="Arial"/>
                        </a:rPr>
                        <a:t>Доля в общем объеме доходов, %</a:t>
                      </a:r>
                    </a:p>
                  </a:txBody>
                  <a:tcPr marL="7620" marR="7620" marT="7620" marB="0" anchor="ctr"/>
                </a:tc>
                <a:tc>
                  <a:txBody>
                    <a:bodyPr/>
                    <a:lstStyle/>
                    <a:p>
                      <a:pPr algn="ctr" rtl="0" fontAlgn="ctr"/>
                      <a:r>
                        <a:rPr lang="ru-RU" sz="900" b="1" i="0" u="none" strike="noStrike">
                          <a:latin typeface="Arial"/>
                        </a:rPr>
                        <a:t>План</a:t>
                      </a:r>
                    </a:p>
                  </a:txBody>
                  <a:tcPr marL="7620" marR="7620" marT="7620" marB="0" anchor="ctr"/>
                </a:tc>
                <a:tc>
                  <a:txBody>
                    <a:bodyPr/>
                    <a:lstStyle/>
                    <a:p>
                      <a:pPr algn="ctr" rtl="0" fontAlgn="ctr"/>
                      <a:r>
                        <a:rPr lang="ru-RU" sz="900" b="1" i="0" u="none" strike="noStrike">
                          <a:latin typeface="Arial"/>
                        </a:rPr>
                        <a:t>Доля в общем объеме доходов, %</a:t>
                      </a:r>
                    </a:p>
                  </a:txBody>
                  <a:tcPr marL="7620" marR="7620" marT="7620" marB="0" anchor="ctr"/>
                </a:tc>
                <a:tc>
                  <a:txBody>
                    <a:bodyPr/>
                    <a:lstStyle/>
                    <a:p>
                      <a:pPr algn="ctr" rtl="0" fontAlgn="ctr"/>
                      <a:r>
                        <a:rPr lang="ru-RU" sz="900" b="1" i="0" u="none" strike="noStrike">
                          <a:latin typeface="Arial"/>
                        </a:rPr>
                        <a:t>План</a:t>
                      </a:r>
                    </a:p>
                  </a:txBody>
                  <a:tcPr marL="7620" marR="7620" marT="7620" marB="0" anchor="ctr"/>
                </a:tc>
                <a:tc>
                  <a:txBody>
                    <a:bodyPr/>
                    <a:lstStyle/>
                    <a:p>
                      <a:pPr algn="ctr" rtl="0" fontAlgn="ctr"/>
                      <a:r>
                        <a:rPr lang="ru-RU" sz="900" b="1" i="0" u="none" strike="noStrike">
                          <a:latin typeface="Arial"/>
                        </a:rPr>
                        <a:t>Доля в общем объеме доходов, %</a:t>
                      </a:r>
                    </a:p>
                  </a:txBody>
                  <a:tcPr marL="7620" marR="7620" marT="7620" marB="0" anchor="ctr"/>
                </a:tc>
              </a:tr>
              <a:tr h="251392">
                <a:tc>
                  <a:txBody>
                    <a:bodyPr/>
                    <a:lstStyle/>
                    <a:p>
                      <a:pPr algn="l" rtl="0" fontAlgn="ctr"/>
                      <a:r>
                        <a:rPr lang="ru-RU" sz="800" b="1" i="1" u="none" strike="noStrike" dirty="0">
                          <a:solidFill>
                            <a:srgbClr val="000000"/>
                          </a:solidFill>
                          <a:latin typeface="Arial"/>
                        </a:rPr>
                        <a:t>НАЛОГОВЫЕ И НЕНАЛОГОВЫЕ ДОХОДЫ</a:t>
                      </a:r>
                    </a:p>
                  </a:txBody>
                  <a:tcPr marL="9525" marR="9525" marT="9525" marB="0" anchor="ctr"/>
                </a:tc>
                <a:tc>
                  <a:txBody>
                    <a:bodyPr/>
                    <a:lstStyle/>
                    <a:p>
                      <a:pPr algn="ctr" rtl="0" fontAlgn="ctr"/>
                      <a:r>
                        <a:rPr lang="ru-RU" sz="900" b="1" i="0" u="none" strike="noStrike" dirty="0">
                          <a:latin typeface="Arial"/>
                        </a:rPr>
                        <a:t>58 753 567,00</a:t>
                      </a:r>
                    </a:p>
                  </a:txBody>
                  <a:tcPr marL="7620" marR="7620" marT="7620" marB="0" anchor="ctr"/>
                </a:tc>
                <a:tc>
                  <a:txBody>
                    <a:bodyPr/>
                    <a:lstStyle/>
                    <a:p>
                      <a:pPr algn="ctr" rtl="0" fontAlgn="ctr"/>
                      <a:r>
                        <a:rPr lang="ru-RU" sz="900" b="1" i="0" u="none" strike="noStrike" dirty="0">
                          <a:latin typeface="Arial"/>
                        </a:rPr>
                        <a:t>15,21</a:t>
                      </a:r>
                    </a:p>
                  </a:txBody>
                  <a:tcPr marL="7620" marR="7620" marT="7620" marB="0" anchor="ctr"/>
                </a:tc>
                <a:tc>
                  <a:txBody>
                    <a:bodyPr/>
                    <a:lstStyle/>
                    <a:p>
                      <a:pPr algn="ctr" rtl="0" fontAlgn="ctr"/>
                      <a:r>
                        <a:rPr lang="ru-RU" sz="900" b="1" i="0" u="none" strike="noStrike" dirty="0">
                          <a:latin typeface="Arial"/>
                        </a:rPr>
                        <a:t>48 772 694,00</a:t>
                      </a:r>
                    </a:p>
                  </a:txBody>
                  <a:tcPr marL="7620" marR="7620" marT="7620" marB="0" anchor="ctr"/>
                </a:tc>
                <a:tc>
                  <a:txBody>
                    <a:bodyPr/>
                    <a:lstStyle/>
                    <a:p>
                      <a:pPr algn="ctr" rtl="0" fontAlgn="ctr"/>
                      <a:r>
                        <a:rPr lang="ru-RU" sz="900" b="1" i="0" u="none" strike="noStrike" dirty="0">
                          <a:latin typeface="Arial"/>
                        </a:rPr>
                        <a:t>13,68</a:t>
                      </a:r>
                    </a:p>
                  </a:txBody>
                  <a:tcPr marL="7620" marR="7620" marT="7620" marB="0" anchor="ctr"/>
                </a:tc>
                <a:tc>
                  <a:txBody>
                    <a:bodyPr/>
                    <a:lstStyle/>
                    <a:p>
                      <a:pPr algn="ctr" rtl="0" fontAlgn="ctr"/>
                      <a:r>
                        <a:rPr lang="ru-RU" sz="900" b="1" i="0" u="none" strike="noStrike" dirty="0">
                          <a:latin typeface="Arial"/>
                        </a:rPr>
                        <a:t>61 912 139,00</a:t>
                      </a:r>
                    </a:p>
                  </a:txBody>
                  <a:tcPr marL="7620" marR="7620" marT="7620" marB="0" anchor="ctr"/>
                </a:tc>
                <a:tc>
                  <a:txBody>
                    <a:bodyPr/>
                    <a:lstStyle/>
                    <a:p>
                      <a:pPr algn="ctr" rtl="0" fontAlgn="ctr"/>
                      <a:r>
                        <a:rPr lang="ru-RU" sz="900" b="1" i="0" u="none" strike="noStrike" dirty="0">
                          <a:latin typeface="Arial"/>
                        </a:rPr>
                        <a:t>17,52</a:t>
                      </a:r>
                    </a:p>
                  </a:txBody>
                  <a:tcPr marL="7620" marR="7620" marT="7620" marB="0" anchor="ctr"/>
                </a:tc>
              </a:tr>
              <a:tr h="239007">
                <a:tc>
                  <a:txBody>
                    <a:bodyPr/>
                    <a:lstStyle/>
                    <a:p>
                      <a:pPr algn="l" rtl="0" fontAlgn="ctr"/>
                      <a:r>
                        <a:rPr lang="ru-RU" sz="800" b="0" i="0" u="none" strike="noStrike" dirty="0">
                          <a:solidFill>
                            <a:srgbClr val="000000"/>
                          </a:solidFill>
                          <a:latin typeface="Arial"/>
                        </a:rPr>
                        <a:t>НАЛОГИ НА ПРИБЫЛЬ, ДОХОДЫ</a:t>
                      </a:r>
                    </a:p>
                  </a:txBody>
                  <a:tcPr marL="9525" marR="9525" marT="9525" marB="0" anchor="ctr"/>
                </a:tc>
                <a:tc>
                  <a:txBody>
                    <a:bodyPr/>
                    <a:lstStyle/>
                    <a:p>
                      <a:pPr algn="ctr" rtl="0" fontAlgn="ctr"/>
                      <a:r>
                        <a:rPr lang="ru-RU" sz="900" b="0" i="0" u="none" strike="noStrike">
                          <a:latin typeface="Arial"/>
                        </a:rPr>
                        <a:t>47 374 228,00</a:t>
                      </a:r>
                    </a:p>
                  </a:txBody>
                  <a:tcPr marL="7620" marR="7620" marT="7620" marB="0" anchor="ctr"/>
                </a:tc>
                <a:tc>
                  <a:txBody>
                    <a:bodyPr/>
                    <a:lstStyle/>
                    <a:p>
                      <a:pPr algn="ctr" rtl="0" fontAlgn="ctr"/>
                      <a:r>
                        <a:rPr lang="ru-RU" sz="900" b="0" i="0" u="none" strike="noStrike">
                          <a:latin typeface="Arial"/>
                        </a:rPr>
                        <a:t>12,26</a:t>
                      </a:r>
                    </a:p>
                  </a:txBody>
                  <a:tcPr marL="7620" marR="7620" marT="7620" marB="0" anchor="ctr"/>
                </a:tc>
                <a:tc>
                  <a:txBody>
                    <a:bodyPr/>
                    <a:lstStyle/>
                    <a:p>
                      <a:pPr algn="ctr" rtl="0" fontAlgn="ctr"/>
                      <a:r>
                        <a:rPr lang="ru-RU" sz="900" b="0" i="0" u="none" strike="noStrike">
                          <a:latin typeface="Arial"/>
                        </a:rPr>
                        <a:t>37 268 895,00</a:t>
                      </a:r>
                    </a:p>
                  </a:txBody>
                  <a:tcPr marL="7620" marR="7620" marT="7620" marB="0" anchor="ctr"/>
                </a:tc>
                <a:tc>
                  <a:txBody>
                    <a:bodyPr/>
                    <a:lstStyle/>
                    <a:p>
                      <a:pPr algn="ctr" rtl="0" fontAlgn="ctr"/>
                      <a:r>
                        <a:rPr lang="ru-RU" sz="900" b="0" i="0" u="none" strike="noStrike">
                          <a:latin typeface="Arial"/>
                        </a:rPr>
                        <a:t>10,46</a:t>
                      </a:r>
                    </a:p>
                  </a:txBody>
                  <a:tcPr marL="7620" marR="7620" marT="7620" marB="0" anchor="ctr"/>
                </a:tc>
                <a:tc>
                  <a:txBody>
                    <a:bodyPr/>
                    <a:lstStyle/>
                    <a:p>
                      <a:pPr algn="ctr" rtl="0" fontAlgn="ctr"/>
                      <a:r>
                        <a:rPr lang="ru-RU" sz="900" b="0" i="0" u="none" strike="noStrike">
                          <a:latin typeface="Arial"/>
                        </a:rPr>
                        <a:t>50 182 578,00</a:t>
                      </a:r>
                    </a:p>
                  </a:txBody>
                  <a:tcPr marL="7620" marR="7620" marT="7620" marB="0" anchor="ctr"/>
                </a:tc>
                <a:tc>
                  <a:txBody>
                    <a:bodyPr/>
                    <a:lstStyle/>
                    <a:p>
                      <a:pPr algn="ctr" rtl="0" fontAlgn="ctr"/>
                      <a:r>
                        <a:rPr lang="ru-RU" sz="900" b="0" i="0" u="none" strike="noStrike">
                          <a:latin typeface="Arial"/>
                        </a:rPr>
                        <a:t>14,20</a:t>
                      </a:r>
                    </a:p>
                  </a:txBody>
                  <a:tcPr marL="7620" marR="7620" marT="7620" marB="0" anchor="ctr"/>
                </a:tc>
              </a:tr>
              <a:tr h="554492">
                <a:tc>
                  <a:txBody>
                    <a:bodyPr/>
                    <a:lstStyle/>
                    <a:p>
                      <a:pPr algn="l" rtl="0" fontAlgn="ctr"/>
                      <a:r>
                        <a:rPr lang="ru-RU" sz="800" b="0" i="0" u="none" strike="noStrike" dirty="0">
                          <a:solidFill>
                            <a:srgbClr val="000000"/>
                          </a:solidFill>
                          <a:latin typeface="Arial"/>
                        </a:rPr>
                        <a:t>НАЛОГИ НА ТОВАРЫ (РАБОТЫ, УСЛУГИ), РЕАЛИЗУЕМЫЕ НА ТЕРРИТОРИИ РОССИЙСКОЙ ФЕДЕРАЦИИ</a:t>
                      </a:r>
                    </a:p>
                  </a:txBody>
                  <a:tcPr marL="9525" marR="9525" marT="9525" marB="0" anchor="ctr"/>
                </a:tc>
                <a:tc>
                  <a:txBody>
                    <a:bodyPr/>
                    <a:lstStyle/>
                    <a:p>
                      <a:pPr algn="ctr" rtl="0" fontAlgn="ctr"/>
                      <a:r>
                        <a:rPr lang="ru-RU" sz="900" b="0" i="0" u="none" strike="noStrike">
                          <a:latin typeface="Arial"/>
                        </a:rPr>
                        <a:t>6 583 250,00</a:t>
                      </a:r>
                    </a:p>
                  </a:txBody>
                  <a:tcPr marL="7620" marR="7620" marT="7620" marB="0" anchor="ctr"/>
                </a:tc>
                <a:tc>
                  <a:txBody>
                    <a:bodyPr/>
                    <a:lstStyle/>
                    <a:p>
                      <a:pPr algn="ctr" rtl="0" fontAlgn="ctr"/>
                      <a:r>
                        <a:rPr lang="ru-RU" sz="900" b="0" i="0" u="none" strike="noStrike">
                          <a:latin typeface="Arial"/>
                        </a:rPr>
                        <a:t>1,70</a:t>
                      </a:r>
                    </a:p>
                  </a:txBody>
                  <a:tcPr marL="7620" marR="7620" marT="7620" marB="0" anchor="ctr"/>
                </a:tc>
                <a:tc>
                  <a:txBody>
                    <a:bodyPr/>
                    <a:lstStyle/>
                    <a:p>
                      <a:pPr algn="ctr" rtl="0" fontAlgn="ctr"/>
                      <a:r>
                        <a:rPr lang="ru-RU" sz="900" b="0" i="0" u="none" strike="noStrike">
                          <a:latin typeface="Arial"/>
                        </a:rPr>
                        <a:t>6 738 650,00</a:t>
                      </a:r>
                    </a:p>
                  </a:txBody>
                  <a:tcPr marL="7620" marR="7620" marT="7620" marB="0" anchor="ctr"/>
                </a:tc>
                <a:tc>
                  <a:txBody>
                    <a:bodyPr/>
                    <a:lstStyle/>
                    <a:p>
                      <a:pPr algn="ctr" rtl="0" fontAlgn="ctr"/>
                      <a:r>
                        <a:rPr lang="ru-RU" sz="900" b="0" i="0" u="none" strike="noStrike">
                          <a:latin typeface="Arial"/>
                        </a:rPr>
                        <a:t>1,89</a:t>
                      </a:r>
                    </a:p>
                  </a:txBody>
                  <a:tcPr marL="7620" marR="7620" marT="7620" marB="0" anchor="ctr"/>
                </a:tc>
                <a:tc>
                  <a:txBody>
                    <a:bodyPr/>
                    <a:lstStyle/>
                    <a:p>
                      <a:pPr algn="ctr" rtl="0" fontAlgn="ctr"/>
                      <a:r>
                        <a:rPr lang="ru-RU" sz="900" b="0" i="0" u="none" strike="noStrike">
                          <a:latin typeface="Arial"/>
                        </a:rPr>
                        <a:t>6 850 600,00</a:t>
                      </a:r>
                    </a:p>
                  </a:txBody>
                  <a:tcPr marL="7620" marR="7620" marT="7620" marB="0" anchor="ctr"/>
                </a:tc>
                <a:tc>
                  <a:txBody>
                    <a:bodyPr/>
                    <a:lstStyle/>
                    <a:p>
                      <a:pPr algn="ctr" rtl="0" fontAlgn="ctr"/>
                      <a:r>
                        <a:rPr lang="ru-RU" sz="900" b="0" i="0" u="none" strike="noStrike">
                          <a:latin typeface="Arial"/>
                        </a:rPr>
                        <a:t>1,94</a:t>
                      </a:r>
                    </a:p>
                  </a:txBody>
                  <a:tcPr marL="7620" marR="7620" marT="7620" marB="0" anchor="ctr"/>
                </a:tc>
              </a:tr>
              <a:tr h="218826">
                <a:tc>
                  <a:txBody>
                    <a:bodyPr/>
                    <a:lstStyle/>
                    <a:p>
                      <a:pPr algn="l" rtl="0" fontAlgn="ctr"/>
                      <a:r>
                        <a:rPr lang="ru-RU" sz="800" b="0" i="0" u="none" strike="noStrike" dirty="0">
                          <a:solidFill>
                            <a:srgbClr val="000000"/>
                          </a:solidFill>
                          <a:latin typeface="Arial"/>
                        </a:rPr>
                        <a:t>НАЛОГИ НА СОВОКУПНЫЙ ДОХОД</a:t>
                      </a:r>
                    </a:p>
                  </a:txBody>
                  <a:tcPr marL="9525" marR="9525" marT="9525" marB="0" anchor="ctr"/>
                </a:tc>
                <a:tc>
                  <a:txBody>
                    <a:bodyPr/>
                    <a:lstStyle/>
                    <a:p>
                      <a:pPr algn="ctr" rtl="0" fontAlgn="ctr"/>
                      <a:r>
                        <a:rPr lang="ru-RU" sz="900" b="0" i="0" u="none" strike="noStrike">
                          <a:latin typeface="Arial"/>
                        </a:rPr>
                        <a:t>1 073 911,00</a:t>
                      </a:r>
                    </a:p>
                  </a:txBody>
                  <a:tcPr marL="7620" marR="7620" marT="7620" marB="0" anchor="ctr"/>
                </a:tc>
                <a:tc>
                  <a:txBody>
                    <a:bodyPr/>
                    <a:lstStyle/>
                    <a:p>
                      <a:pPr algn="ctr" rtl="0" fontAlgn="ctr"/>
                      <a:r>
                        <a:rPr lang="ru-RU" sz="900" b="0" i="0" u="none" strike="noStrike">
                          <a:latin typeface="Arial"/>
                        </a:rPr>
                        <a:t>0,28</a:t>
                      </a:r>
                    </a:p>
                  </a:txBody>
                  <a:tcPr marL="7620" marR="7620" marT="7620" marB="0" anchor="ctr"/>
                </a:tc>
                <a:tc>
                  <a:txBody>
                    <a:bodyPr/>
                    <a:lstStyle/>
                    <a:p>
                      <a:pPr algn="ctr" rtl="0" fontAlgn="ctr"/>
                      <a:r>
                        <a:rPr lang="ru-RU" sz="900" b="0" i="0" u="none" strike="noStrike">
                          <a:latin typeface="Arial"/>
                        </a:rPr>
                        <a:t>978 817,00</a:t>
                      </a:r>
                    </a:p>
                  </a:txBody>
                  <a:tcPr marL="7620" marR="7620" marT="7620" marB="0" anchor="ctr"/>
                </a:tc>
                <a:tc>
                  <a:txBody>
                    <a:bodyPr/>
                    <a:lstStyle/>
                    <a:p>
                      <a:pPr algn="ctr" rtl="0" fontAlgn="ctr"/>
                      <a:r>
                        <a:rPr lang="ru-RU" sz="900" b="0" i="0" u="none" strike="noStrike">
                          <a:latin typeface="Arial"/>
                        </a:rPr>
                        <a:t>0,27</a:t>
                      </a:r>
                    </a:p>
                  </a:txBody>
                  <a:tcPr marL="7620" marR="7620" marT="7620" marB="0" anchor="ctr"/>
                </a:tc>
                <a:tc>
                  <a:txBody>
                    <a:bodyPr/>
                    <a:lstStyle/>
                    <a:p>
                      <a:pPr algn="ctr" rtl="0" fontAlgn="ctr"/>
                      <a:r>
                        <a:rPr lang="ru-RU" sz="900" b="0" i="0" u="none" strike="noStrike">
                          <a:latin typeface="Arial"/>
                        </a:rPr>
                        <a:t>1 017 629,00</a:t>
                      </a:r>
                    </a:p>
                  </a:txBody>
                  <a:tcPr marL="7620" marR="7620" marT="7620" marB="0" anchor="ctr"/>
                </a:tc>
                <a:tc>
                  <a:txBody>
                    <a:bodyPr/>
                    <a:lstStyle/>
                    <a:p>
                      <a:pPr algn="ctr" rtl="0" fontAlgn="ctr"/>
                      <a:r>
                        <a:rPr lang="ru-RU" sz="900" b="0" i="0" u="none" strike="noStrike">
                          <a:latin typeface="Arial"/>
                        </a:rPr>
                        <a:t>0,29</a:t>
                      </a:r>
                    </a:p>
                  </a:txBody>
                  <a:tcPr marL="7620" marR="7620" marT="7620" marB="0" anchor="ctr"/>
                </a:tc>
              </a:tr>
              <a:tr h="549252">
                <a:tc>
                  <a:txBody>
                    <a:bodyPr/>
                    <a:lstStyle/>
                    <a:p>
                      <a:pPr algn="l" rtl="0" fontAlgn="ctr"/>
                      <a:r>
                        <a:rPr lang="ru-RU" sz="800" b="0" i="0" u="none" strike="noStrike">
                          <a:solidFill>
                            <a:srgbClr val="000000"/>
                          </a:solidFill>
                          <a:latin typeface="Arial"/>
                        </a:rPr>
                        <a:t>ДОХОДЫ ОТ ИСПОЛЬЗОВАНИЯ ИМУЩЕСТВА, НАХОДЯЩЕГОСЯ В ГОСУДАРСТВЕННОЙ И МУНИЦИПАЛЬНОЙ СОБСТВЕННОСТИ</a:t>
                      </a:r>
                    </a:p>
                  </a:txBody>
                  <a:tcPr marL="9525" marR="9525" marT="9525" marB="0" anchor="ctr"/>
                </a:tc>
                <a:tc>
                  <a:txBody>
                    <a:bodyPr/>
                    <a:lstStyle/>
                    <a:p>
                      <a:pPr algn="ctr" rtl="0" fontAlgn="ctr"/>
                      <a:r>
                        <a:rPr lang="ru-RU" sz="900" b="0" i="0" u="none" strike="noStrike">
                          <a:latin typeface="Arial"/>
                        </a:rPr>
                        <a:t>3 295 150,00</a:t>
                      </a:r>
                    </a:p>
                  </a:txBody>
                  <a:tcPr marL="7620" marR="7620" marT="7620" marB="0" anchor="ctr"/>
                </a:tc>
                <a:tc>
                  <a:txBody>
                    <a:bodyPr/>
                    <a:lstStyle/>
                    <a:p>
                      <a:pPr algn="ctr" rtl="0" fontAlgn="ctr"/>
                      <a:r>
                        <a:rPr lang="ru-RU" sz="900" b="0" i="0" u="none" strike="noStrike">
                          <a:latin typeface="Arial"/>
                        </a:rPr>
                        <a:t>0,85</a:t>
                      </a:r>
                    </a:p>
                  </a:txBody>
                  <a:tcPr marL="7620" marR="7620" marT="7620" marB="0" anchor="ctr"/>
                </a:tc>
                <a:tc>
                  <a:txBody>
                    <a:bodyPr/>
                    <a:lstStyle/>
                    <a:p>
                      <a:pPr algn="ctr" rtl="0" fontAlgn="ctr"/>
                      <a:r>
                        <a:rPr lang="ru-RU" sz="900" b="0" i="0" u="none" strike="noStrike" dirty="0">
                          <a:latin typeface="Arial"/>
                        </a:rPr>
                        <a:t>3 295 150,00</a:t>
                      </a:r>
                    </a:p>
                  </a:txBody>
                  <a:tcPr marL="7620" marR="7620" marT="7620" marB="0" anchor="ctr"/>
                </a:tc>
                <a:tc>
                  <a:txBody>
                    <a:bodyPr/>
                    <a:lstStyle/>
                    <a:p>
                      <a:pPr algn="ctr" rtl="0" fontAlgn="ctr"/>
                      <a:r>
                        <a:rPr lang="ru-RU" sz="900" b="0" i="0" u="none" strike="noStrike">
                          <a:latin typeface="Arial"/>
                        </a:rPr>
                        <a:t>0,92</a:t>
                      </a:r>
                    </a:p>
                  </a:txBody>
                  <a:tcPr marL="7620" marR="7620" marT="7620" marB="0" anchor="ctr"/>
                </a:tc>
                <a:tc>
                  <a:txBody>
                    <a:bodyPr/>
                    <a:lstStyle/>
                    <a:p>
                      <a:pPr algn="ctr" rtl="0" fontAlgn="ctr"/>
                      <a:r>
                        <a:rPr lang="ru-RU" sz="900" b="0" i="0" u="none" strike="noStrike">
                          <a:latin typeface="Arial"/>
                        </a:rPr>
                        <a:t>3 295 150,00</a:t>
                      </a:r>
                    </a:p>
                  </a:txBody>
                  <a:tcPr marL="7620" marR="7620" marT="7620" marB="0" anchor="ctr"/>
                </a:tc>
                <a:tc>
                  <a:txBody>
                    <a:bodyPr/>
                    <a:lstStyle/>
                    <a:p>
                      <a:pPr algn="ctr" rtl="0" fontAlgn="ctr"/>
                      <a:r>
                        <a:rPr lang="ru-RU" sz="900" b="0" i="0" u="none" strike="noStrike">
                          <a:latin typeface="Arial"/>
                        </a:rPr>
                        <a:t>0,93</a:t>
                      </a:r>
                    </a:p>
                  </a:txBody>
                  <a:tcPr marL="7620" marR="7620" marT="7620" marB="0" anchor="ctr"/>
                </a:tc>
              </a:tr>
              <a:tr h="321866">
                <a:tc>
                  <a:txBody>
                    <a:bodyPr/>
                    <a:lstStyle/>
                    <a:p>
                      <a:pPr algn="l" rtl="0" fontAlgn="ctr"/>
                      <a:r>
                        <a:rPr lang="ru-RU" sz="800" b="0" i="0" u="none" strike="noStrike">
                          <a:solidFill>
                            <a:srgbClr val="000000"/>
                          </a:solidFill>
                          <a:latin typeface="Arial"/>
                        </a:rPr>
                        <a:t>ПЛАТЕЖИ ПРИ ПОЛЬЗОВАНИИ ПРИРОДНЫМИ РЕСУРСАМИ</a:t>
                      </a:r>
                    </a:p>
                  </a:txBody>
                  <a:tcPr marL="9525" marR="9525" marT="9525" marB="0" anchor="ctr"/>
                </a:tc>
                <a:tc>
                  <a:txBody>
                    <a:bodyPr/>
                    <a:lstStyle/>
                    <a:p>
                      <a:pPr algn="ctr" rtl="0" fontAlgn="ctr"/>
                      <a:r>
                        <a:rPr lang="ru-RU" sz="900" b="0" i="0" u="none" strike="noStrike">
                          <a:latin typeface="Arial"/>
                        </a:rPr>
                        <a:t>335 340,00</a:t>
                      </a:r>
                    </a:p>
                  </a:txBody>
                  <a:tcPr marL="7620" marR="7620" marT="7620" marB="0" anchor="ctr"/>
                </a:tc>
                <a:tc>
                  <a:txBody>
                    <a:bodyPr/>
                    <a:lstStyle/>
                    <a:p>
                      <a:pPr algn="ctr" rtl="0" fontAlgn="ctr"/>
                      <a:r>
                        <a:rPr lang="ru-RU" sz="900" b="0" i="0" u="none" strike="noStrike">
                          <a:latin typeface="Arial"/>
                        </a:rPr>
                        <a:t>0,09</a:t>
                      </a:r>
                    </a:p>
                  </a:txBody>
                  <a:tcPr marL="7620" marR="7620" marT="7620" marB="0" anchor="ctr"/>
                </a:tc>
                <a:tc>
                  <a:txBody>
                    <a:bodyPr/>
                    <a:lstStyle/>
                    <a:p>
                      <a:pPr algn="ctr" rtl="0" fontAlgn="ctr"/>
                      <a:r>
                        <a:rPr lang="ru-RU" sz="900" b="0" i="0" u="none" strike="noStrike">
                          <a:latin typeface="Arial"/>
                        </a:rPr>
                        <a:t>335 340,00</a:t>
                      </a:r>
                    </a:p>
                  </a:txBody>
                  <a:tcPr marL="7620" marR="7620" marT="7620" marB="0" anchor="ctr"/>
                </a:tc>
                <a:tc>
                  <a:txBody>
                    <a:bodyPr/>
                    <a:lstStyle/>
                    <a:p>
                      <a:pPr algn="ctr" rtl="0" fontAlgn="ctr"/>
                      <a:r>
                        <a:rPr lang="ru-RU" sz="900" b="0" i="0" u="none" strike="noStrike">
                          <a:latin typeface="Arial"/>
                        </a:rPr>
                        <a:t>0,09</a:t>
                      </a:r>
                    </a:p>
                  </a:txBody>
                  <a:tcPr marL="7620" marR="7620" marT="7620" marB="0" anchor="ctr"/>
                </a:tc>
                <a:tc>
                  <a:txBody>
                    <a:bodyPr/>
                    <a:lstStyle/>
                    <a:p>
                      <a:pPr algn="ctr" rtl="0" fontAlgn="ctr"/>
                      <a:r>
                        <a:rPr lang="ru-RU" sz="900" b="0" i="0" u="none" strike="noStrike">
                          <a:latin typeface="Arial"/>
                        </a:rPr>
                        <a:t>335 340,00</a:t>
                      </a:r>
                    </a:p>
                  </a:txBody>
                  <a:tcPr marL="7620" marR="7620" marT="7620" marB="0" anchor="ctr"/>
                </a:tc>
                <a:tc>
                  <a:txBody>
                    <a:bodyPr/>
                    <a:lstStyle/>
                    <a:p>
                      <a:pPr algn="ctr" rtl="0" fontAlgn="ctr"/>
                      <a:r>
                        <a:rPr lang="ru-RU" sz="900" b="0" i="0" u="none" strike="noStrike">
                          <a:latin typeface="Arial"/>
                        </a:rPr>
                        <a:t>0,09</a:t>
                      </a:r>
                    </a:p>
                  </a:txBody>
                  <a:tcPr marL="7620" marR="7620" marT="7620" marB="0" anchor="ctr"/>
                </a:tc>
              </a:tr>
              <a:tr h="517279">
                <a:tc>
                  <a:txBody>
                    <a:bodyPr/>
                    <a:lstStyle/>
                    <a:p>
                      <a:pPr algn="l" rtl="0" fontAlgn="ctr"/>
                      <a:r>
                        <a:rPr lang="ru-RU" sz="800" b="0" i="0" u="none" strike="noStrike">
                          <a:solidFill>
                            <a:srgbClr val="000000"/>
                          </a:solidFill>
                          <a:latin typeface="Arial"/>
                        </a:rPr>
                        <a:t>ДОХОДЫ ОТ ОКАЗАНИЯ ПЛАТНЫХ УСЛУГ (РАБОТ) И КОМПЕНСАЦИИ ЗАТРАТ ГОСУДАРСТВА</a:t>
                      </a:r>
                    </a:p>
                  </a:txBody>
                  <a:tcPr marL="9525" marR="9525" marT="9525" marB="0" anchor="ctr"/>
                </a:tc>
                <a:tc>
                  <a:txBody>
                    <a:bodyPr/>
                    <a:lstStyle/>
                    <a:p>
                      <a:pPr algn="ctr" rtl="0" fontAlgn="ctr"/>
                      <a:r>
                        <a:rPr lang="ru-RU" sz="900" b="0" i="0" u="none" strike="noStrike">
                          <a:latin typeface="Arial"/>
                        </a:rPr>
                        <a:t>31 349,00</a:t>
                      </a:r>
                    </a:p>
                  </a:txBody>
                  <a:tcPr marL="7620" marR="7620" marT="7620" marB="0" anchor="ctr"/>
                </a:tc>
                <a:tc>
                  <a:txBody>
                    <a:bodyPr/>
                    <a:lstStyle/>
                    <a:p>
                      <a:pPr algn="ctr" rtl="0" fontAlgn="ctr"/>
                      <a:r>
                        <a:rPr lang="ru-RU" sz="900" b="0" i="0" u="none" strike="noStrike">
                          <a:latin typeface="Arial"/>
                        </a:rPr>
                        <a:t>0,01</a:t>
                      </a:r>
                    </a:p>
                  </a:txBody>
                  <a:tcPr marL="7620" marR="7620" marT="7620" marB="0" anchor="ctr"/>
                </a:tc>
                <a:tc>
                  <a:txBody>
                    <a:bodyPr/>
                    <a:lstStyle/>
                    <a:p>
                      <a:pPr algn="ctr" rtl="0" fontAlgn="ctr"/>
                      <a:r>
                        <a:rPr lang="ru-RU" sz="900" b="0" i="0" u="none" strike="noStrike">
                          <a:latin typeface="Arial"/>
                        </a:rPr>
                        <a:t>31 349,00</a:t>
                      </a:r>
                    </a:p>
                  </a:txBody>
                  <a:tcPr marL="7620" marR="7620" marT="7620" marB="0" anchor="ctr"/>
                </a:tc>
                <a:tc>
                  <a:txBody>
                    <a:bodyPr/>
                    <a:lstStyle/>
                    <a:p>
                      <a:pPr algn="ctr" rtl="0" fontAlgn="ctr"/>
                      <a:r>
                        <a:rPr lang="ru-RU" sz="900" b="0" i="0" u="none" strike="noStrike">
                          <a:latin typeface="Arial"/>
                        </a:rPr>
                        <a:t>0,01</a:t>
                      </a:r>
                    </a:p>
                  </a:txBody>
                  <a:tcPr marL="7620" marR="7620" marT="7620" marB="0" anchor="ctr"/>
                </a:tc>
                <a:tc>
                  <a:txBody>
                    <a:bodyPr/>
                    <a:lstStyle/>
                    <a:p>
                      <a:pPr algn="ctr" rtl="0" fontAlgn="ctr"/>
                      <a:r>
                        <a:rPr lang="ru-RU" sz="900" b="0" i="0" u="none" strike="noStrike">
                          <a:latin typeface="Arial"/>
                        </a:rPr>
                        <a:t>31 349,00</a:t>
                      </a:r>
                    </a:p>
                  </a:txBody>
                  <a:tcPr marL="7620" marR="7620" marT="7620" marB="0" anchor="ctr"/>
                </a:tc>
                <a:tc>
                  <a:txBody>
                    <a:bodyPr/>
                    <a:lstStyle/>
                    <a:p>
                      <a:pPr algn="ctr" rtl="0" fontAlgn="ctr"/>
                      <a:r>
                        <a:rPr lang="ru-RU" sz="900" b="0" i="0" u="none" strike="noStrike">
                          <a:latin typeface="Arial"/>
                        </a:rPr>
                        <a:t>0,01</a:t>
                      </a:r>
                    </a:p>
                  </a:txBody>
                  <a:tcPr marL="7620" marR="7620" marT="7620" marB="0" anchor="ctr"/>
                </a:tc>
              </a:tr>
              <a:tr h="340833">
                <a:tc>
                  <a:txBody>
                    <a:bodyPr/>
                    <a:lstStyle/>
                    <a:p>
                      <a:pPr algn="l" rtl="0" fontAlgn="ctr"/>
                      <a:r>
                        <a:rPr lang="ru-RU" sz="800" b="0" i="0" u="none" strike="noStrike" dirty="0">
                          <a:solidFill>
                            <a:srgbClr val="000000"/>
                          </a:solidFill>
                          <a:latin typeface="Arial"/>
                        </a:rPr>
                        <a:t>ДОХОДЫ ОТ ПРОДАЖИ МАТЕРИАЛЬНЫХ И НЕМАТЕРИАЛЬНЫХ АКТИВОВ</a:t>
                      </a:r>
                    </a:p>
                  </a:txBody>
                  <a:tcPr marL="9525" marR="9525" marT="9525" marB="0" anchor="ctr"/>
                </a:tc>
                <a:tc>
                  <a:txBody>
                    <a:bodyPr/>
                    <a:lstStyle/>
                    <a:p>
                      <a:pPr algn="ctr" rtl="0" fontAlgn="ctr"/>
                      <a:r>
                        <a:rPr lang="ru-RU" sz="900" b="0" i="0" u="none" strike="noStrike">
                          <a:latin typeface="Arial"/>
                        </a:rPr>
                        <a:t>20 000,00</a:t>
                      </a:r>
                    </a:p>
                  </a:txBody>
                  <a:tcPr marL="7620" marR="7620" marT="7620" marB="0" anchor="ctr"/>
                </a:tc>
                <a:tc>
                  <a:txBody>
                    <a:bodyPr/>
                    <a:lstStyle/>
                    <a:p>
                      <a:pPr algn="ctr" rtl="0" fontAlgn="ctr"/>
                      <a:r>
                        <a:rPr lang="ru-RU" sz="900" b="0" i="0" u="none" strike="noStrike">
                          <a:latin typeface="Arial"/>
                        </a:rPr>
                        <a:t>0,01</a:t>
                      </a:r>
                    </a:p>
                  </a:txBody>
                  <a:tcPr marL="7620" marR="7620" marT="7620" marB="0" anchor="ctr"/>
                </a:tc>
                <a:tc>
                  <a:txBody>
                    <a:bodyPr/>
                    <a:lstStyle/>
                    <a:p>
                      <a:pPr algn="ctr" rtl="0" fontAlgn="ctr"/>
                      <a:r>
                        <a:rPr lang="ru-RU" sz="900" b="0" i="0" u="none" strike="noStrike">
                          <a:latin typeface="Arial"/>
                        </a:rPr>
                        <a:t>120 000,00</a:t>
                      </a:r>
                    </a:p>
                  </a:txBody>
                  <a:tcPr marL="7620" marR="7620" marT="7620" marB="0" anchor="ctr"/>
                </a:tc>
                <a:tc>
                  <a:txBody>
                    <a:bodyPr/>
                    <a:lstStyle/>
                    <a:p>
                      <a:pPr algn="ctr" rtl="0" fontAlgn="ctr"/>
                      <a:r>
                        <a:rPr lang="ru-RU" sz="900" b="0" i="0" u="none" strike="noStrike">
                          <a:latin typeface="Arial"/>
                        </a:rPr>
                        <a:t>0,03</a:t>
                      </a:r>
                    </a:p>
                  </a:txBody>
                  <a:tcPr marL="7620" marR="7620" marT="7620" marB="0" anchor="ctr"/>
                </a:tc>
                <a:tc>
                  <a:txBody>
                    <a:bodyPr/>
                    <a:lstStyle/>
                    <a:p>
                      <a:pPr algn="ctr" rtl="0" fontAlgn="ctr"/>
                      <a:r>
                        <a:rPr lang="ru-RU" sz="900" b="0" i="0" u="none" strike="noStrike">
                          <a:latin typeface="Arial"/>
                        </a:rPr>
                        <a:t>195 000,00</a:t>
                      </a:r>
                    </a:p>
                  </a:txBody>
                  <a:tcPr marL="7620" marR="7620" marT="7620" marB="0" anchor="ctr"/>
                </a:tc>
                <a:tc>
                  <a:txBody>
                    <a:bodyPr/>
                    <a:lstStyle/>
                    <a:p>
                      <a:pPr algn="ctr" rtl="0" fontAlgn="ctr"/>
                      <a:r>
                        <a:rPr lang="ru-RU" sz="900" b="0" i="0" u="none" strike="noStrike">
                          <a:latin typeface="Arial"/>
                        </a:rPr>
                        <a:t>0,06</a:t>
                      </a:r>
                    </a:p>
                  </a:txBody>
                  <a:tcPr marL="7620" marR="7620" marT="7620" marB="0" anchor="ctr"/>
                </a:tc>
              </a:tr>
              <a:tr h="340833">
                <a:tc>
                  <a:txBody>
                    <a:bodyPr/>
                    <a:lstStyle/>
                    <a:p>
                      <a:pPr algn="l" rtl="0" fontAlgn="ctr"/>
                      <a:r>
                        <a:rPr lang="ru-RU" sz="800" b="0" i="0" u="none" strike="noStrike" dirty="0">
                          <a:latin typeface="Arial"/>
                        </a:rPr>
                        <a:t>ШТРАФЫ, САНКЦИИ, ВОЗМЕЩЕНИЕ УЩЕРБА</a:t>
                      </a:r>
                    </a:p>
                  </a:txBody>
                  <a:tcPr marL="7620" marR="7620" marT="7620" marB="0" anchor="ctr"/>
                </a:tc>
                <a:tc>
                  <a:txBody>
                    <a:bodyPr/>
                    <a:lstStyle/>
                    <a:p>
                      <a:pPr algn="ctr" rtl="0" fontAlgn="ctr"/>
                      <a:r>
                        <a:rPr lang="ru-RU" sz="900" b="0" i="0" u="none" strike="noStrike">
                          <a:latin typeface="Arial"/>
                        </a:rPr>
                        <a:t>4 493,00</a:t>
                      </a:r>
                    </a:p>
                  </a:txBody>
                  <a:tcPr marL="7620" marR="7620" marT="7620" marB="0" anchor="ctr"/>
                </a:tc>
                <a:tc>
                  <a:txBody>
                    <a:bodyPr/>
                    <a:lstStyle/>
                    <a:p>
                      <a:pPr algn="ctr" rtl="0" fontAlgn="ctr"/>
                      <a:r>
                        <a:rPr lang="ru-RU" sz="900" b="0" i="0" u="none" strike="noStrike">
                          <a:latin typeface="Arial"/>
                        </a:rPr>
                        <a:t>0,00</a:t>
                      </a:r>
                    </a:p>
                  </a:txBody>
                  <a:tcPr marL="7620" marR="7620" marT="7620" marB="0" anchor="ctr"/>
                </a:tc>
                <a:tc>
                  <a:txBody>
                    <a:bodyPr/>
                    <a:lstStyle/>
                    <a:p>
                      <a:pPr algn="ctr" rtl="0" fontAlgn="ctr"/>
                      <a:r>
                        <a:rPr lang="ru-RU" sz="900" b="0" i="0" u="none" strike="noStrike">
                          <a:latin typeface="Arial"/>
                        </a:rPr>
                        <a:t>4 493,00</a:t>
                      </a:r>
                    </a:p>
                  </a:txBody>
                  <a:tcPr marL="7620" marR="7620" marT="7620" marB="0" anchor="ctr"/>
                </a:tc>
                <a:tc>
                  <a:txBody>
                    <a:bodyPr/>
                    <a:lstStyle/>
                    <a:p>
                      <a:pPr algn="ctr" rtl="0" fontAlgn="ctr"/>
                      <a:r>
                        <a:rPr lang="ru-RU" sz="900" b="0" i="0" u="none" strike="noStrike">
                          <a:latin typeface="Arial"/>
                        </a:rPr>
                        <a:t>0,00</a:t>
                      </a:r>
                    </a:p>
                  </a:txBody>
                  <a:tcPr marL="7620" marR="7620" marT="7620" marB="0" anchor="ctr"/>
                </a:tc>
                <a:tc>
                  <a:txBody>
                    <a:bodyPr/>
                    <a:lstStyle/>
                    <a:p>
                      <a:pPr algn="ctr" rtl="0" fontAlgn="ctr"/>
                      <a:r>
                        <a:rPr lang="ru-RU" sz="900" b="0" i="0" u="none" strike="noStrike">
                          <a:latin typeface="Arial"/>
                        </a:rPr>
                        <a:t>4 493,00</a:t>
                      </a:r>
                    </a:p>
                  </a:txBody>
                  <a:tcPr marL="7620" marR="7620" marT="7620" marB="0" anchor="ctr"/>
                </a:tc>
                <a:tc>
                  <a:txBody>
                    <a:bodyPr/>
                    <a:lstStyle/>
                    <a:p>
                      <a:pPr algn="ctr" rtl="0" fontAlgn="ctr"/>
                      <a:r>
                        <a:rPr lang="ru-RU" sz="900" b="0" i="0" u="none" strike="noStrike" dirty="0">
                          <a:latin typeface="Arial"/>
                        </a:rPr>
                        <a:t>0,00</a:t>
                      </a:r>
                    </a:p>
                  </a:txBody>
                  <a:tcPr marL="7620" marR="7620" marT="7620" marB="0" anchor="ctr"/>
                </a:tc>
              </a:tr>
            </a:tbl>
          </a:graphicData>
        </a:graphic>
      </p:graphicFrame>
      <p:sp>
        <p:nvSpPr>
          <p:cNvPr id="6" name="Прямоугольник 5"/>
          <p:cNvSpPr/>
          <p:nvPr/>
        </p:nvSpPr>
        <p:spPr>
          <a:xfrm>
            <a:off x="7215206" y="1571612"/>
            <a:ext cx="862159" cy="369332"/>
          </a:xfrm>
          <a:prstGeom prst="rect">
            <a:avLst/>
          </a:prstGeom>
        </p:spPr>
        <p:txBody>
          <a:bodyPr wrap="none">
            <a:spAutoFit/>
          </a:bodyPr>
          <a:lstStyle/>
          <a:p>
            <a:r>
              <a:rPr lang="ru-RU" dirty="0" smtClean="0"/>
              <a:t>рублей</a:t>
            </a: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800" dirty="0" smtClean="0">
                <a:solidFill>
                  <a:srgbClr val="002060"/>
                </a:solidFill>
                <a:latin typeface="Times New Roman" pitchFamily="18" charset="0"/>
                <a:cs typeface="Times New Roman" pitchFamily="18" charset="0"/>
              </a:rPr>
              <a:t>СВЕДЕНИЯ О ПЛАНИРУЕМЫХ ПОСТУПЛЕНИЯХ </a:t>
            </a:r>
            <a:br>
              <a:rPr lang="ru-RU" sz="2800" dirty="0" smtClean="0">
                <a:solidFill>
                  <a:srgbClr val="002060"/>
                </a:solidFill>
                <a:latin typeface="Times New Roman" pitchFamily="18" charset="0"/>
                <a:cs typeface="Times New Roman" pitchFamily="18" charset="0"/>
              </a:rPr>
            </a:br>
            <a:r>
              <a:rPr lang="ru-RU" sz="2800" dirty="0" smtClean="0">
                <a:solidFill>
                  <a:srgbClr val="002060"/>
                </a:solidFill>
                <a:latin typeface="Times New Roman" pitchFamily="18" charset="0"/>
                <a:cs typeface="Times New Roman" pitchFamily="18" charset="0"/>
              </a:rPr>
              <a:t>В БЮДЖЕТ </a:t>
            </a:r>
            <a:r>
              <a:rPr lang="en-US" sz="2800" dirty="0" smtClean="0">
                <a:solidFill>
                  <a:srgbClr val="002060"/>
                </a:solidFill>
                <a:latin typeface="Times New Roman" pitchFamily="18" charset="0"/>
                <a:cs typeface="Times New Roman" pitchFamily="18" charset="0"/>
              </a:rPr>
              <a:t>[</a:t>
            </a:r>
            <a:r>
              <a:rPr lang="ru-RU" sz="2800" dirty="0" smtClean="0">
                <a:solidFill>
                  <a:srgbClr val="002060"/>
                </a:solidFill>
                <a:latin typeface="Times New Roman" pitchFamily="18" charset="0"/>
                <a:cs typeface="Times New Roman" pitchFamily="18" charset="0"/>
              </a:rPr>
              <a:t>2</a:t>
            </a:r>
            <a:r>
              <a:rPr lang="en-US" sz="2800" dirty="0" smtClean="0">
                <a:solidFill>
                  <a:srgbClr val="002060"/>
                </a:solidFill>
                <a:latin typeface="Times New Roman" pitchFamily="18" charset="0"/>
                <a:cs typeface="Times New Roman" pitchFamily="18" charset="0"/>
              </a:rPr>
              <a:t>]</a:t>
            </a:r>
            <a:endParaRPr lang="ru-RU" sz="2800" dirty="0"/>
          </a:p>
        </p:txBody>
      </p:sp>
      <p:graphicFrame>
        <p:nvGraphicFramePr>
          <p:cNvPr id="7" name="Содержимое 6"/>
          <p:cNvGraphicFramePr>
            <a:graphicFrameLocks noGrp="1"/>
          </p:cNvGraphicFramePr>
          <p:nvPr>
            <p:ph idx="1"/>
          </p:nvPr>
        </p:nvGraphicFramePr>
        <p:xfrm>
          <a:off x="214282" y="1609725"/>
          <a:ext cx="8572561" cy="3520450"/>
        </p:xfrm>
        <a:graphic>
          <a:graphicData uri="http://schemas.openxmlformats.org/drawingml/2006/table">
            <a:tbl>
              <a:tblPr firstRow="1" bandRow="1">
                <a:tableStyleId>{5C22544A-7EE6-4342-B048-85BDC9FD1C3A}</a:tableStyleId>
              </a:tblPr>
              <a:tblGrid>
                <a:gridCol w="2674010"/>
                <a:gridCol w="1188721"/>
                <a:gridCol w="852177"/>
                <a:gridCol w="1143008"/>
                <a:gridCol w="969658"/>
                <a:gridCol w="1085560"/>
                <a:gridCol w="659427"/>
              </a:tblGrid>
              <a:tr h="367815">
                <a:tc rowSpan="2">
                  <a:txBody>
                    <a:bodyPr/>
                    <a:lstStyle/>
                    <a:p>
                      <a:pPr algn="ctr" rtl="0" fontAlgn="ctr"/>
                      <a:r>
                        <a:rPr lang="ru-RU" sz="900" b="1" i="0" u="none" strike="noStrike" dirty="0">
                          <a:solidFill>
                            <a:srgbClr val="FFFFFF"/>
                          </a:solidFill>
                          <a:latin typeface="Arial"/>
                        </a:rPr>
                        <a:t>Наименование доходов</a:t>
                      </a:r>
                    </a:p>
                  </a:txBody>
                  <a:tcPr marL="8378" marR="8378" marT="9525" marB="0" anchor="ctr"/>
                </a:tc>
                <a:tc gridSpan="2">
                  <a:txBody>
                    <a:bodyPr/>
                    <a:lstStyle/>
                    <a:p>
                      <a:pPr algn="ctr" fontAlgn="ctr"/>
                      <a:r>
                        <a:rPr lang="ru-RU" sz="900" b="1" i="0" u="none" strike="noStrike" dirty="0" smtClean="0">
                          <a:latin typeface="Arial"/>
                        </a:rPr>
                        <a:t>2021 год</a:t>
                      </a:r>
                      <a:endParaRPr lang="ru-RU" sz="900" b="1" i="0" u="none" strike="noStrike" dirty="0">
                        <a:latin typeface="Arial"/>
                      </a:endParaRPr>
                    </a:p>
                  </a:txBody>
                  <a:tcPr marL="7620" marR="7620" marT="7620" marB="0" anchor="ctr"/>
                </a:tc>
                <a:tc hMerge="1">
                  <a:txBody>
                    <a:bodyPr/>
                    <a:lstStyle/>
                    <a:p>
                      <a:endParaRPr lang="ru-RU"/>
                    </a:p>
                  </a:txBody>
                  <a:tcPr/>
                </a:tc>
                <a:tc gridSpan="2">
                  <a:txBody>
                    <a:bodyPr/>
                    <a:lstStyle/>
                    <a:p>
                      <a:pPr algn="ctr" fontAlgn="ctr"/>
                      <a:r>
                        <a:rPr lang="ru-RU" sz="900" b="1" i="0" u="none" strike="noStrike" dirty="0" smtClean="0">
                          <a:latin typeface="Arial"/>
                        </a:rPr>
                        <a:t>2022 </a:t>
                      </a:r>
                      <a:r>
                        <a:rPr lang="ru-RU" sz="900" b="1" i="0" u="none" strike="noStrike" dirty="0">
                          <a:latin typeface="Arial"/>
                        </a:rPr>
                        <a:t>год</a:t>
                      </a:r>
                    </a:p>
                  </a:txBody>
                  <a:tcPr marL="7620" marR="7620" marT="7620" marB="0" anchor="ctr"/>
                </a:tc>
                <a:tc hMerge="1">
                  <a:txBody>
                    <a:bodyPr/>
                    <a:lstStyle/>
                    <a:p>
                      <a:endParaRPr lang="ru-RU"/>
                    </a:p>
                  </a:txBody>
                  <a:tcPr/>
                </a:tc>
                <a:tc gridSpan="2">
                  <a:txBody>
                    <a:bodyPr/>
                    <a:lstStyle/>
                    <a:p>
                      <a:pPr algn="ctr" fontAlgn="ctr"/>
                      <a:r>
                        <a:rPr lang="ru-RU" sz="900" b="1" i="0" u="none" strike="noStrike" dirty="0" smtClean="0">
                          <a:latin typeface="Arial"/>
                        </a:rPr>
                        <a:t>2023 </a:t>
                      </a:r>
                      <a:r>
                        <a:rPr lang="ru-RU" sz="900" b="1" i="0" u="none" strike="noStrike" dirty="0">
                          <a:latin typeface="Arial"/>
                        </a:rPr>
                        <a:t>год</a:t>
                      </a:r>
                    </a:p>
                  </a:txBody>
                  <a:tcPr marL="7620" marR="7620" marT="7620" marB="0" anchor="ctr"/>
                </a:tc>
                <a:tc hMerge="1">
                  <a:txBody>
                    <a:bodyPr/>
                    <a:lstStyle/>
                    <a:p>
                      <a:endParaRPr lang="ru-RU"/>
                    </a:p>
                  </a:txBody>
                  <a:tcPr/>
                </a:tc>
              </a:tr>
              <a:tr h="551723">
                <a:tc vMerge="1">
                  <a:txBody>
                    <a:bodyPr/>
                    <a:lstStyle/>
                    <a:p>
                      <a:endParaRPr lang="ru-RU"/>
                    </a:p>
                  </a:txBody>
                  <a:tcPr/>
                </a:tc>
                <a:tc>
                  <a:txBody>
                    <a:bodyPr/>
                    <a:lstStyle/>
                    <a:p>
                      <a:pPr algn="ctr" rtl="0" fontAlgn="ctr"/>
                      <a:r>
                        <a:rPr lang="ru-RU" sz="900" b="1" i="0" u="none" strike="noStrike">
                          <a:latin typeface="Arial"/>
                        </a:rPr>
                        <a:t>План</a:t>
                      </a:r>
                    </a:p>
                  </a:txBody>
                  <a:tcPr marL="7620" marR="7620" marT="7620" marB="0" anchor="ctr"/>
                </a:tc>
                <a:tc>
                  <a:txBody>
                    <a:bodyPr/>
                    <a:lstStyle/>
                    <a:p>
                      <a:pPr algn="ctr" rtl="0" fontAlgn="ctr"/>
                      <a:r>
                        <a:rPr lang="ru-RU" sz="900" b="1" i="0" u="none" strike="noStrike">
                          <a:latin typeface="Arial"/>
                        </a:rPr>
                        <a:t>Доля в общем объеме доходов, %</a:t>
                      </a:r>
                    </a:p>
                  </a:txBody>
                  <a:tcPr marL="7620" marR="7620" marT="7620" marB="0" anchor="ctr"/>
                </a:tc>
                <a:tc>
                  <a:txBody>
                    <a:bodyPr/>
                    <a:lstStyle/>
                    <a:p>
                      <a:pPr algn="ctr" rtl="0" fontAlgn="ctr"/>
                      <a:r>
                        <a:rPr lang="ru-RU" sz="900" b="1" i="0" u="none" strike="noStrike" dirty="0">
                          <a:latin typeface="Arial"/>
                        </a:rPr>
                        <a:t>План</a:t>
                      </a:r>
                    </a:p>
                  </a:txBody>
                  <a:tcPr marL="7620" marR="7620" marT="7620" marB="0" anchor="ctr"/>
                </a:tc>
                <a:tc>
                  <a:txBody>
                    <a:bodyPr/>
                    <a:lstStyle/>
                    <a:p>
                      <a:pPr algn="ctr" rtl="0" fontAlgn="ctr"/>
                      <a:r>
                        <a:rPr lang="ru-RU" sz="900" b="1" i="0" u="none" strike="noStrike" dirty="0">
                          <a:latin typeface="Arial"/>
                        </a:rPr>
                        <a:t>Доля в общем объеме доходов, %</a:t>
                      </a:r>
                    </a:p>
                  </a:txBody>
                  <a:tcPr marL="7620" marR="7620" marT="7620" marB="0" anchor="ctr"/>
                </a:tc>
                <a:tc>
                  <a:txBody>
                    <a:bodyPr/>
                    <a:lstStyle/>
                    <a:p>
                      <a:pPr algn="ctr" rtl="0" fontAlgn="ctr"/>
                      <a:r>
                        <a:rPr lang="ru-RU" sz="900" b="1" i="0" u="none" strike="noStrike">
                          <a:latin typeface="Arial"/>
                        </a:rPr>
                        <a:t>План</a:t>
                      </a:r>
                    </a:p>
                  </a:txBody>
                  <a:tcPr marL="7620" marR="7620" marT="7620" marB="0" anchor="ctr"/>
                </a:tc>
                <a:tc>
                  <a:txBody>
                    <a:bodyPr/>
                    <a:lstStyle/>
                    <a:p>
                      <a:pPr algn="ctr" rtl="0" fontAlgn="ctr"/>
                      <a:r>
                        <a:rPr lang="ru-RU" sz="900" b="1" i="0" u="none" strike="noStrike" dirty="0">
                          <a:latin typeface="Arial"/>
                        </a:rPr>
                        <a:t>Доля в общем объеме доходов, %</a:t>
                      </a:r>
                    </a:p>
                  </a:txBody>
                  <a:tcPr marL="7620" marR="7620" marT="7620" marB="0" anchor="ctr"/>
                </a:tc>
              </a:tr>
              <a:tr h="319947">
                <a:tc>
                  <a:txBody>
                    <a:bodyPr/>
                    <a:lstStyle/>
                    <a:p>
                      <a:pPr algn="l" rtl="0" fontAlgn="ctr"/>
                      <a:r>
                        <a:rPr lang="ru-RU" sz="900" b="0" i="0" u="none" strike="noStrike" dirty="0">
                          <a:solidFill>
                            <a:srgbClr val="000000"/>
                          </a:solidFill>
                          <a:latin typeface="Arial"/>
                        </a:rPr>
                        <a:t>ПРОЧИЕ НЕНАЛОГОВЫЕ ДОХОДЫ</a:t>
                      </a:r>
                    </a:p>
                  </a:txBody>
                  <a:tcPr marL="9525" marR="9525" marT="9525" marB="0" anchor="ctr"/>
                </a:tc>
                <a:tc>
                  <a:txBody>
                    <a:bodyPr/>
                    <a:lstStyle/>
                    <a:p>
                      <a:pPr algn="ctr" rtl="0" fontAlgn="ctr"/>
                      <a:r>
                        <a:rPr lang="ru-RU" sz="900" b="0" i="0" u="none" strike="noStrike">
                          <a:latin typeface="Arial"/>
                        </a:rPr>
                        <a:t>35 846,00</a:t>
                      </a:r>
                    </a:p>
                  </a:txBody>
                  <a:tcPr marL="7620" marR="7620" marT="7620" marB="0" anchor="ctr"/>
                </a:tc>
                <a:tc>
                  <a:txBody>
                    <a:bodyPr/>
                    <a:lstStyle/>
                    <a:p>
                      <a:pPr algn="ctr" rtl="0" fontAlgn="ctr"/>
                      <a:r>
                        <a:rPr lang="ru-RU" sz="900" b="0" i="0" u="none" strike="noStrike">
                          <a:latin typeface="Arial"/>
                        </a:rPr>
                        <a:t>0,01</a:t>
                      </a:r>
                    </a:p>
                  </a:txBody>
                  <a:tcPr marL="7620" marR="7620" marT="7620" marB="0" anchor="ctr"/>
                </a:tc>
                <a:tc>
                  <a:txBody>
                    <a:bodyPr/>
                    <a:lstStyle/>
                    <a:p>
                      <a:pPr algn="ctr" rtl="0" fontAlgn="ctr"/>
                      <a:r>
                        <a:rPr lang="ru-RU" sz="900" b="0" i="0" u="none" strike="noStrike">
                          <a:latin typeface="Arial"/>
                        </a:rPr>
                        <a:t> </a:t>
                      </a:r>
                    </a:p>
                  </a:txBody>
                  <a:tcPr marL="7620" marR="7620" marT="7620" marB="0" anchor="ctr"/>
                </a:tc>
                <a:tc>
                  <a:txBody>
                    <a:bodyPr/>
                    <a:lstStyle/>
                    <a:p>
                      <a:pPr algn="ctr" rtl="0" fontAlgn="ctr"/>
                      <a:r>
                        <a:rPr lang="ru-RU" sz="900" b="0" i="0" u="none" strike="noStrike">
                          <a:latin typeface="Arial"/>
                        </a:rPr>
                        <a:t>0,00</a:t>
                      </a:r>
                    </a:p>
                  </a:txBody>
                  <a:tcPr marL="7620" marR="7620" marT="7620" marB="0" anchor="ctr"/>
                </a:tc>
                <a:tc>
                  <a:txBody>
                    <a:bodyPr/>
                    <a:lstStyle/>
                    <a:p>
                      <a:pPr algn="ctr" rtl="0" fontAlgn="ctr"/>
                      <a:r>
                        <a:rPr lang="ru-RU" sz="900" b="0" i="0" u="none" strike="noStrike">
                          <a:latin typeface="Arial"/>
                        </a:rPr>
                        <a:t> </a:t>
                      </a:r>
                    </a:p>
                  </a:txBody>
                  <a:tcPr marL="7620" marR="7620" marT="7620" marB="0" anchor="ctr"/>
                </a:tc>
                <a:tc>
                  <a:txBody>
                    <a:bodyPr/>
                    <a:lstStyle/>
                    <a:p>
                      <a:pPr algn="ctr" rtl="0" fontAlgn="ctr"/>
                      <a:r>
                        <a:rPr lang="ru-RU" sz="900" b="0" i="0" u="none" strike="noStrike">
                          <a:latin typeface="Arial"/>
                        </a:rPr>
                        <a:t>0,00</a:t>
                      </a:r>
                    </a:p>
                  </a:txBody>
                  <a:tcPr marL="7620" marR="7620" marT="7620" marB="0" anchor="ctr"/>
                </a:tc>
              </a:tr>
              <a:tr h="212566">
                <a:tc>
                  <a:txBody>
                    <a:bodyPr/>
                    <a:lstStyle/>
                    <a:p>
                      <a:pPr algn="l" rtl="0" fontAlgn="ctr"/>
                      <a:r>
                        <a:rPr lang="ru-RU" sz="900" b="1" i="1" u="none" strike="noStrike" dirty="0">
                          <a:latin typeface="Arial"/>
                        </a:rPr>
                        <a:t>БЕЗВОЗМЕЗДНЫЕ ПОСТУПЛЕНИЯ</a:t>
                      </a:r>
                    </a:p>
                  </a:txBody>
                  <a:tcPr marL="7620" marR="7620" marT="7620" marB="0" anchor="ctr"/>
                </a:tc>
                <a:tc>
                  <a:txBody>
                    <a:bodyPr/>
                    <a:lstStyle/>
                    <a:p>
                      <a:pPr algn="ctr" rtl="0" fontAlgn="ctr"/>
                      <a:r>
                        <a:rPr lang="ru-RU" sz="900" b="0" i="0" u="none" strike="noStrike">
                          <a:latin typeface="Arial"/>
                        </a:rPr>
                        <a:t>327 607 028,00</a:t>
                      </a:r>
                    </a:p>
                  </a:txBody>
                  <a:tcPr marL="7620" marR="7620" marT="7620" marB="0" anchor="ctr"/>
                </a:tc>
                <a:tc>
                  <a:txBody>
                    <a:bodyPr/>
                    <a:lstStyle/>
                    <a:p>
                      <a:pPr algn="ctr" rtl="0" fontAlgn="ctr"/>
                      <a:r>
                        <a:rPr lang="ru-RU" sz="900" b="0" i="0" u="none" strike="noStrike">
                          <a:latin typeface="Arial"/>
                        </a:rPr>
                        <a:t>84,79</a:t>
                      </a:r>
                    </a:p>
                  </a:txBody>
                  <a:tcPr marL="7620" marR="7620" marT="7620" marB="0" anchor="ctr"/>
                </a:tc>
                <a:tc>
                  <a:txBody>
                    <a:bodyPr/>
                    <a:lstStyle/>
                    <a:p>
                      <a:pPr algn="ctr" rtl="0" fontAlgn="ctr"/>
                      <a:r>
                        <a:rPr lang="ru-RU" sz="900" b="0" i="0" u="none" strike="noStrike">
                          <a:latin typeface="Arial"/>
                        </a:rPr>
                        <a:t>307 672 334,00</a:t>
                      </a:r>
                    </a:p>
                  </a:txBody>
                  <a:tcPr marL="7620" marR="7620" marT="7620" marB="0" anchor="ctr"/>
                </a:tc>
                <a:tc>
                  <a:txBody>
                    <a:bodyPr/>
                    <a:lstStyle/>
                    <a:p>
                      <a:pPr algn="ctr" rtl="0" fontAlgn="ctr"/>
                      <a:r>
                        <a:rPr lang="ru-RU" sz="900" b="0" i="0" u="none" strike="noStrike">
                          <a:latin typeface="Arial"/>
                        </a:rPr>
                        <a:t>86,32</a:t>
                      </a:r>
                    </a:p>
                  </a:txBody>
                  <a:tcPr marL="7620" marR="7620" marT="7620" marB="0" anchor="ctr"/>
                </a:tc>
                <a:tc>
                  <a:txBody>
                    <a:bodyPr/>
                    <a:lstStyle/>
                    <a:p>
                      <a:pPr algn="ctr" rtl="0" fontAlgn="ctr"/>
                      <a:r>
                        <a:rPr lang="ru-RU" sz="900" b="0" i="0" u="none" strike="noStrike">
                          <a:latin typeface="Arial"/>
                        </a:rPr>
                        <a:t>291 537 088,00</a:t>
                      </a:r>
                    </a:p>
                  </a:txBody>
                  <a:tcPr marL="7620" marR="7620" marT="7620" marB="0" anchor="ctr"/>
                </a:tc>
                <a:tc>
                  <a:txBody>
                    <a:bodyPr/>
                    <a:lstStyle/>
                    <a:p>
                      <a:pPr algn="ctr" rtl="0" fontAlgn="ctr"/>
                      <a:r>
                        <a:rPr lang="ru-RU" sz="900" b="0" i="0" u="none" strike="noStrike">
                          <a:latin typeface="Arial"/>
                        </a:rPr>
                        <a:t>82,48</a:t>
                      </a:r>
                    </a:p>
                  </a:txBody>
                  <a:tcPr marL="7620" marR="7620" marT="7620" marB="0" anchor="ctr"/>
                </a:tc>
              </a:tr>
              <a:tr h="495987">
                <a:tc>
                  <a:txBody>
                    <a:bodyPr/>
                    <a:lstStyle/>
                    <a:p>
                      <a:pPr algn="l" rtl="0" fontAlgn="ctr"/>
                      <a:r>
                        <a:rPr lang="ru-RU" sz="900" b="0" i="0" u="none" strike="noStrike" dirty="0">
                          <a:latin typeface="Arial"/>
                        </a:rPr>
                        <a:t>БЕЗВОЗМЕЗДНЫЕ ПОСТУПЛЕНИЯ ОТ ДРУГИХ БЮДЖЕТОВ БЮДЖЕТНОЙ СИСТЕМЫ РОССИЙСКОЙ ФЕДЕРАЦИИ</a:t>
                      </a:r>
                    </a:p>
                  </a:txBody>
                  <a:tcPr marL="7620" marR="7620" marT="7620" marB="0" anchor="ctr"/>
                </a:tc>
                <a:tc>
                  <a:txBody>
                    <a:bodyPr/>
                    <a:lstStyle/>
                    <a:p>
                      <a:pPr algn="ctr" rtl="0" fontAlgn="ctr"/>
                      <a:r>
                        <a:rPr lang="ru-RU" sz="900" b="0" i="0" u="none" strike="noStrike">
                          <a:latin typeface="Arial"/>
                        </a:rPr>
                        <a:t>327 607 028,00</a:t>
                      </a:r>
                    </a:p>
                  </a:txBody>
                  <a:tcPr marL="7620" marR="7620" marT="7620" marB="0" anchor="ctr"/>
                </a:tc>
                <a:tc>
                  <a:txBody>
                    <a:bodyPr/>
                    <a:lstStyle/>
                    <a:p>
                      <a:pPr algn="ctr" rtl="0" fontAlgn="ctr"/>
                      <a:r>
                        <a:rPr lang="ru-RU" sz="900" b="0" i="0" u="none" strike="noStrike">
                          <a:latin typeface="Arial"/>
                        </a:rPr>
                        <a:t>84,79</a:t>
                      </a:r>
                    </a:p>
                  </a:txBody>
                  <a:tcPr marL="7620" marR="7620" marT="7620" marB="0" anchor="ctr"/>
                </a:tc>
                <a:tc>
                  <a:txBody>
                    <a:bodyPr/>
                    <a:lstStyle/>
                    <a:p>
                      <a:pPr algn="ctr" rtl="0" fontAlgn="ctr"/>
                      <a:r>
                        <a:rPr lang="ru-RU" sz="900" b="0" i="0" u="none" strike="noStrike">
                          <a:latin typeface="Arial"/>
                        </a:rPr>
                        <a:t>307 672 334,00</a:t>
                      </a:r>
                    </a:p>
                  </a:txBody>
                  <a:tcPr marL="7620" marR="7620" marT="7620" marB="0" anchor="ctr"/>
                </a:tc>
                <a:tc>
                  <a:txBody>
                    <a:bodyPr/>
                    <a:lstStyle/>
                    <a:p>
                      <a:pPr algn="ctr" rtl="0" fontAlgn="ctr"/>
                      <a:r>
                        <a:rPr lang="ru-RU" sz="900" b="0" i="0" u="none" strike="noStrike">
                          <a:latin typeface="Arial"/>
                        </a:rPr>
                        <a:t>86,32</a:t>
                      </a:r>
                    </a:p>
                  </a:txBody>
                  <a:tcPr marL="7620" marR="7620" marT="7620" marB="0" anchor="ctr"/>
                </a:tc>
                <a:tc>
                  <a:txBody>
                    <a:bodyPr/>
                    <a:lstStyle/>
                    <a:p>
                      <a:pPr algn="ctr" rtl="0" fontAlgn="ctr"/>
                      <a:r>
                        <a:rPr lang="ru-RU" sz="900" b="0" i="0" u="none" strike="noStrike">
                          <a:latin typeface="Arial"/>
                        </a:rPr>
                        <a:t>291 537 088,00</a:t>
                      </a:r>
                    </a:p>
                  </a:txBody>
                  <a:tcPr marL="7620" marR="7620" marT="7620" marB="0" anchor="ctr"/>
                </a:tc>
                <a:tc>
                  <a:txBody>
                    <a:bodyPr/>
                    <a:lstStyle/>
                    <a:p>
                      <a:pPr algn="ctr" rtl="0" fontAlgn="ctr"/>
                      <a:r>
                        <a:rPr lang="ru-RU" sz="900" b="0" i="0" u="none" strike="noStrike">
                          <a:latin typeface="Arial"/>
                        </a:rPr>
                        <a:t>82,48</a:t>
                      </a:r>
                    </a:p>
                  </a:txBody>
                  <a:tcPr marL="7620" marR="7620" marT="7620" marB="0" anchor="ctr"/>
                </a:tc>
              </a:tr>
              <a:tr h="354276">
                <a:tc>
                  <a:txBody>
                    <a:bodyPr/>
                    <a:lstStyle/>
                    <a:p>
                      <a:pPr algn="l" rtl="0" fontAlgn="ctr"/>
                      <a:r>
                        <a:rPr lang="ru-RU" sz="900" b="0" i="0" u="none" strike="noStrike" dirty="0">
                          <a:latin typeface="Arial"/>
                        </a:rPr>
                        <a:t>Дотации бюджетам бюджетной системы Российской Федерации</a:t>
                      </a:r>
                    </a:p>
                  </a:txBody>
                  <a:tcPr marL="7620" marR="7620" marT="7620" marB="0" anchor="ctr"/>
                </a:tc>
                <a:tc>
                  <a:txBody>
                    <a:bodyPr/>
                    <a:lstStyle/>
                    <a:p>
                      <a:pPr algn="ctr" rtl="0" fontAlgn="ctr"/>
                      <a:r>
                        <a:rPr lang="ru-RU" sz="900" b="0" i="0" u="none" strike="noStrike">
                          <a:latin typeface="Arial"/>
                        </a:rPr>
                        <a:t>75 252 913,00</a:t>
                      </a:r>
                    </a:p>
                  </a:txBody>
                  <a:tcPr marL="7620" marR="7620" marT="7620" marB="0" anchor="ctr"/>
                </a:tc>
                <a:tc>
                  <a:txBody>
                    <a:bodyPr/>
                    <a:lstStyle/>
                    <a:p>
                      <a:pPr algn="ctr" rtl="0" fontAlgn="ctr"/>
                      <a:r>
                        <a:rPr lang="ru-RU" sz="900" b="0" i="0" u="none" strike="noStrike">
                          <a:latin typeface="Arial"/>
                        </a:rPr>
                        <a:t>19,48</a:t>
                      </a:r>
                    </a:p>
                  </a:txBody>
                  <a:tcPr marL="7620" marR="7620" marT="7620" marB="0" anchor="ctr"/>
                </a:tc>
                <a:tc>
                  <a:txBody>
                    <a:bodyPr/>
                    <a:lstStyle/>
                    <a:p>
                      <a:pPr algn="ctr" rtl="0" fontAlgn="ctr"/>
                      <a:r>
                        <a:rPr lang="ru-RU" sz="900" b="0" i="0" u="none" strike="noStrike">
                          <a:latin typeface="Arial"/>
                        </a:rPr>
                        <a:t>67 645 784,00</a:t>
                      </a:r>
                    </a:p>
                  </a:txBody>
                  <a:tcPr marL="7620" marR="7620" marT="7620" marB="0" anchor="ctr"/>
                </a:tc>
                <a:tc>
                  <a:txBody>
                    <a:bodyPr/>
                    <a:lstStyle/>
                    <a:p>
                      <a:pPr algn="ctr" rtl="0" fontAlgn="ctr"/>
                      <a:r>
                        <a:rPr lang="ru-RU" sz="900" b="0" i="0" u="none" strike="noStrike">
                          <a:latin typeface="Arial"/>
                        </a:rPr>
                        <a:t>18,98</a:t>
                      </a:r>
                    </a:p>
                  </a:txBody>
                  <a:tcPr marL="7620" marR="7620" marT="7620" marB="0" anchor="ctr"/>
                </a:tc>
                <a:tc>
                  <a:txBody>
                    <a:bodyPr/>
                    <a:lstStyle/>
                    <a:p>
                      <a:pPr algn="ctr" rtl="0" fontAlgn="ctr"/>
                      <a:r>
                        <a:rPr lang="ru-RU" sz="900" b="0" i="0" u="none" strike="noStrike">
                          <a:latin typeface="Arial"/>
                        </a:rPr>
                        <a:t>52 254 600,00</a:t>
                      </a:r>
                    </a:p>
                  </a:txBody>
                  <a:tcPr marL="7620" marR="7620" marT="7620" marB="0" anchor="ctr"/>
                </a:tc>
                <a:tc>
                  <a:txBody>
                    <a:bodyPr/>
                    <a:lstStyle/>
                    <a:p>
                      <a:pPr algn="ctr" rtl="0" fontAlgn="ctr"/>
                      <a:r>
                        <a:rPr lang="ru-RU" sz="900" b="0" i="0" u="none" strike="noStrike">
                          <a:latin typeface="Arial"/>
                        </a:rPr>
                        <a:t>14,78</a:t>
                      </a:r>
                    </a:p>
                  </a:txBody>
                  <a:tcPr marL="7620" marR="7620" marT="7620" marB="0" anchor="ctr"/>
                </a:tc>
              </a:tr>
              <a:tr h="367815">
                <a:tc>
                  <a:txBody>
                    <a:bodyPr/>
                    <a:lstStyle/>
                    <a:p>
                      <a:pPr algn="l" rtl="0" fontAlgn="ctr"/>
                      <a:r>
                        <a:rPr lang="ru-RU" sz="900" b="0" i="0" u="none" strike="noStrike" dirty="0">
                          <a:latin typeface="Arial"/>
                        </a:rPr>
                        <a:t>Субсидии бюджетам бюджетной системы  Российской Федерации (межбюджетные субсидии)</a:t>
                      </a:r>
                    </a:p>
                  </a:txBody>
                  <a:tcPr marL="7620" marR="7620" marT="7620" marB="0" anchor="ctr"/>
                </a:tc>
                <a:tc>
                  <a:txBody>
                    <a:bodyPr/>
                    <a:lstStyle/>
                    <a:p>
                      <a:pPr algn="ctr" rtl="0" fontAlgn="ctr"/>
                      <a:r>
                        <a:rPr lang="ru-RU" sz="900" b="0" i="0" u="none" strike="noStrike">
                          <a:latin typeface="Arial"/>
                        </a:rPr>
                        <a:t>3 567 465,00</a:t>
                      </a:r>
                    </a:p>
                  </a:txBody>
                  <a:tcPr marL="7620" marR="7620" marT="7620" marB="0" anchor="ctr"/>
                </a:tc>
                <a:tc>
                  <a:txBody>
                    <a:bodyPr/>
                    <a:lstStyle/>
                    <a:p>
                      <a:pPr algn="ctr" rtl="0" fontAlgn="ctr"/>
                      <a:r>
                        <a:rPr lang="ru-RU" sz="900" b="0" i="0" u="none" strike="noStrike">
                          <a:latin typeface="Arial"/>
                        </a:rPr>
                        <a:t>0,92</a:t>
                      </a:r>
                    </a:p>
                  </a:txBody>
                  <a:tcPr marL="7620" marR="7620" marT="7620" marB="0" anchor="ctr"/>
                </a:tc>
                <a:tc>
                  <a:txBody>
                    <a:bodyPr/>
                    <a:lstStyle/>
                    <a:p>
                      <a:pPr algn="ctr" rtl="0" fontAlgn="ctr"/>
                      <a:r>
                        <a:rPr lang="ru-RU" sz="900" b="0" i="0" u="none" strike="noStrike">
                          <a:latin typeface="Arial"/>
                        </a:rPr>
                        <a:t>1 189 664,00</a:t>
                      </a:r>
                    </a:p>
                  </a:txBody>
                  <a:tcPr marL="7620" marR="7620" marT="7620" marB="0" anchor="ctr"/>
                </a:tc>
                <a:tc>
                  <a:txBody>
                    <a:bodyPr/>
                    <a:lstStyle/>
                    <a:p>
                      <a:pPr algn="ctr" rtl="0" fontAlgn="ctr"/>
                      <a:r>
                        <a:rPr lang="ru-RU" sz="900" b="0" i="0" u="none" strike="noStrike">
                          <a:latin typeface="Arial"/>
                        </a:rPr>
                        <a:t>0,33</a:t>
                      </a:r>
                    </a:p>
                  </a:txBody>
                  <a:tcPr marL="7620" marR="7620" marT="7620" marB="0" anchor="ctr"/>
                </a:tc>
                <a:tc>
                  <a:txBody>
                    <a:bodyPr/>
                    <a:lstStyle/>
                    <a:p>
                      <a:pPr algn="ctr" rtl="0" fontAlgn="ctr"/>
                      <a:r>
                        <a:rPr lang="ru-RU" sz="900" b="0" i="0" u="none" strike="noStrike">
                          <a:latin typeface="Arial"/>
                        </a:rPr>
                        <a:t>1 189 664,00</a:t>
                      </a:r>
                    </a:p>
                  </a:txBody>
                  <a:tcPr marL="7620" marR="7620" marT="7620" marB="0" anchor="ctr"/>
                </a:tc>
                <a:tc>
                  <a:txBody>
                    <a:bodyPr/>
                    <a:lstStyle/>
                    <a:p>
                      <a:pPr algn="ctr" rtl="0" fontAlgn="ctr"/>
                      <a:r>
                        <a:rPr lang="ru-RU" sz="900" b="0" i="0" u="none" strike="noStrike">
                          <a:latin typeface="Arial"/>
                        </a:rPr>
                        <a:t>0,34</a:t>
                      </a:r>
                    </a:p>
                  </a:txBody>
                  <a:tcPr marL="7620" marR="7620" marT="7620" marB="0" anchor="ctr"/>
                </a:tc>
              </a:tr>
              <a:tr h="367815">
                <a:tc>
                  <a:txBody>
                    <a:bodyPr/>
                    <a:lstStyle/>
                    <a:p>
                      <a:pPr algn="l" rtl="0" fontAlgn="ctr"/>
                      <a:r>
                        <a:rPr lang="ru-RU" sz="900" b="0" i="0" u="none" strike="noStrike" dirty="0">
                          <a:latin typeface="Arial"/>
                        </a:rPr>
                        <a:t>Субвенции бюджетам бюджетной системы Российской Федерации</a:t>
                      </a:r>
                    </a:p>
                  </a:txBody>
                  <a:tcPr marL="7620" marR="7620" marT="7620" marB="0" anchor="ctr"/>
                </a:tc>
                <a:tc>
                  <a:txBody>
                    <a:bodyPr/>
                    <a:lstStyle/>
                    <a:p>
                      <a:pPr algn="ctr" rtl="0" fontAlgn="ctr"/>
                      <a:r>
                        <a:rPr lang="ru-RU" sz="900" b="0" i="0" u="none" strike="noStrike">
                          <a:latin typeface="Arial"/>
                        </a:rPr>
                        <a:t>248 786 650,00</a:t>
                      </a:r>
                    </a:p>
                  </a:txBody>
                  <a:tcPr marL="7620" marR="7620" marT="7620" marB="0" anchor="ctr"/>
                </a:tc>
                <a:tc>
                  <a:txBody>
                    <a:bodyPr/>
                    <a:lstStyle/>
                    <a:p>
                      <a:pPr algn="ctr" rtl="0" fontAlgn="ctr"/>
                      <a:r>
                        <a:rPr lang="ru-RU" sz="900" b="0" i="0" u="none" strike="noStrike">
                          <a:latin typeface="Arial"/>
                        </a:rPr>
                        <a:t>64,39</a:t>
                      </a:r>
                    </a:p>
                  </a:txBody>
                  <a:tcPr marL="7620" marR="7620" marT="7620" marB="0" anchor="ctr"/>
                </a:tc>
                <a:tc>
                  <a:txBody>
                    <a:bodyPr/>
                    <a:lstStyle/>
                    <a:p>
                      <a:pPr algn="ctr" rtl="0" fontAlgn="ctr"/>
                      <a:r>
                        <a:rPr lang="ru-RU" sz="900" b="0" i="0" u="none" strike="noStrike">
                          <a:latin typeface="Arial"/>
                        </a:rPr>
                        <a:t>238 836 886,00</a:t>
                      </a:r>
                    </a:p>
                  </a:txBody>
                  <a:tcPr marL="7620" marR="7620" marT="7620" marB="0" anchor="ctr"/>
                </a:tc>
                <a:tc>
                  <a:txBody>
                    <a:bodyPr/>
                    <a:lstStyle/>
                    <a:p>
                      <a:pPr algn="ctr" rtl="0" fontAlgn="ctr"/>
                      <a:r>
                        <a:rPr lang="ru-RU" sz="900" b="0" i="0" u="none" strike="noStrike">
                          <a:latin typeface="Arial"/>
                        </a:rPr>
                        <a:t>67,01</a:t>
                      </a:r>
                    </a:p>
                  </a:txBody>
                  <a:tcPr marL="7620" marR="7620" marT="7620" marB="0" anchor="ctr"/>
                </a:tc>
                <a:tc>
                  <a:txBody>
                    <a:bodyPr/>
                    <a:lstStyle/>
                    <a:p>
                      <a:pPr algn="ctr" rtl="0" fontAlgn="ctr"/>
                      <a:r>
                        <a:rPr lang="ru-RU" sz="900" b="0" i="0" u="none" strike="noStrike">
                          <a:latin typeface="Arial"/>
                        </a:rPr>
                        <a:t>238 092 824,00</a:t>
                      </a:r>
                    </a:p>
                  </a:txBody>
                  <a:tcPr marL="7620" marR="7620" marT="7620" marB="0" anchor="ctr"/>
                </a:tc>
                <a:tc>
                  <a:txBody>
                    <a:bodyPr/>
                    <a:lstStyle/>
                    <a:p>
                      <a:pPr algn="ctr" rtl="0" fontAlgn="ctr"/>
                      <a:r>
                        <a:rPr lang="ru-RU" sz="900" b="0" i="0" u="none" strike="noStrike" dirty="0">
                          <a:latin typeface="Arial"/>
                        </a:rPr>
                        <a:t>67,36</a:t>
                      </a:r>
                    </a:p>
                  </a:txBody>
                  <a:tcPr marL="7620" marR="7620" marT="7620" marB="0" anchor="ctr"/>
                </a:tc>
              </a:tr>
              <a:tr h="289524">
                <a:tc>
                  <a:txBody>
                    <a:bodyPr/>
                    <a:lstStyle/>
                    <a:p>
                      <a:pPr algn="l" rtl="0" fontAlgn="ctr"/>
                      <a:r>
                        <a:rPr lang="ru-RU" sz="900" b="1" i="0" u="none" strike="noStrike" dirty="0">
                          <a:solidFill>
                            <a:srgbClr val="000000"/>
                          </a:solidFill>
                          <a:latin typeface="Arial"/>
                        </a:rPr>
                        <a:t>Всего доходов</a:t>
                      </a:r>
                    </a:p>
                  </a:txBody>
                  <a:tcPr marL="8378" marR="8378" marT="9525" marB="0" anchor="ctr"/>
                </a:tc>
                <a:tc>
                  <a:txBody>
                    <a:bodyPr/>
                    <a:lstStyle/>
                    <a:p>
                      <a:pPr algn="ctr" rtl="0" fontAlgn="ctr"/>
                      <a:r>
                        <a:rPr lang="ru-RU" sz="900" b="1" i="0" u="none" strike="noStrike">
                          <a:latin typeface="Arial"/>
                        </a:rPr>
                        <a:t>386 360 595,00</a:t>
                      </a:r>
                    </a:p>
                  </a:txBody>
                  <a:tcPr marL="7620" marR="7620" marT="7620" marB="0" anchor="ctr"/>
                </a:tc>
                <a:tc>
                  <a:txBody>
                    <a:bodyPr/>
                    <a:lstStyle/>
                    <a:p>
                      <a:pPr algn="ctr" rtl="0" fontAlgn="ctr"/>
                      <a:r>
                        <a:rPr lang="ru-RU" sz="900" b="1" i="0" u="none" strike="noStrike">
                          <a:latin typeface="Arial"/>
                        </a:rPr>
                        <a:t>100,00</a:t>
                      </a:r>
                    </a:p>
                  </a:txBody>
                  <a:tcPr marL="7620" marR="7620" marT="7620" marB="0" anchor="ctr"/>
                </a:tc>
                <a:tc>
                  <a:txBody>
                    <a:bodyPr/>
                    <a:lstStyle/>
                    <a:p>
                      <a:pPr algn="ctr" rtl="0" fontAlgn="ctr"/>
                      <a:r>
                        <a:rPr lang="ru-RU" sz="900" b="1" i="0" u="none" strike="noStrike">
                          <a:latin typeface="Arial"/>
                        </a:rPr>
                        <a:t>356 445 028,00</a:t>
                      </a:r>
                    </a:p>
                  </a:txBody>
                  <a:tcPr marL="7620" marR="7620" marT="7620" marB="0" anchor="ctr"/>
                </a:tc>
                <a:tc>
                  <a:txBody>
                    <a:bodyPr/>
                    <a:lstStyle/>
                    <a:p>
                      <a:pPr algn="ctr" rtl="0" fontAlgn="ctr"/>
                      <a:r>
                        <a:rPr lang="ru-RU" sz="900" b="1" i="0" u="none" strike="noStrike">
                          <a:latin typeface="Arial"/>
                        </a:rPr>
                        <a:t>100,00</a:t>
                      </a:r>
                    </a:p>
                  </a:txBody>
                  <a:tcPr marL="7620" marR="7620" marT="7620" marB="0" anchor="ctr"/>
                </a:tc>
                <a:tc>
                  <a:txBody>
                    <a:bodyPr/>
                    <a:lstStyle/>
                    <a:p>
                      <a:pPr algn="ctr" rtl="0" fontAlgn="ctr"/>
                      <a:r>
                        <a:rPr lang="ru-RU" sz="900" b="1" i="0" u="none" strike="noStrike">
                          <a:latin typeface="Arial"/>
                        </a:rPr>
                        <a:t>353 449 227,00</a:t>
                      </a:r>
                    </a:p>
                  </a:txBody>
                  <a:tcPr marL="7620" marR="7620" marT="7620" marB="0" anchor="ctr"/>
                </a:tc>
                <a:tc>
                  <a:txBody>
                    <a:bodyPr/>
                    <a:lstStyle/>
                    <a:p>
                      <a:pPr algn="ctr" rtl="0" fontAlgn="ctr"/>
                      <a:r>
                        <a:rPr lang="ru-RU" sz="900" b="1" i="0" u="none" strike="noStrike" dirty="0">
                          <a:latin typeface="Arial"/>
                        </a:rPr>
                        <a:t>100,00</a:t>
                      </a:r>
                    </a:p>
                  </a:txBody>
                  <a:tcPr marL="7620" marR="7620" marT="7620" marB="0" anchor="ctr"/>
                </a:tc>
              </a:tr>
            </a:tbl>
          </a:graphicData>
        </a:graphic>
      </p:graphicFrame>
      <p:sp>
        <p:nvSpPr>
          <p:cNvPr id="5" name="Прямоугольник 4"/>
          <p:cNvSpPr/>
          <p:nvPr/>
        </p:nvSpPr>
        <p:spPr>
          <a:xfrm>
            <a:off x="7286644" y="1142984"/>
            <a:ext cx="862159" cy="369332"/>
          </a:xfrm>
          <a:prstGeom prst="rect">
            <a:avLst/>
          </a:prstGeom>
        </p:spPr>
        <p:txBody>
          <a:bodyPr wrap="none">
            <a:spAutoFit/>
          </a:bodyPr>
          <a:lstStyle/>
          <a:p>
            <a:r>
              <a:rPr lang="ru-RU" dirty="0" smtClean="0"/>
              <a:t>рублей</a:t>
            </a:r>
            <a:endParaRPr lang="ru-RU" dirty="0"/>
          </a:p>
        </p:txBody>
      </p:sp>
      <p:pic>
        <p:nvPicPr>
          <p:cNvPr id="6" name="Picture 2" descr="https://www.volyn24.com/img/modules/news/5/3c/8a96026d46026db6f93a0b1c1c6753c5/gallery-phot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43570" y="5214950"/>
            <a:ext cx="3158092" cy="147584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615262" cy="965820"/>
          </a:xfrm>
        </p:spPr>
        <p:txBody>
          <a:bodyPr>
            <a:noAutofit/>
          </a:bodyPr>
          <a:lstStyle/>
          <a:p>
            <a:pPr algn="ctr"/>
            <a:r>
              <a:rPr lang="ru-RU" sz="2400" spc="300" dirty="0" smtClean="0">
                <a:solidFill>
                  <a:srgbClr val="FF65A3"/>
                </a:solidFill>
                <a:effectLst>
                  <a:outerShdw blurRad="38100" dist="38100" dir="2700000" algn="tl">
                    <a:srgbClr val="000000">
                      <a:alpha val="43137"/>
                    </a:srgbClr>
                  </a:outerShdw>
                </a:effectLst>
                <a:latin typeface="Times New Roman" pitchFamily="18" charset="0"/>
              </a:rPr>
              <a:t>СТРУКТУРА ДОХОДОВ БЮДЖЕТА </a:t>
            </a:r>
            <a:br>
              <a:rPr lang="ru-RU" sz="2400" spc="300" dirty="0" smtClean="0">
                <a:solidFill>
                  <a:srgbClr val="FF65A3"/>
                </a:solidFill>
                <a:effectLst>
                  <a:outerShdw blurRad="38100" dist="38100" dir="2700000" algn="tl">
                    <a:srgbClr val="000000">
                      <a:alpha val="43137"/>
                    </a:srgbClr>
                  </a:outerShdw>
                </a:effectLst>
                <a:latin typeface="Times New Roman" pitchFamily="18" charset="0"/>
              </a:rPr>
            </a:br>
            <a:r>
              <a:rPr lang="ru-RU" sz="2400" spc="300" dirty="0" smtClean="0">
                <a:solidFill>
                  <a:srgbClr val="FF65A3"/>
                </a:solidFill>
                <a:effectLst>
                  <a:outerShdw blurRad="38100" dist="38100" dir="2700000" algn="tl">
                    <a:srgbClr val="000000">
                      <a:alpha val="43137"/>
                    </a:srgbClr>
                  </a:outerShdw>
                </a:effectLst>
                <a:latin typeface="Times New Roman" pitchFamily="18" charset="0"/>
              </a:rPr>
              <a:t>В 2021 ГОДУ И НА ПЛАНОВЫЙ ПЕРИОД 2022 И 2023 ГОДОВ</a:t>
            </a:r>
            <a:endParaRPr lang="ru-RU" sz="2400" spc="300" dirty="0">
              <a:solidFill>
                <a:srgbClr val="FF65A3"/>
              </a:solidFill>
              <a:effectLst>
                <a:outerShdw blurRad="38100" dist="38100" dir="2700000" algn="tl">
                  <a:srgbClr val="000000">
                    <a:alpha val="43137"/>
                  </a:srgbClr>
                </a:outerShdw>
              </a:effectLst>
            </a:endParaRPr>
          </a:p>
        </p:txBody>
      </p:sp>
      <p:graphicFrame>
        <p:nvGraphicFramePr>
          <p:cNvPr id="6" name="Диаграмма 5"/>
          <p:cNvGraphicFramePr/>
          <p:nvPr/>
        </p:nvGraphicFramePr>
        <p:xfrm>
          <a:off x="2428860" y="1285860"/>
          <a:ext cx="4357686" cy="24288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Диаграмма 8"/>
          <p:cNvGraphicFramePr/>
          <p:nvPr/>
        </p:nvGraphicFramePr>
        <p:xfrm>
          <a:off x="142844" y="3786190"/>
          <a:ext cx="4429156" cy="26432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Диаграмма 9"/>
          <p:cNvGraphicFramePr/>
          <p:nvPr/>
        </p:nvGraphicFramePr>
        <p:xfrm>
          <a:off x="4643438" y="3786190"/>
          <a:ext cx="4357718" cy="264320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C:\Users\User\Desktop\ТЕСТЫ\фото 2\byud.jpg"/>
          <p:cNvPicPr>
            <a:picLocks noChangeAspect="1" noChangeArrowheads="1"/>
          </p:cNvPicPr>
          <p:nvPr/>
        </p:nvPicPr>
        <p:blipFill>
          <a:blip r:embed="rId2" cstate="print"/>
          <a:srcRect/>
          <a:stretch>
            <a:fillRect/>
          </a:stretch>
        </p:blipFill>
        <p:spPr bwMode="auto">
          <a:xfrm>
            <a:off x="7786710" y="3786190"/>
            <a:ext cx="1357290" cy="1222359"/>
          </a:xfrm>
          <a:prstGeom prst="snip1Rect">
            <a:avLst/>
          </a:prstGeom>
          <a:noFill/>
          <a:ln w="9525">
            <a:noFill/>
            <a:miter lim="800000"/>
            <a:headEnd/>
            <a:tailEnd/>
          </a:ln>
        </p:spPr>
      </p:pic>
      <p:sp>
        <p:nvSpPr>
          <p:cNvPr id="2" name="Заголовок 1"/>
          <p:cNvSpPr>
            <a:spLocks noGrp="1"/>
          </p:cNvSpPr>
          <p:nvPr>
            <p:ph type="title"/>
          </p:nvPr>
        </p:nvSpPr>
        <p:spPr>
          <a:xfrm>
            <a:off x="457200" y="274638"/>
            <a:ext cx="8229600" cy="3154362"/>
          </a:xfrm>
        </p:spPr>
        <p:txBody>
          <a:bodyPr>
            <a:normAutofit/>
          </a:bodyPr>
          <a:lstStyle/>
          <a:p>
            <a:r>
              <a:rPr lang="ru-RU" sz="1400" dirty="0" smtClean="0"/>
              <a:t/>
            </a:r>
            <a:br>
              <a:rPr lang="ru-RU" sz="1400" dirty="0" smtClean="0"/>
            </a:br>
            <a:endParaRPr lang="ru-RU" sz="1400" dirty="0"/>
          </a:p>
        </p:txBody>
      </p:sp>
      <p:sp>
        <p:nvSpPr>
          <p:cNvPr id="3" name="Содержимое 2"/>
          <p:cNvSpPr>
            <a:spLocks noGrp="1"/>
          </p:cNvSpPr>
          <p:nvPr>
            <p:ph idx="1"/>
          </p:nvPr>
        </p:nvSpPr>
        <p:spPr>
          <a:xfrm>
            <a:off x="142844" y="285728"/>
            <a:ext cx="7929618" cy="4923474"/>
          </a:xfrm>
        </p:spPr>
        <p:txBody>
          <a:bodyPr>
            <a:normAutofit fontScale="70000" lnSpcReduction="20000"/>
          </a:bodyPr>
          <a:lstStyle/>
          <a:p>
            <a:pPr algn="ctr">
              <a:buNone/>
            </a:pPr>
            <a:r>
              <a:rPr lang="ru-RU" b="1" dirty="0" smtClean="0">
                <a:solidFill>
                  <a:srgbClr val="FF0066"/>
                </a:solidFill>
                <a:effectLst>
                  <a:outerShdw blurRad="38100" dist="38100" dir="2700000" algn="tl">
                    <a:srgbClr val="000000">
                      <a:alpha val="43137"/>
                    </a:srgbClr>
                  </a:outerShdw>
                </a:effectLst>
              </a:rPr>
              <a:t>Что такое «Бюджет для граждан?»</a:t>
            </a:r>
            <a:r>
              <a:rPr lang="ru-RU" dirty="0" smtClean="0">
                <a:solidFill>
                  <a:schemeClr val="accent6">
                    <a:lumMod val="75000"/>
                  </a:schemeClr>
                </a:solidFill>
              </a:rPr>
              <a:t/>
            </a:r>
            <a:br>
              <a:rPr lang="ru-RU" dirty="0" smtClean="0">
                <a:solidFill>
                  <a:schemeClr val="accent6">
                    <a:lumMod val="75000"/>
                  </a:schemeClr>
                </a:solidFill>
              </a:rPr>
            </a:br>
            <a:r>
              <a:rPr lang="ru-RU" dirty="0" smtClean="0">
                <a:solidFill>
                  <a:schemeClr val="accent6">
                    <a:lumMod val="75000"/>
                  </a:schemeClr>
                </a:solidFill>
              </a:rPr>
              <a:t> </a:t>
            </a:r>
            <a:br>
              <a:rPr lang="ru-RU" dirty="0" smtClean="0">
                <a:solidFill>
                  <a:schemeClr val="accent6">
                    <a:lumMod val="75000"/>
                  </a:schemeClr>
                </a:solidFill>
              </a:rPr>
            </a:br>
            <a:r>
              <a:rPr lang="ru-RU" sz="4000" b="1" i="1" u="sng" dirty="0" smtClean="0">
                <a:solidFill>
                  <a:srgbClr val="FF0000"/>
                </a:solidFill>
                <a:latin typeface="Times New Roman" pitchFamily="18" charset="0"/>
              </a:rPr>
              <a:t> БЮДЖЕТ ДЛЯ ГРАЖДАН </a:t>
            </a:r>
            <a:r>
              <a:rPr lang="ru-RU" dirty="0" smtClean="0">
                <a:latin typeface="Times New Roman" pitchFamily="18" charset="0"/>
              </a:rPr>
              <a:t>– это упрощенная версия бюджетного документа, которая использует неформальный язык и доступные форматы, чтобы облегчить для граждан понимание бюджета. Он содержит информационно-аналитический материал, доступный для широкого круга неподготовленных пользователей</a:t>
            </a:r>
          </a:p>
          <a:p>
            <a:pPr algn="ctr">
              <a:buNone/>
            </a:pPr>
            <a:r>
              <a:rPr lang="ru-RU" dirty="0" smtClean="0">
                <a:solidFill>
                  <a:schemeClr val="accent4">
                    <a:lumMod val="75000"/>
                  </a:schemeClr>
                </a:solidFill>
              </a:rPr>
              <a:t>«Бюджет для граждан» познакомит Вас с положениями основного финансового документа Льговского муниципального района – утвержденного бюджета на предстоящий год и на плановый период.</a:t>
            </a:r>
            <a:br>
              <a:rPr lang="ru-RU" dirty="0" smtClean="0">
                <a:solidFill>
                  <a:schemeClr val="accent4">
                    <a:lumMod val="75000"/>
                  </a:schemeClr>
                </a:solidFill>
              </a:rPr>
            </a:br>
            <a:r>
              <a:rPr lang="ru-RU" dirty="0" smtClean="0">
                <a:solidFill>
                  <a:schemeClr val="accent4">
                    <a:lumMod val="75000"/>
                  </a:schemeClr>
                </a:solidFill>
              </a:rPr>
              <a:t>Представленная информация предназначена для широкого круга пользователей и будет интересна и полезна как студентам, педагогам, врачам, молодым семьям, так и гражданским служащим, пенсионерам и другим категориям населения, так как районный бюджет затрагивает интересы каждого жителя Льговского муниципального района. Мы постарались в доступной и понятной форме для граждан, показать основные показатели районного бюджета.</a:t>
            </a:r>
            <a:endParaRPr lang="ru-RU" dirty="0">
              <a:solidFill>
                <a:schemeClr val="accent4">
                  <a:lumMod val="75000"/>
                </a:schemeClr>
              </a:solidFill>
            </a:endParaRPr>
          </a:p>
        </p:txBody>
      </p:sp>
      <p:pic>
        <p:nvPicPr>
          <p:cNvPr id="1026" name="Picture 2"/>
          <p:cNvPicPr>
            <a:picLocks noChangeAspect="1" noChangeArrowheads="1"/>
          </p:cNvPicPr>
          <p:nvPr/>
        </p:nvPicPr>
        <p:blipFill>
          <a:blip r:embed="rId3"/>
          <a:srcRect/>
          <a:stretch>
            <a:fillRect/>
          </a:stretch>
        </p:blipFill>
        <p:spPr bwMode="auto">
          <a:xfrm>
            <a:off x="0" y="4924403"/>
            <a:ext cx="2688779" cy="1933597"/>
          </a:xfrm>
          <a:prstGeom prst="rect">
            <a:avLst/>
          </a:prstGeom>
          <a:noFill/>
          <a:ln w="9525">
            <a:noFill/>
            <a:miter lim="800000"/>
            <a:headEnd/>
            <a:tailEnd/>
          </a:ln>
        </p:spPr>
      </p:pic>
      <p:graphicFrame>
        <p:nvGraphicFramePr>
          <p:cNvPr id="5" name="Таблица 4"/>
          <p:cNvGraphicFramePr>
            <a:graphicFrameLocks noGrp="1"/>
          </p:cNvGraphicFramePr>
          <p:nvPr/>
        </p:nvGraphicFramePr>
        <p:xfrm>
          <a:off x="2786050" y="5000636"/>
          <a:ext cx="6357950" cy="1643074"/>
        </p:xfrm>
        <a:graphic>
          <a:graphicData uri="http://schemas.openxmlformats.org/drawingml/2006/table">
            <a:tbl>
              <a:tblPr/>
              <a:tblGrid>
                <a:gridCol w="6357950"/>
              </a:tblGrid>
              <a:tr h="1643074">
                <a:tc>
                  <a:txBody>
                    <a:bodyPr/>
                    <a:lstStyle/>
                    <a:p>
                      <a:pPr indent="342900" algn="just">
                        <a:spcAft>
                          <a:spcPts val="0"/>
                        </a:spcAft>
                      </a:pPr>
                      <a:r>
                        <a:rPr lang="ru-RU" sz="2400" dirty="0">
                          <a:solidFill>
                            <a:srgbClr val="404040"/>
                          </a:solidFill>
                          <a:latin typeface="Times New Roman"/>
                          <a:ea typeface="Times New Roman"/>
                          <a:cs typeface="Times New Roman"/>
                        </a:rPr>
                        <a:t>«Бюджет для граждан» нацелен на получение обратной связи от граждан, которым интересны современные проблемы муниципальных финансов в Льговском районе.</a:t>
                      </a:r>
                      <a:endParaRPr lang="ru-RU" sz="2400" dirty="0">
                        <a:latin typeface="Times New Roman"/>
                        <a:ea typeface="Times New Roman"/>
                        <a:cs typeface="Times New Roman"/>
                      </a:endParaRPr>
                    </a:p>
                  </a:txBody>
                  <a:tcPr marL="64597" marR="64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7239000" cy="680068"/>
          </a:xfrm>
        </p:spPr>
        <p:txBody>
          <a:bodyPr anchor="ctr">
            <a:normAutofit fontScale="90000"/>
          </a:bodyPr>
          <a:lstStyle/>
          <a:p>
            <a:r>
              <a:rPr lang="ru-RU" dirty="0" smtClean="0"/>
              <a:t>ДИНАМИКА ДОХОДОВ  БЮДЖЕТА</a:t>
            </a:r>
            <a:endParaRPr lang="ru-RU" dirty="0"/>
          </a:p>
        </p:txBody>
      </p:sp>
      <p:sp>
        <p:nvSpPr>
          <p:cNvPr id="5" name="Прямоугольник 4"/>
          <p:cNvSpPr/>
          <p:nvPr/>
        </p:nvSpPr>
        <p:spPr>
          <a:xfrm>
            <a:off x="6715140" y="785794"/>
            <a:ext cx="1336648" cy="369332"/>
          </a:xfrm>
          <a:prstGeom prst="rect">
            <a:avLst/>
          </a:prstGeom>
        </p:spPr>
        <p:txBody>
          <a:bodyPr wrap="none">
            <a:spAutoFit/>
          </a:bodyPr>
          <a:lstStyle/>
          <a:p>
            <a:r>
              <a:rPr lang="ru-RU" dirty="0" smtClean="0"/>
              <a:t>тыс. рублей</a:t>
            </a:r>
            <a:endParaRPr lang="ru-RU" dirty="0"/>
          </a:p>
        </p:txBody>
      </p:sp>
      <p:graphicFrame>
        <p:nvGraphicFramePr>
          <p:cNvPr id="6" name="Диаграмма 5"/>
          <p:cNvGraphicFramePr/>
          <p:nvPr/>
        </p:nvGraphicFramePr>
        <p:xfrm>
          <a:off x="142844" y="1214422"/>
          <a:ext cx="8715436" cy="550072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chor="ctr">
            <a:noAutofit/>
          </a:bodyPr>
          <a:lstStyle/>
          <a:p>
            <a:pPr algn="ctr"/>
            <a:r>
              <a:rPr lang="ru-RU" sz="2400" dirty="0" smtClean="0"/>
              <a:t>СТРУКТУРА НАЛОГОВЫХ ДОХОДОВ В 2021 ГОДУ И НА ПЛАНОВЫЙ ПЕРИОД 2022 И 2023 ГОДОВ </a:t>
            </a:r>
            <a:r>
              <a:rPr lang="en-US" sz="2400" dirty="0" smtClean="0">
                <a:solidFill>
                  <a:srgbClr val="002060"/>
                </a:solidFill>
                <a:latin typeface="Times New Roman" pitchFamily="18" charset="0"/>
                <a:cs typeface="Times New Roman" pitchFamily="18" charset="0"/>
              </a:rPr>
              <a:t>[</a:t>
            </a:r>
            <a:r>
              <a:rPr lang="ru-RU" sz="2400" dirty="0" smtClean="0">
                <a:solidFill>
                  <a:srgbClr val="002060"/>
                </a:solidFill>
                <a:latin typeface="Times New Roman" pitchFamily="18" charset="0"/>
                <a:cs typeface="Times New Roman" pitchFamily="18" charset="0"/>
              </a:rPr>
              <a:t>1</a:t>
            </a:r>
            <a:r>
              <a:rPr lang="en-US" sz="2400" dirty="0" smtClean="0">
                <a:solidFill>
                  <a:srgbClr val="002060"/>
                </a:solidFill>
                <a:latin typeface="Times New Roman" pitchFamily="18" charset="0"/>
                <a:cs typeface="Times New Roman" pitchFamily="18" charset="0"/>
              </a:rPr>
              <a:t>]</a:t>
            </a:r>
            <a:endParaRPr lang="ru-RU" sz="2400" dirty="0"/>
          </a:p>
        </p:txBody>
      </p:sp>
      <p:graphicFrame>
        <p:nvGraphicFramePr>
          <p:cNvPr id="4" name="Диаграмма 3"/>
          <p:cNvGraphicFramePr/>
          <p:nvPr/>
        </p:nvGraphicFramePr>
        <p:xfrm>
          <a:off x="428596" y="1285860"/>
          <a:ext cx="8215370" cy="521497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chor="ctr">
            <a:noAutofit/>
          </a:bodyPr>
          <a:lstStyle/>
          <a:p>
            <a:pPr algn="ctr"/>
            <a:r>
              <a:rPr lang="ru-RU" sz="2400" dirty="0" smtClean="0"/>
              <a:t>СТРУКТУРА НАЛОГОВЫХ ДОХОДОВ В 2021 ГОДУ И НА ПЛАНОВЫЙ ПЕРИОД 2022 И 2023 ГОДОВ </a:t>
            </a:r>
            <a:r>
              <a:rPr lang="en-US" sz="2400" dirty="0" smtClean="0">
                <a:solidFill>
                  <a:srgbClr val="002060"/>
                </a:solidFill>
                <a:latin typeface="Times New Roman" pitchFamily="18" charset="0"/>
                <a:cs typeface="Times New Roman" pitchFamily="18" charset="0"/>
              </a:rPr>
              <a:t>[</a:t>
            </a:r>
            <a:r>
              <a:rPr lang="ru-RU" sz="2400" dirty="0" smtClean="0">
                <a:solidFill>
                  <a:srgbClr val="002060"/>
                </a:solidFill>
                <a:latin typeface="Times New Roman" pitchFamily="18" charset="0"/>
                <a:cs typeface="Times New Roman" pitchFamily="18" charset="0"/>
              </a:rPr>
              <a:t>2</a:t>
            </a:r>
            <a:r>
              <a:rPr lang="en-US" sz="2400" dirty="0" smtClean="0">
                <a:solidFill>
                  <a:srgbClr val="002060"/>
                </a:solidFill>
                <a:latin typeface="Times New Roman" pitchFamily="18" charset="0"/>
                <a:cs typeface="Times New Roman" pitchFamily="18" charset="0"/>
              </a:rPr>
              <a:t>]</a:t>
            </a:r>
            <a:endParaRPr lang="ru-RU" sz="2400" dirty="0"/>
          </a:p>
        </p:txBody>
      </p:sp>
      <p:graphicFrame>
        <p:nvGraphicFramePr>
          <p:cNvPr id="4" name="Диаграмма 3"/>
          <p:cNvGraphicFramePr/>
          <p:nvPr/>
        </p:nvGraphicFramePr>
        <p:xfrm>
          <a:off x="214282" y="1357298"/>
          <a:ext cx="8643998" cy="528641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chor="ctr">
            <a:noAutofit/>
          </a:bodyPr>
          <a:lstStyle/>
          <a:p>
            <a:pPr algn="ctr"/>
            <a:r>
              <a:rPr lang="ru-RU" sz="2400" dirty="0" smtClean="0"/>
              <a:t>СТРУКТУРА НАЛОГОВЫХ ДОХОДОВ В 2021 ГОДУ И НА ПЛАНОВЫЙ ПЕРИОД 2022 И 2023 ГОДОВ </a:t>
            </a:r>
            <a:r>
              <a:rPr lang="en-US" sz="2400" dirty="0" smtClean="0">
                <a:solidFill>
                  <a:srgbClr val="002060"/>
                </a:solidFill>
                <a:latin typeface="Times New Roman" pitchFamily="18" charset="0"/>
                <a:cs typeface="Times New Roman" pitchFamily="18" charset="0"/>
              </a:rPr>
              <a:t>[</a:t>
            </a:r>
            <a:r>
              <a:rPr lang="ru-RU" sz="2400" dirty="0" smtClean="0">
                <a:solidFill>
                  <a:srgbClr val="002060"/>
                </a:solidFill>
                <a:latin typeface="Times New Roman" pitchFamily="18" charset="0"/>
                <a:cs typeface="Times New Roman" pitchFamily="18" charset="0"/>
              </a:rPr>
              <a:t>3</a:t>
            </a:r>
            <a:r>
              <a:rPr lang="en-US" sz="2400" dirty="0" smtClean="0">
                <a:solidFill>
                  <a:srgbClr val="002060"/>
                </a:solidFill>
                <a:latin typeface="Times New Roman" pitchFamily="18" charset="0"/>
                <a:cs typeface="Times New Roman" pitchFamily="18" charset="0"/>
              </a:rPr>
              <a:t>]</a:t>
            </a:r>
            <a:endParaRPr lang="ru-RU" sz="2400" dirty="0"/>
          </a:p>
        </p:txBody>
      </p:sp>
      <p:graphicFrame>
        <p:nvGraphicFramePr>
          <p:cNvPr id="4" name="Диаграмма 3"/>
          <p:cNvGraphicFramePr/>
          <p:nvPr/>
        </p:nvGraphicFramePr>
        <p:xfrm>
          <a:off x="214282" y="1357298"/>
          <a:ext cx="8501122" cy="521497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6972320" cy="965820"/>
          </a:xfrm>
        </p:spPr>
        <p:txBody>
          <a:bodyPr anchor="ctr">
            <a:normAutofit fontScale="90000"/>
          </a:bodyPr>
          <a:lstStyle/>
          <a:p>
            <a:pPr algn="ctr"/>
            <a:r>
              <a:rPr lang="ru-RU" sz="3200" dirty="0" smtClean="0">
                <a:solidFill>
                  <a:srgbClr val="FF0066"/>
                </a:solidFill>
              </a:rPr>
              <a:t>СТРУКТУРА НЕНАЛОГОВЫХ ДОХОДОВ В 2021 ГОДУ</a:t>
            </a:r>
            <a:endParaRPr lang="ru-RU" sz="3200" dirty="0"/>
          </a:p>
        </p:txBody>
      </p:sp>
      <p:graphicFrame>
        <p:nvGraphicFramePr>
          <p:cNvPr id="5" name="Таблица 4"/>
          <p:cNvGraphicFramePr>
            <a:graphicFrameLocks noGrp="1"/>
          </p:cNvGraphicFramePr>
          <p:nvPr/>
        </p:nvGraphicFramePr>
        <p:xfrm>
          <a:off x="1142976" y="5643578"/>
          <a:ext cx="5786478" cy="928694"/>
        </p:xfrm>
        <a:graphic>
          <a:graphicData uri="http://schemas.openxmlformats.org/drawingml/2006/table">
            <a:tbl>
              <a:tblPr/>
              <a:tblGrid>
                <a:gridCol w="1643074"/>
                <a:gridCol w="928694"/>
                <a:gridCol w="1071570"/>
                <a:gridCol w="1071570"/>
                <a:gridCol w="1071570"/>
              </a:tblGrid>
              <a:tr h="928694">
                <a:tc>
                  <a:txBody>
                    <a:bodyPr/>
                    <a:lstStyle/>
                    <a:p>
                      <a:pPr algn="ctr" fontAlgn="t"/>
                      <a:r>
                        <a:rPr lang="ru-RU" sz="800" b="1" i="0" u="none" strike="noStrike" dirty="0">
                          <a:solidFill>
                            <a:srgbClr val="002060"/>
                          </a:solidFill>
                          <a:latin typeface="Arial"/>
                        </a:rPr>
                        <a:t>ДОХОДЫ ОТ ИСПОЛЬЗОВАНИЯ ИМУЩЕСТВА, НАХОДЯЩЕГОСЯ В ГОСУДАРСТВЕННОЙ И МУНИЦИПАЛЬНОЙ СОБСТВЕННОСТИ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t"/>
                      <a:r>
                        <a:rPr lang="ru-RU" sz="800" b="1" i="0" u="none" strike="noStrike" dirty="0">
                          <a:solidFill>
                            <a:srgbClr val="002060"/>
                          </a:solidFill>
                          <a:latin typeface="Arial"/>
                        </a:rPr>
                        <a:t>ПЛАТЕЖИ ПРИ ПОЛЬЗОВАНИИ ПРИРОДНЫМИ РЕСУРСАМИ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t"/>
                      <a:r>
                        <a:rPr lang="ru-RU" sz="800" b="1" i="0" u="none" strike="noStrike" dirty="0">
                          <a:solidFill>
                            <a:srgbClr val="002060"/>
                          </a:solidFill>
                          <a:latin typeface="Arial"/>
                        </a:rPr>
                        <a:t>ДОХОДЫ ОТ ОКАЗАНИЯ ПЛАТНЫХ УСЛУГ (РАБОТ) И КОМПЕНСАЦИИ ЗАТРАТ ГОСУДАРСТВА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t"/>
                      <a:r>
                        <a:rPr lang="ru-RU" sz="800" b="1" i="0" u="none" strike="noStrike" dirty="0">
                          <a:solidFill>
                            <a:srgbClr val="002060"/>
                          </a:solidFill>
                          <a:latin typeface="Arial"/>
                        </a:rPr>
                        <a:t>ДОХОДЫ ОТ ПРОДАЖИ МАТЕРИАЛЬНЫХ И НЕМАТЕРИАЛЬНЫХ АКТИВОВ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t"/>
                      <a:r>
                        <a:rPr lang="ru-RU" sz="800" b="1" i="0" u="none" strike="noStrike" dirty="0" smtClean="0">
                          <a:solidFill>
                            <a:srgbClr val="002060"/>
                          </a:solidFill>
                          <a:latin typeface="Arial"/>
                        </a:rPr>
                        <a:t>ПРОЧИЕ НЕНАЛОГОВЫЕ ДОХОДЫ</a:t>
                      </a:r>
                      <a:endParaRPr lang="ru-RU" sz="800" b="1" i="0" u="none" strike="noStrike" dirty="0">
                        <a:solidFill>
                          <a:srgbClr val="00206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7" name="Диаграмма 6"/>
          <p:cNvGraphicFramePr/>
          <p:nvPr/>
        </p:nvGraphicFramePr>
        <p:xfrm>
          <a:off x="214282" y="1357298"/>
          <a:ext cx="7929618" cy="428628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852"/>
            <a:ext cx="8229600" cy="1143000"/>
          </a:xfrm>
        </p:spPr>
        <p:txBody>
          <a:bodyPr anchor="ctr">
            <a:normAutofit/>
          </a:bodyPr>
          <a:lstStyle/>
          <a:p>
            <a:pPr algn="ctr"/>
            <a:r>
              <a:rPr lang="ru-RU" sz="2800" dirty="0" smtClean="0"/>
              <a:t>СТРУКТУРА НЕНАЛОГОВЫХ ДОХОДОВ НА ПЛАНОВЫЙ ПЕРИОД 2022 И 2023 ГОДОВ </a:t>
            </a:r>
            <a:r>
              <a:rPr lang="en-US" sz="2800" dirty="0" smtClean="0">
                <a:solidFill>
                  <a:schemeClr val="accent1">
                    <a:lumMod val="60000"/>
                    <a:lumOff val="40000"/>
                  </a:schemeClr>
                </a:solidFill>
                <a:latin typeface="Times New Roman" pitchFamily="18" charset="0"/>
                <a:cs typeface="Times New Roman" pitchFamily="18" charset="0"/>
              </a:rPr>
              <a:t>[</a:t>
            </a:r>
            <a:r>
              <a:rPr lang="ru-RU" sz="2800" dirty="0" smtClean="0">
                <a:solidFill>
                  <a:schemeClr val="accent1">
                    <a:lumMod val="60000"/>
                    <a:lumOff val="40000"/>
                  </a:schemeClr>
                </a:solidFill>
                <a:latin typeface="Times New Roman" pitchFamily="18" charset="0"/>
                <a:cs typeface="Times New Roman" pitchFamily="18" charset="0"/>
              </a:rPr>
              <a:t>1</a:t>
            </a:r>
            <a:r>
              <a:rPr lang="en-US" sz="2800" dirty="0" smtClean="0">
                <a:solidFill>
                  <a:schemeClr val="accent1">
                    <a:lumMod val="60000"/>
                    <a:lumOff val="40000"/>
                  </a:schemeClr>
                </a:solidFill>
                <a:latin typeface="Times New Roman" pitchFamily="18" charset="0"/>
                <a:cs typeface="Times New Roman" pitchFamily="18" charset="0"/>
              </a:rPr>
              <a:t>]</a:t>
            </a:r>
            <a:r>
              <a:rPr lang="ru-RU" sz="2800" dirty="0" smtClean="0">
                <a:solidFill>
                  <a:schemeClr val="accent1">
                    <a:lumMod val="60000"/>
                    <a:lumOff val="40000"/>
                  </a:schemeClr>
                </a:solidFill>
              </a:rPr>
              <a:t> </a:t>
            </a:r>
            <a:endParaRPr lang="ru-RU" sz="2800" dirty="0">
              <a:solidFill>
                <a:schemeClr val="accent1">
                  <a:lumMod val="60000"/>
                  <a:lumOff val="40000"/>
                </a:schemeClr>
              </a:solidFill>
            </a:endParaRPr>
          </a:p>
        </p:txBody>
      </p:sp>
      <p:graphicFrame>
        <p:nvGraphicFramePr>
          <p:cNvPr id="4" name="Диаграмма 3"/>
          <p:cNvGraphicFramePr>
            <a:graphicFrameLocks/>
          </p:cNvGraphicFramePr>
          <p:nvPr/>
        </p:nvGraphicFramePr>
        <p:xfrm>
          <a:off x="214282" y="1214422"/>
          <a:ext cx="8786874" cy="514353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7686700" cy="1071570"/>
          </a:xfrm>
        </p:spPr>
        <p:txBody>
          <a:bodyPr anchor="ctr">
            <a:noAutofit/>
          </a:bodyPr>
          <a:lstStyle/>
          <a:p>
            <a:pPr algn="ctr"/>
            <a:r>
              <a:rPr lang="ru-RU" sz="2800" dirty="0" smtClean="0"/>
              <a:t>СТРУКТУРА НЕНАЛОГОВЫХ ДОХОДОВ НА ПЛАНОВЫЙ ПЕРИОД 2022 И 2023 ГОДОВ</a:t>
            </a:r>
            <a:r>
              <a:rPr lang="en-US" sz="2800" dirty="0" smtClean="0">
                <a:solidFill>
                  <a:schemeClr val="accent1">
                    <a:lumMod val="60000"/>
                    <a:lumOff val="40000"/>
                  </a:schemeClr>
                </a:solidFill>
                <a:latin typeface="Times New Roman" pitchFamily="18" charset="0"/>
                <a:cs typeface="Times New Roman" pitchFamily="18" charset="0"/>
              </a:rPr>
              <a:t>[</a:t>
            </a:r>
            <a:r>
              <a:rPr lang="ru-RU" sz="2800" dirty="0" smtClean="0">
                <a:solidFill>
                  <a:schemeClr val="accent1">
                    <a:lumMod val="60000"/>
                    <a:lumOff val="40000"/>
                  </a:schemeClr>
                </a:solidFill>
                <a:latin typeface="Times New Roman" pitchFamily="18" charset="0"/>
                <a:cs typeface="Times New Roman" pitchFamily="18" charset="0"/>
              </a:rPr>
              <a:t>2</a:t>
            </a:r>
            <a:r>
              <a:rPr lang="en-US" sz="2800" dirty="0" smtClean="0">
                <a:solidFill>
                  <a:schemeClr val="accent1">
                    <a:lumMod val="60000"/>
                    <a:lumOff val="40000"/>
                  </a:schemeClr>
                </a:solidFill>
                <a:latin typeface="Times New Roman" pitchFamily="18" charset="0"/>
                <a:cs typeface="Times New Roman" pitchFamily="18" charset="0"/>
              </a:rPr>
              <a:t>]</a:t>
            </a:r>
            <a:r>
              <a:rPr lang="ru-RU" sz="2800" dirty="0" smtClean="0">
                <a:solidFill>
                  <a:schemeClr val="accent1">
                    <a:lumMod val="60000"/>
                    <a:lumOff val="40000"/>
                  </a:schemeClr>
                </a:solidFill>
              </a:rPr>
              <a:t> </a:t>
            </a:r>
            <a:endParaRPr lang="ru-RU" sz="2800" dirty="0"/>
          </a:p>
        </p:txBody>
      </p:sp>
      <p:graphicFrame>
        <p:nvGraphicFramePr>
          <p:cNvPr id="6" name="Диаграмма 5"/>
          <p:cNvGraphicFramePr>
            <a:graphicFrameLocks/>
          </p:cNvGraphicFramePr>
          <p:nvPr/>
        </p:nvGraphicFramePr>
        <p:xfrm>
          <a:off x="357158" y="1285860"/>
          <a:ext cx="8286808" cy="514353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4">
              <a:lumMod val="20000"/>
              <a:lumOff val="80000"/>
            </a:schemeClr>
          </a:solidFill>
        </p:spPr>
        <p:txBody>
          <a:bodyPr anchor="ctr">
            <a:normAutofit fontScale="90000"/>
          </a:bodyPr>
          <a:lstStyle/>
          <a:p>
            <a:pPr algn="ctr"/>
            <a:r>
              <a:rPr lang="ru-RU" sz="2800" dirty="0" smtClean="0"/>
              <a:t>ОБЪЕМ И ДИНАМИКА БЕЗВОЗМЕЗДНЫХ ПОСТУПЛЕНИЙ ИЗ ОБЛАСТНОГО БЮДЖЕТА В БЮДЖЕТ МУНИЦИПАЛЬНОГО РАЙОНА</a:t>
            </a:r>
            <a:endParaRPr lang="ru-RU" sz="2800" dirty="0"/>
          </a:p>
        </p:txBody>
      </p:sp>
      <p:sp>
        <p:nvSpPr>
          <p:cNvPr id="5" name="Прямоугольник 4"/>
          <p:cNvSpPr/>
          <p:nvPr/>
        </p:nvSpPr>
        <p:spPr>
          <a:xfrm>
            <a:off x="7215206" y="1500174"/>
            <a:ext cx="1071570" cy="246221"/>
          </a:xfrm>
          <a:prstGeom prst="rect">
            <a:avLst/>
          </a:prstGeom>
        </p:spPr>
        <p:txBody>
          <a:bodyPr wrap="square">
            <a:spAutoFit/>
          </a:bodyPr>
          <a:lstStyle/>
          <a:p>
            <a:pPr algn="ctr"/>
            <a:r>
              <a:rPr lang="ru-RU" sz="1000" dirty="0" smtClean="0">
                <a:solidFill>
                  <a:srgbClr val="002060"/>
                </a:solidFill>
              </a:rPr>
              <a:t>тыс. рублей</a:t>
            </a:r>
            <a:endParaRPr lang="ru-RU" sz="1000" dirty="0">
              <a:solidFill>
                <a:srgbClr val="002060"/>
              </a:solidFill>
            </a:endParaRPr>
          </a:p>
        </p:txBody>
      </p:sp>
      <p:pic>
        <p:nvPicPr>
          <p:cNvPr id="2050" name="Picture 2"/>
          <p:cNvPicPr>
            <a:picLocks noChangeAspect="1" noChangeArrowheads="1"/>
          </p:cNvPicPr>
          <p:nvPr/>
        </p:nvPicPr>
        <p:blipFill>
          <a:blip r:embed="rId2"/>
          <a:srcRect/>
          <a:stretch>
            <a:fillRect/>
          </a:stretch>
        </p:blipFill>
        <p:spPr bwMode="auto">
          <a:xfrm>
            <a:off x="285720" y="1785926"/>
            <a:ext cx="8001056" cy="4786346"/>
          </a:xfrm>
          <a:prstGeom prst="rect">
            <a:avLst/>
          </a:prstGeom>
          <a:noFill/>
          <a:ln w="9525">
            <a:noFill/>
            <a:miter lim="800000"/>
            <a:headEnd/>
            <a:tailEnd/>
          </a:ln>
          <a:effectLst/>
        </p:spPr>
      </p:pic>
      <p:sp>
        <p:nvSpPr>
          <p:cNvPr id="6" name="Oval 41"/>
          <p:cNvSpPr>
            <a:spLocks noChangeAspect="1" noChangeArrowheads="1"/>
          </p:cNvSpPr>
          <p:nvPr/>
        </p:nvSpPr>
        <p:spPr bwMode="auto">
          <a:xfrm>
            <a:off x="7643834" y="1928802"/>
            <a:ext cx="1344678" cy="1200595"/>
          </a:xfrm>
          <a:prstGeom prst="ellipse">
            <a:avLst/>
          </a:prstGeom>
          <a:solidFill>
            <a:srgbClr val="BE8CB8"/>
          </a:solidFill>
          <a:ln w="25400" cap="flat" cmpd="sng" algn="ctr">
            <a:noFill/>
            <a:prstDash val="soli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lIns="21312" tIns="54132" rIns="21312" bIns="54132" anchor="ctr"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defTabSz="936382">
              <a:defRPr/>
            </a:pPr>
            <a:endParaRPr lang="ru-RU" sz="1100" b="0" dirty="0"/>
          </a:p>
          <a:p>
            <a:pPr defTabSz="935038"/>
            <a:r>
              <a:rPr lang="ru-RU" sz="1100" dirty="0">
                <a:solidFill>
                  <a:sysClr val="windowText" lastClr="000000"/>
                </a:solidFill>
                <a:latin typeface="Times New Roman" pitchFamily="18" charset="0"/>
                <a:cs typeface="Times New Roman" pitchFamily="18" charset="0"/>
              </a:rPr>
              <a:t>БЮДЖЕТ КУРСКОЙ ОБЛАСТИ</a:t>
            </a:r>
          </a:p>
          <a:p>
            <a:pPr defTabSz="936382">
              <a:defRPr/>
            </a:pPr>
            <a:endParaRPr lang="ru-RU" sz="1100" dirty="0">
              <a:solidFill>
                <a:srgbClr val="000099"/>
              </a:solidFill>
              <a:latin typeface="Times New Roman" pitchFamily="18" charset="0"/>
              <a:cs typeface="Times New Roman" pitchFamily="18" charset="0"/>
            </a:endParaRPr>
          </a:p>
        </p:txBody>
      </p:sp>
      <p:sp>
        <p:nvSpPr>
          <p:cNvPr id="8" name="Стрелка вниз 7"/>
          <p:cNvSpPr/>
          <p:nvPr/>
        </p:nvSpPr>
        <p:spPr bwMode="auto">
          <a:xfrm>
            <a:off x="8326897" y="3397160"/>
            <a:ext cx="383431" cy="791815"/>
          </a:xfrm>
          <a:prstGeom prst="downArrow">
            <a:avLst/>
          </a:prstGeom>
          <a:gradFill flip="none" rotWithShape="1">
            <a:gsLst>
              <a:gs pos="0">
                <a:srgbClr val="FF99FF"/>
              </a:gs>
              <a:gs pos="50000">
                <a:srgbClr val="7598D9">
                  <a:lumMod val="20000"/>
                  <a:lumOff val="80000"/>
                </a:srgbClr>
              </a:gs>
            </a:gsLst>
            <a:lin ang="16200000" scaled="1"/>
            <a:tileRect/>
          </a:gra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2675">
              <a:defRPr/>
            </a:pPr>
            <a:endParaRPr lang="ru-RU" sz="3800" dirty="0"/>
          </a:p>
        </p:txBody>
      </p:sp>
      <p:sp>
        <p:nvSpPr>
          <p:cNvPr id="9" name="Oval 42"/>
          <p:cNvSpPr>
            <a:spLocks noChangeAspect="1" noChangeArrowheads="1"/>
          </p:cNvSpPr>
          <p:nvPr/>
        </p:nvSpPr>
        <p:spPr bwMode="auto">
          <a:xfrm>
            <a:off x="7742784" y="4429132"/>
            <a:ext cx="1401216" cy="1200595"/>
          </a:xfrm>
          <a:prstGeom prst="ellipse">
            <a:avLst/>
          </a:prstGeom>
          <a:solidFill>
            <a:srgbClr val="CCCCFF"/>
          </a:solidFill>
          <a:ln w="34925" cap="flat" cmpd="sng" algn="ctr">
            <a:noFill/>
            <a:prstDash val="soli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3"/>
          </a:fillRef>
          <a:effectRef idx="1">
            <a:schemeClr val="accent3"/>
          </a:effectRef>
          <a:fontRef idx="minor">
            <a:schemeClr val="lt1"/>
          </a:fontRef>
        </p:style>
        <p:txBody>
          <a:bodyPr wrap="square" lIns="108265" tIns="54132" rIns="108265" bIns="54132" anchor="ctr"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35038"/>
            <a:endParaRPr lang="ru-RU" sz="1100"/>
          </a:p>
          <a:p>
            <a:pPr defTabSz="935038"/>
            <a:r>
              <a:rPr lang="ru-RU" sz="1100">
                <a:solidFill>
                  <a:sysClr val="windowText" lastClr="000000"/>
                </a:solidFill>
                <a:latin typeface="Times New Roman" pitchFamily="18" charset="0"/>
                <a:cs typeface="Times New Roman" pitchFamily="18" charset="0"/>
              </a:rPr>
              <a:t>БЮДЖЕТ РАЙОНА</a:t>
            </a:r>
          </a:p>
          <a:p>
            <a:pPr defTabSz="935038"/>
            <a:endParaRPr lang="ru-RU" sz="1100"/>
          </a:p>
        </p:txBody>
      </p:sp>
      <p:graphicFrame>
        <p:nvGraphicFramePr>
          <p:cNvPr id="11" name="Chart 1"/>
          <p:cNvGraphicFramePr>
            <a:graphicFrameLocks/>
          </p:cNvGraphicFramePr>
          <p:nvPr/>
        </p:nvGraphicFramePr>
        <p:xfrm>
          <a:off x="285720" y="1785926"/>
          <a:ext cx="7358114" cy="478634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7239000" cy="1143000"/>
          </a:xfrm>
        </p:spPr>
        <p:txBody>
          <a:bodyPr anchor="ctr">
            <a:noAutofit/>
          </a:bodyPr>
          <a:lstStyle/>
          <a:p>
            <a:pPr algn="ctr"/>
            <a:r>
              <a:rPr lang="ru-RU" sz="2400" dirty="0" smtClean="0"/>
              <a:t>ОБЪЕМ БЕЗВОЗМЕЗДНЫХ ПОСТУПЛЕНИЙ ИЗ ОБЛАСТНОГО БЮДЖЕТА В БЮДЖЕТ МУНИЦИПАЛЬНОГО РАЙОНА НА 2021 ГОД И ПЛАНОВЫЙ ПЕРИОД 2022 И 2023 ГОДОВ</a:t>
            </a:r>
            <a:br>
              <a:rPr lang="ru-RU" sz="2400" dirty="0" smtClean="0"/>
            </a:br>
            <a:r>
              <a:rPr lang="ru-RU" sz="2400" dirty="0" smtClean="0"/>
              <a:t> ГОДОВ </a:t>
            </a:r>
            <a:r>
              <a:rPr lang="en-US" sz="2400" dirty="0" smtClean="0">
                <a:solidFill>
                  <a:schemeClr val="accent1">
                    <a:lumMod val="60000"/>
                    <a:lumOff val="40000"/>
                  </a:schemeClr>
                </a:solidFill>
                <a:latin typeface="Times New Roman" pitchFamily="18" charset="0"/>
                <a:cs typeface="Times New Roman" pitchFamily="18" charset="0"/>
              </a:rPr>
              <a:t>[</a:t>
            </a:r>
            <a:r>
              <a:rPr lang="ru-RU" sz="2400" dirty="0" smtClean="0">
                <a:solidFill>
                  <a:schemeClr val="accent1">
                    <a:lumMod val="60000"/>
                    <a:lumOff val="40000"/>
                  </a:schemeClr>
                </a:solidFill>
                <a:latin typeface="Times New Roman" pitchFamily="18" charset="0"/>
                <a:cs typeface="Times New Roman" pitchFamily="18" charset="0"/>
              </a:rPr>
              <a:t>1</a:t>
            </a:r>
            <a:r>
              <a:rPr lang="en-US" sz="2400" dirty="0" smtClean="0">
                <a:solidFill>
                  <a:schemeClr val="accent1">
                    <a:lumMod val="60000"/>
                    <a:lumOff val="40000"/>
                  </a:schemeClr>
                </a:solidFill>
                <a:latin typeface="Times New Roman" pitchFamily="18" charset="0"/>
                <a:cs typeface="Times New Roman" pitchFamily="18" charset="0"/>
              </a:rPr>
              <a:t>]</a:t>
            </a:r>
            <a:endParaRPr lang="ru-RU" sz="2400" dirty="0"/>
          </a:p>
        </p:txBody>
      </p:sp>
      <p:sp>
        <p:nvSpPr>
          <p:cNvPr id="5" name="Прямоугольник 4"/>
          <p:cNvSpPr/>
          <p:nvPr/>
        </p:nvSpPr>
        <p:spPr>
          <a:xfrm>
            <a:off x="8286776" y="1500174"/>
            <a:ext cx="606256" cy="261610"/>
          </a:xfrm>
          <a:prstGeom prst="rect">
            <a:avLst/>
          </a:prstGeom>
        </p:spPr>
        <p:txBody>
          <a:bodyPr wrap="none">
            <a:spAutoFit/>
          </a:bodyPr>
          <a:lstStyle/>
          <a:p>
            <a:r>
              <a:rPr lang="ru-RU" sz="1100" dirty="0" smtClean="0"/>
              <a:t>рублей</a:t>
            </a:r>
            <a:endParaRPr lang="ru-RU" sz="1100" dirty="0"/>
          </a:p>
        </p:txBody>
      </p:sp>
      <p:graphicFrame>
        <p:nvGraphicFramePr>
          <p:cNvPr id="8" name="Содержимое 3"/>
          <p:cNvGraphicFramePr>
            <a:graphicFrameLocks noGrp="1"/>
          </p:cNvGraphicFramePr>
          <p:nvPr>
            <p:ph idx="1"/>
          </p:nvPr>
        </p:nvGraphicFramePr>
        <p:xfrm>
          <a:off x="142844" y="1500174"/>
          <a:ext cx="8858314" cy="5072099"/>
        </p:xfrm>
        <a:graphic>
          <a:graphicData uri="http://schemas.openxmlformats.org/drawingml/2006/table">
            <a:tbl>
              <a:tblPr firstRow="1" bandRow="1">
                <a:tableStyleId>{93296810-A885-4BE3-A3E7-6D5BEEA58F35}</a:tableStyleId>
              </a:tblPr>
              <a:tblGrid>
                <a:gridCol w="5643602"/>
                <a:gridCol w="1054148"/>
                <a:gridCol w="1080282"/>
                <a:gridCol w="1080282"/>
              </a:tblGrid>
              <a:tr h="414729">
                <a:tc>
                  <a:txBody>
                    <a:bodyPr/>
                    <a:lstStyle/>
                    <a:p>
                      <a:pPr algn="ctr" fontAlgn="b"/>
                      <a:r>
                        <a:rPr lang="ru-RU" sz="1200" u="none" strike="noStrike" dirty="0"/>
                        <a:t>НАИМЕНОВАНИЕ</a:t>
                      </a:r>
                      <a:endParaRPr lang="ru-RU" sz="1200" b="1" i="0" u="none" strike="noStrike" dirty="0">
                        <a:latin typeface="Arial"/>
                      </a:endParaRPr>
                    </a:p>
                  </a:txBody>
                  <a:tcPr marL="9525" marR="9525" marT="9525" marB="0" anchor="ctr"/>
                </a:tc>
                <a:tc>
                  <a:txBody>
                    <a:bodyPr/>
                    <a:lstStyle/>
                    <a:p>
                      <a:pPr algn="ctr" fontAlgn="ctr"/>
                      <a:r>
                        <a:rPr lang="ru-RU" sz="1200" u="none" strike="noStrike" dirty="0" smtClean="0"/>
                        <a:t>2021 </a:t>
                      </a:r>
                      <a:r>
                        <a:rPr lang="ru-RU" sz="1200" u="none" strike="noStrike" dirty="0"/>
                        <a:t>год</a:t>
                      </a:r>
                      <a:endParaRPr lang="ru-RU" sz="1200" b="1" i="0" u="none" strike="noStrike" dirty="0">
                        <a:latin typeface="Arial Cyr"/>
                      </a:endParaRPr>
                    </a:p>
                  </a:txBody>
                  <a:tcPr marL="9525" marR="9525" marT="9525" marB="0" anchor="ctr"/>
                </a:tc>
                <a:tc>
                  <a:txBody>
                    <a:bodyPr/>
                    <a:lstStyle/>
                    <a:p>
                      <a:pPr algn="ctr" fontAlgn="ctr"/>
                      <a:r>
                        <a:rPr lang="ru-RU" sz="1200" u="none" strike="noStrike" dirty="0" smtClean="0"/>
                        <a:t>2022 год</a:t>
                      </a:r>
                      <a:endParaRPr lang="ru-RU" sz="1200" b="1" i="0" u="none" strike="noStrike" dirty="0">
                        <a:latin typeface="Arial Cyr"/>
                      </a:endParaRPr>
                    </a:p>
                  </a:txBody>
                  <a:tcPr marL="9525" marR="9525" marT="9525" marB="0" anchor="ctr"/>
                </a:tc>
                <a:tc>
                  <a:txBody>
                    <a:bodyPr/>
                    <a:lstStyle/>
                    <a:p>
                      <a:pPr algn="ctr" fontAlgn="ctr"/>
                      <a:r>
                        <a:rPr lang="ru-RU" sz="1200" u="none" strike="noStrike" dirty="0" smtClean="0"/>
                        <a:t>2023 </a:t>
                      </a:r>
                      <a:r>
                        <a:rPr lang="ru-RU" sz="1200" u="none" strike="noStrike" dirty="0"/>
                        <a:t>год</a:t>
                      </a:r>
                      <a:endParaRPr lang="ru-RU" sz="1200" b="1" i="0" u="none" strike="noStrike" dirty="0">
                        <a:latin typeface="Arial Cyr"/>
                      </a:endParaRPr>
                    </a:p>
                  </a:txBody>
                  <a:tcPr marL="9525" marR="9525" marT="9525" marB="0" anchor="ctr"/>
                </a:tc>
              </a:tr>
              <a:tr h="377496">
                <a:tc>
                  <a:txBody>
                    <a:bodyPr/>
                    <a:lstStyle/>
                    <a:p>
                      <a:pPr algn="l" fontAlgn="t"/>
                      <a:r>
                        <a:rPr lang="ru-RU" sz="1100" b="1" i="0" u="none" strike="noStrike" dirty="0">
                          <a:latin typeface="Arial Cyr"/>
                        </a:rPr>
                        <a:t>Субсидии бюджетам бюджетной системы Российской Федерации (межбюджетные субсидии)</a:t>
                      </a:r>
                    </a:p>
                  </a:txBody>
                  <a:tcPr marL="7620" marR="7620" marT="7620" marB="0"/>
                </a:tc>
                <a:tc>
                  <a:txBody>
                    <a:bodyPr/>
                    <a:lstStyle/>
                    <a:p>
                      <a:pPr algn="r" fontAlgn="ctr"/>
                      <a:r>
                        <a:rPr lang="ru-RU" sz="1100" b="1" i="0" u="none" strike="noStrike">
                          <a:latin typeface="Arial Cyr"/>
                        </a:rPr>
                        <a:t>2 186 487,00</a:t>
                      </a:r>
                    </a:p>
                  </a:txBody>
                  <a:tcPr marL="7620" marR="7620" marT="7620" marB="0" anchor="ctr"/>
                </a:tc>
                <a:tc>
                  <a:txBody>
                    <a:bodyPr/>
                    <a:lstStyle/>
                    <a:p>
                      <a:pPr algn="r" fontAlgn="ctr"/>
                      <a:r>
                        <a:rPr lang="ru-RU" sz="1100" b="1" i="0" u="none" strike="noStrike">
                          <a:latin typeface="Arial Cyr"/>
                        </a:rPr>
                        <a:t>199 459,00</a:t>
                      </a:r>
                    </a:p>
                  </a:txBody>
                  <a:tcPr marL="7620" marR="7620" marT="7620" marB="0" anchor="ctr"/>
                </a:tc>
                <a:tc>
                  <a:txBody>
                    <a:bodyPr/>
                    <a:lstStyle/>
                    <a:p>
                      <a:pPr algn="r" fontAlgn="ctr"/>
                      <a:r>
                        <a:rPr lang="ru-RU" sz="1100" b="1" i="0" u="none" strike="noStrike">
                          <a:latin typeface="Arial Cyr"/>
                        </a:rPr>
                        <a:t>199 291,00</a:t>
                      </a:r>
                    </a:p>
                  </a:txBody>
                  <a:tcPr marL="7620" marR="7620" marT="7620" marB="0" anchor="ctr"/>
                </a:tc>
              </a:tr>
              <a:tr h="595258">
                <a:tc>
                  <a:txBody>
                    <a:bodyPr/>
                    <a:lstStyle/>
                    <a:p>
                      <a:pPr algn="l" fontAlgn="t"/>
                      <a:r>
                        <a:rPr lang="ru-RU" sz="1100" b="0" i="0" u="none" strike="noStrike">
                          <a:latin typeface="Arial Cyr"/>
                        </a:rPr>
                        <a:t>Субсидии местным бюджетам муниципальных районов на мероприятия по внесению в государственный кадастр недвижимости сведений о границах муниципальных образований и границах населенных пунктов</a:t>
                      </a:r>
                    </a:p>
                  </a:txBody>
                  <a:tcPr marL="7620" marR="7620" marT="7620" marB="0"/>
                </a:tc>
                <a:tc>
                  <a:txBody>
                    <a:bodyPr/>
                    <a:lstStyle/>
                    <a:p>
                      <a:pPr algn="r" fontAlgn="ctr"/>
                      <a:r>
                        <a:rPr lang="ru-RU" sz="1100" b="1" i="0" u="none" strike="noStrike">
                          <a:latin typeface="Arial Cyr"/>
                        </a:rPr>
                        <a:t>3 567 465,00</a:t>
                      </a:r>
                    </a:p>
                  </a:txBody>
                  <a:tcPr marL="7620" marR="7620" marT="7620" marB="0" anchor="ctr"/>
                </a:tc>
                <a:tc>
                  <a:txBody>
                    <a:bodyPr/>
                    <a:lstStyle/>
                    <a:p>
                      <a:pPr algn="r" fontAlgn="ctr"/>
                      <a:r>
                        <a:rPr lang="ru-RU" sz="1100" b="1" i="0" u="none" strike="noStrike">
                          <a:latin typeface="Arial Cyr"/>
                        </a:rPr>
                        <a:t>1 189 664,00</a:t>
                      </a:r>
                    </a:p>
                  </a:txBody>
                  <a:tcPr marL="7620" marR="7620" marT="7620" marB="0" anchor="ctr"/>
                </a:tc>
                <a:tc>
                  <a:txBody>
                    <a:bodyPr/>
                    <a:lstStyle/>
                    <a:p>
                      <a:pPr algn="r" fontAlgn="ctr"/>
                      <a:r>
                        <a:rPr lang="ru-RU" sz="1100" b="1" i="0" u="none" strike="noStrike">
                          <a:latin typeface="Arial Cyr"/>
                        </a:rPr>
                        <a:t>1 189 664,00</a:t>
                      </a:r>
                    </a:p>
                  </a:txBody>
                  <a:tcPr marL="7620" marR="7620" marT="7620" marB="0" anchor="ctr"/>
                </a:tc>
              </a:tr>
              <a:tr h="421362">
                <a:tc>
                  <a:txBody>
                    <a:bodyPr/>
                    <a:lstStyle/>
                    <a:p>
                      <a:pPr algn="l" fontAlgn="t"/>
                      <a:r>
                        <a:rPr lang="ru-RU" sz="1100" b="0" i="0" u="none" strike="noStrike">
                          <a:latin typeface="Arial Cyr"/>
                        </a:rPr>
                        <a:t>Субсидии местным бюджетам муниципальных районов на предоставление мер социальной поддержки работникам муниципальных образовательных организаций</a:t>
                      </a:r>
                    </a:p>
                  </a:txBody>
                  <a:tcPr marL="7620" marR="7620" marT="7620" marB="0"/>
                </a:tc>
                <a:tc>
                  <a:txBody>
                    <a:bodyPr/>
                    <a:lstStyle/>
                    <a:p>
                      <a:pPr algn="r" fontAlgn="ctr"/>
                      <a:r>
                        <a:rPr lang="ru-RU" sz="1100" b="0" i="0" u="none" strike="noStrike">
                          <a:latin typeface="Arial Cyr"/>
                        </a:rPr>
                        <a:t>1 465 974,00</a:t>
                      </a:r>
                    </a:p>
                  </a:txBody>
                  <a:tcPr marL="7620" marR="7620" marT="7620" marB="0" anchor="ctr"/>
                </a:tc>
                <a:tc>
                  <a:txBody>
                    <a:bodyPr/>
                    <a:lstStyle/>
                    <a:p>
                      <a:pPr algn="r" fontAlgn="ctr"/>
                      <a:r>
                        <a:rPr lang="ru-RU" sz="1100" b="0" i="0" u="none" strike="noStrike">
                          <a:latin typeface="Arial"/>
                        </a:rPr>
                        <a:t> </a:t>
                      </a:r>
                    </a:p>
                  </a:txBody>
                  <a:tcPr marL="7620" marR="7620" marT="7620" marB="0" anchor="ctr"/>
                </a:tc>
                <a:tc>
                  <a:txBody>
                    <a:bodyPr/>
                    <a:lstStyle/>
                    <a:p>
                      <a:pPr algn="r" fontAlgn="ctr"/>
                      <a:r>
                        <a:rPr lang="ru-RU" sz="1100" b="0" i="0" u="none" strike="noStrike">
                          <a:latin typeface="Arial"/>
                        </a:rPr>
                        <a:t> </a:t>
                      </a:r>
                    </a:p>
                  </a:txBody>
                  <a:tcPr marL="7620" marR="7620" marT="7620" marB="0" anchor="ctr"/>
                </a:tc>
              </a:tr>
              <a:tr h="746602">
                <a:tc>
                  <a:txBody>
                    <a:bodyPr/>
                    <a:lstStyle/>
                    <a:p>
                      <a:pPr algn="l" fontAlgn="t"/>
                      <a:r>
                        <a:rPr lang="ru-RU" sz="1100" b="0" i="0" u="none" strike="noStrike" dirty="0">
                          <a:latin typeface="Arial Cyr"/>
                        </a:rPr>
                        <a:t>Субсидии местным бюджетам муниципальных районов на мероприятия по организации питания обучающихся из малоимущих и (или) многодетных семей, а также обучающихся с ограниченными возможностями здоровья в муниципальных общеобразовательных организациях</a:t>
                      </a:r>
                    </a:p>
                  </a:txBody>
                  <a:tcPr marL="7620" marR="7620" marT="7620" marB="0"/>
                </a:tc>
                <a:tc>
                  <a:txBody>
                    <a:bodyPr/>
                    <a:lstStyle/>
                    <a:p>
                      <a:pPr algn="r" fontAlgn="ctr"/>
                      <a:r>
                        <a:rPr lang="ru-RU" sz="1100" b="0" i="0" u="none" strike="noStrike" dirty="0">
                          <a:latin typeface="Arial Cyr"/>
                        </a:rPr>
                        <a:t>329 753,00</a:t>
                      </a:r>
                    </a:p>
                  </a:txBody>
                  <a:tcPr marL="7620" marR="7620" marT="7620" marB="0" anchor="ctr"/>
                </a:tc>
                <a:tc>
                  <a:txBody>
                    <a:bodyPr/>
                    <a:lstStyle/>
                    <a:p>
                      <a:pPr algn="r" fontAlgn="ctr"/>
                      <a:r>
                        <a:rPr lang="ru-RU" sz="1100" b="0" i="0" u="none" strike="noStrike">
                          <a:latin typeface="Times New Roman"/>
                        </a:rPr>
                        <a:t>329 753,00</a:t>
                      </a:r>
                    </a:p>
                  </a:txBody>
                  <a:tcPr marL="7620" marR="7620" marT="7620" marB="0" anchor="ctr"/>
                </a:tc>
                <a:tc>
                  <a:txBody>
                    <a:bodyPr/>
                    <a:lstStyle/>
                    <a:p>
                      <a:pPr algn="r" fontAlgn="ctr"/>
                      <a:r>
                        <a:rPr lang="ru-RU" sz="1100" b="0" i="0" u="none" strike="noStrike">
                          <a:latin typeface="Times New Roman"/>
                        </a:rPr>
                        <a:t>329 753,00</a:t>
                      </a:r>
                    </a:p>
                  </a:txBody>
                  <a:tcPr marL="7620" marR="7620" marT="7620" marB="0" anchor="ctr"/>
                </a:tc>
              </a:tr>
              <a:tr h="590370">
                <a:tc>
                  <a:txBody>
                    <a:bodyPr/>
                    <a:lstStyle/>
                    <a:p>
                      <a:pPr algn="l" fontAlgn="t"/>
                      <a:r>
                        <a:rPr lang="ru-RU" sz="1100" b="0" i="0" u="none" strike="noStrike">
                          <a:latin typeface="Arial Cyr"/>
                        </a:rPr>
                        <a:t>Субсидии из областного бюджета бюджетам муниципальных районов на  софинансирование расходных обязательств муниципальных образований, связанных с организацией отдыха детей в каникулярное время</a:t>
                      </a:r>
                    </a:p>
                  </a:txBody>
                  <a:tcPr marL="7620" marR="7620" marT="7620" marB="0"/>
                </a:tc>
                <a:tc>
                  <a:txBody>
                    <a:bodyPr/>
                    <a:lstStyle/>
                    <a:p>
                      <a:pPr algn="r" fontAlgn="ctr"/>
                      <a:r>
                        <a:rPr lang="ru-RU" sz="1100" b="0" i="0" u="none" strike="noStrike">
                          <a:latin typeface="Arial Cyr"/>
                        </a:rPr>
                        <a:t>370 741,00</a:t>
                      </a:r>
                    </a:p>
                  </a:txBody>
                  <a:tcPr marL="7620" marR="7620" marT="7620" marB="0" anchor="ctr"/>
                </a:tc>
                <a:tc>
                  <a:txBody>
                    <a:bodyPr/>
                    <a:lstStyle/>
                    <a:p>
                      <a:pPr algn="r" fontAlgn="ctr"/>
                      <a:r>
                        <a:rPr lang="ru-RU" sz="1100" b="0" i="0" u="none" strike="noStrike">
                          <a:latin typeface="Times New Roman"/>
                        </a:rPr>
                        <a:t>370 741,00</a:t>
                      </a:r>
                    </a:p>
                  </a:txBody>
                  <a:tcPr marL="7620" marR="7620" marT="7620" marB="0" anchor="ctr"/>
                </a:tc>
                <a:tc>
                  <a:txBody>
                    <a:bodyPr/>
                    <a:lstStyle/>
                    <a:p>
                      <a:pPr algn="r" fontAlgn="ctr"/>
                      <a:r>
                        <a:rPr lang="ru-RU" sz="1100" b="0" i="0" u="none" strike="noStrike">
                          <a:latin typeface="Times New Roman"/>
                        </a:rPr>
                        <a:t>370 741,00</a:t>
                      </a:r>
                    </a:p>
                  </a:txBody>
                  <a:tcPr marL="7620" marR="7620" marT="7620" marB="0" anchor="ctr"/>
                </a:tc>
              </a:tr>
              <a:tr h="746602">
                <a:tc>
                  <a:txBody>
                    <a:bodyPr/>
                    <a:lstStyle/>
                    <a:p>
                      <a:pPr algn="l" fontAlgn="ctr"/>
                      <a:r>
                        <a:rPr lang="ru-RU" sz="1100" b="0" i="0" u="none" strike="noStrike" dirty="0">
                          <a:latin typeface="Arial Cyr"/>
                        </a:rPr>
                        <a:t>Субсидии  из областного бюджета бюджетам муниципальных районов на приобретение горюче-смазочных материалов для обеспечения подвоза обучающихся муниципальных общеобразовательных организаций к месту обучения и обратно</a:t>
                      </a:r>
                    </a:p>
                  </a:txBody>
                  <a:tcPr marL="7620" marR="7620" marT="7620" marB="0" anchor="ctr"/>
                </a:tc>
                <a:tc>
                  <a:txBody>
                    <a:bodyPr/>
                    <a:lstStyle/>
                    <a:p>
                      <a:pPr algn="r" fontAlgn="ctr"/>
                      <a:r>
                        <a:rPr lang="ru-RU" sz="1100" b="0" i="0" u="none" strike="noStrike">
                          <a:latin typeface="Arial Cyr"/>
                        </a:rPr>
                        <a:t>431 122,00</a:t>
                      </a:r>
                    </a:p>
                  </a:txBody>
                  <a:tcPr marL="7620" marR="7620" marT="7620" marB="0" anchor="ctr"/>
                </a:tc>
                <a:tc>
                  <a:txBody>
                    <a:bodyPr/>
                    <a:lstStyle/>
                    <a:p>
                      <a:pPr algn="r" fontAlgn="ctr"/>
                      <a:r>
                        <a:rPr lang="ru-RU" sz="1100" b="0" i="0" u="none" strike="noStrike">
                          <a:latin typeface="Times New Roman"/>
                        </a:rPr>
                        <a:t> </a:t>
                      </a:r>
                    </a:p>
                  </a:txBody>
                  <a:tcPr marL="7620" marR="7620" marT="7620" marB="0" anchor="ctr"/>
                </a:tc>
                <a:tc>
                  <a:txBody>
                    <a:bodyPr/>
                    <a:lstStyle/>
                    <a:p>
                      <a:pPr algn="r" fontAlgn="ctr"/>
                      <a:r>
                        <a:rPr lang="ru-RU" sz="1100" b="0" i="0" u="none" strike="noStrike">
                          <a:latin typeface="Times New Roman"/>
                        </a:rPr>
                        <a:t> </a:t>
                      </a:r>
                    </a:p>
                  </a:txBody>
                  <a:tcPr marL="7620" marR="7620" marT="7620" marB="0" anchor="ctr"/>
                </a:tc>
              </a:tr>
              <a:tr h="381696">
                <a:tc>
                  <a:txBody>
                    <a:bodyPr/>
                    <a:lstStyle/>
                    <a:p>
                      <a:pPr algn="l" fontAlgn="ctr"/>
                      <a:r>
                        <a:rPr lang="ru-RU" sz="1100" b="0" i="0" u="none" strike="noStrike" dirty="0">
                          <a:latin typeface="Arial Cyr"/>
                        </a:rPr>
                        <a:t>Субсидии бюджетам муниципальных образований на реализацию проекта "Народный бюджет"</a:t>
                      </a:r>
                    </a:p>
                  </a:txBody>
                  <a:tcPr marL="7620" marR="7620" marT="7620" marB="0" anchor="ctr"/>
                </a:tc>
                <a:tc>
                  <a:txBody>
                    <a:bodyPr/>
                    <a:lstStyle/>
                    <a:p>
                      <a:pPr algn="r" fontAlgn="ctr"/>
                      <a:r>
                        <a:rPr lang="ru-RU" sz="1100" b="0" i="0" u="none" strike="noStrike">
                          <a:latin typeface="Arial Cyr"/>
                        </a:rPr>
                        <a:t>539 710,00</a:t>
                      </a:r>
                    </a:p>
                  </a:txBody>
                  <a:tcPr marL="7620" marR="7620" marT="7620" marB="0" anchor="ctr"/>
                </a:tc>
                <a:tc>
                  <a:txBody>
                    <a:bodyPr/>
                    <a:lstStyle/>
                    <a:p>
                      <a:pPr algn="r" fontAlgn="ctr"/>
                      <a:r>
                        <a:rPr lang="ru-RU" sz="1100" b="0" i="0" u="none" strike="noStrike">
                          <a:latin typeface="Times New Roman"/>
                        </a:rPr>
                        <a:t>489 170,00</a:t>
                      </a:r>
                    </a:p>
                  </a:txBody>
                  <a:tcPr marL="7620" marR="7620" marT="7620" marB="0" anchor="ctr"/>
                </a:tc>
                <a:tc>
                  <a:txBody>
                    <a:bodyPr/>
                    <a:lstStyle/>
                    <a:p>
                      <a:pPr algn="r" fontAlgn="ctr"/>
                      <a:r>
                        <a:rPr lang="ru-RU" sz="1100" b="0" i="0" u="none" strike="noStrike" dirty="0">
                          <a:latin typeface="Times New Roman"/>
                        </a:rPr>
                        <a:t>489 170,00</a:t>
                      </a:r>
                    </a:p>
                  </a:txBody>
                  <a:tcPr marL="7620" marR="7620" marT="7620" marB="0" anchor="ctr"/>
                </a:tc>
              </a:tr>
              <a:tr h="235936">
                <a:tc>
                  <a:txBody>
                    <a:bodyPr/>
                    <a:lstStyle/>
                    <a:p>
                      <a:pPr algn="l" fontAlgn="ctr"/>
                      <a:r>
                        <a:rPr lang="ru-RU" sz="1100" b="1" i="0" u="none" strike="noStrike" dirty="0">
                          <a:latin typeface="Arial Cyr"/>
                        </a:rPr>
                        <a:t>Субвенции бюджетам бюджетной системы Российской Федерации</a:t>
                      </a:r>
                    </a:p>
                  </a:txBody>
                  <a:tcPr marL="7620" marR="7620" marT="7620" marB="0" anchor="ctr"/>
                </a:tc>
                <a:tc>
                  <a:txBody>
                    <a:bodyPr/>
                    <a:lstStyle/>
                    <a:p>
                      <a:pPr algn="r" fontAlgn="ctr"/>
                      <a:r>
                        <a:rPr lang="ru-RU" sz="1100" b="1" i="0" u="none" strike="noStrike">
                          <a:latin typeface="Arial Cyr"/>
                        </a:rPr>
                        <a:t>248 786 650,00</a:t>
                      </a:r>
                    </a:p>
                  </a:txBody>
                  <a:tcPr marL="7620" marR="7620" marT="7620" marB="0" anchor="ctr"/>
                </a:tc>
                <a:tc>
                  <a:txBody>
                    <a:bodyPr/>
                    <a:lstStyle/>
                    <a:p>
                      <a:pPr algn="r" fontAlgn="ctr"/>
                      <a:r>
                        <a:rPr lang="ru-RU" sz="1100" b="1" i="0" u="none" strike="noStrike">
                          <a:latin typeface="Arial Cyr"/>
                        </a:rPr>
                        <a:t>238 836 886,00</a:t>
                      </a:r>
                    </a:p>
                  </a:txBody>
                  <a:tcPr marL="7620" marR="7620" marT="7620" marB="0" anchor="ctr"/>
                </a:tc>
                <a:tc>
                  <a:txBody>
                    <a:bodyPr/>
                    <a:lstStyle/>
                    <a:p>
                      <a:pPr algn="r" fontAlgn="ctr"/>
                      <a:r>
                        <a:rPr lang="ru-RU" sz="1100" b="1" i="0" u="none" strike="noStrike">
                          <a:latin typeface="Arial Cyr"/>
                        </a:rPr>
                        <a:t>238 092 804,00</a:t>
                      </a:r>
                    </a:p>
                  </a:txBody>
                  <a:tcPr marL="7620" marR="7620" marT="7620" marB="0" anchor="ctr"/>
                </a:tc>
              </a:tr>
              <a:tr h="562048">
                <a:tc>
                  <a:txBody>
                    <a:bodyPr/>
                    <a:lstStyle/>
                    <a:p>
                      <a:pPr algn="l" fontAlgn="ctr"/>
                      <a:r>
                        <a:rPr lang="ru-RU" sz="1100" b="0" i="0" u="none" strike="noStrike" dirty="0" smtClean="0">
                          <a:latin typeface="Arial Cyr"/>
                        </a:rPr>
                        <a:t>субвенции </a:t>
                      </a:r>
                      <a:r>
                        <a:rPr lang="ru-RU" sz="1100" b="0" i="0" u="none" strike="noStrike" dirty="0">
                          <a:latin typeface="Arial Cyr"/>
                        </a:rPr>
                        <a:t>бюджетам муниципальных районов на обеспечение мер социальной поддержки реабилитированных лиц и лиц, признанных пострадавшими от политических репрессий</a:t>
                      </a:r>
                    </a:p>
                  </a:txBody>
                  <a:tcPr marL="7620" marR="7620" marT="7620" marB="0" anchor="ctr"/>
                </a:tc>
                <a:tc>
                  <a:txBody>
                    <a:bodyPr/>
                    <a:lstStyle/>
                    <a:p>
                      <a:pPr algn="r" fontAlgn="ctr"/>
                      <a:r>
                        <a:rPr lang="ru-RU" sz="1100" b="0" i="0" u="none" strike="noStrike">
                          <a:latin typeface="Arial Cyr"/>
                        </a:rPr>
                        <a:t>88 069,00</a:t>
                      </a:r>
                    </a:p>
                  </a:txBody>
                  <a:tcPr marL="7620" marR="7620" marT="7620" marB="0" anchor="ctr"/>
                </a:tc>
                <a:tc>
                  <a:txBody>
                    <a:bodyPr/>
                    <a:lstStyle/>
                    <a:p>
                      <a:pPr algn="r" fontAlgn="ctr"/>
                      <a:r>
                        <a:rPr lang="ru-RU" sz="1100" b="0" i="0" u="none" strike="noStrike">
                          <a:latin typeface="Arial Cyr"/>
                        </a:rPr>
                        <a:t>88 069,00</a:t>
                      </a:r>
                    </a:p>
                  </a:txBody>
                  <a:tcPr marL="7620" marR="7620" marT="7620" marB="0" anchor="ctr"/>
                </a:tc>
                <a:tc>
                  <a:txBody>
                    <a:bodyPr/>
                    <a:lstStyle/>
                    <a:p>
                      <a:pPr algn="r" fontAlgn="ctr"/>
                      <a:r>
                        <a:rPr lang="ru-RU" sz="1100" b="0" i="0" u="none" strike="noStrike" dirty="0">
                          <a:latin typeface="Arial Cyr"/>
                        </a:rPr>
                        <a:t>88 069,00</a:t>
                      </a:r>
                    </a:p>
                  </a:txBody>
                  <a:tcPr marL="7620" marR="7620" marT="7620" marB="0" anchor="ct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511288"/>
          </a:xfrm>
        </p:spPr>
        <p:txBody>
          <a:bodyPr>
            <a:noAutofit/>
          </a:bodyPr>
          <a:lstStyle/>
          <a:p>
            <a:pPr algn="ctr"/>
            <a:r>
              <a:rPr lang="ru-RU" sz="2400" dirty="0" smtClean="0"/>
              <a:t>ОБЪЕМ БЕЗВОЗМЕЗДНЫХ ПОСТУПЛЕНИЙ ИЗ ОБЛАСТНОГО БЮДЖЕТА В БЮДЖЕТ МУНИЦИПАЛЬНОГО РАЙОНА НА 2021 ГОД И ПЛАНОВЫЙ ПЕРИОД 2022 И 2023 ГОДОВ </a:t>
            </a:r>
            <a:r>
              <a:rPr lang="en-US" sz="2400" dirty="0" smtClean="0">
                <a:solidFill>
                  <a:schemeClr val="accent1">
                    <a:lumMod val="60000"/>
                    <a:lumOff val="40000"/>
                  </a:schemeClr>
                </a:solidFill>
                <a:latin typeface="Times New Roman" pitchFamily="18" charset="0"/>
                <a:cs typeface="Times New Roman" pitchFamily="18" charset="0"/>
              </a:rPr>
              <a:t>[</a:t>
            </a:r>
            <a:r>
              <a:rPr lang="ru-RU" sz="2400" dirty="0" smtClean="0">
                <a:solidFill>
                  <a:schemeClr val="accent1">
                    <a:lumMod val="60000"/>
                    <a:lumOff val="40000"/>
                  </a:schemeClr>
                </a:solidFill>
                <a:latin typeface="Times New Roman" pitchFamily="18" charset="0"/>
                <a:cs typeface="Times New Roman" pitchFamily="18" charset="0"/>
              </a:rPr>
              <a:t>2</a:t>
            </a:r>
            <a:r>
              <a:rPr lang="en-US" sz="2400" dirty="0" smtClean="0">
                <a:solidFill>
                  <a:schemeClr val="accent1">
                    <a:lumMod val="60000"/>
                    <a:lumOff val="40000"/>
                  </a:schemeClr>
                </a:solidFill>
                <a:latin typeface="Times New Roman" pitchFamily="18" charset="0"/>
                <a:cs typeface="Times New Roman" pitchFamily="18" charset="0"/>
              </a:rPr>
              <a:t>]</a:t>
            </a:r>
            <a:endParaRPr lang="ru-RU" sz="2400" dirty="0"/>
          </a:p>
        </p:txBody>
      </p:sp>
      <p:graphicFrame>
        <p:nvGraphicFramePr>
          <p:cNvPr id="4" name="Содержимое 3"/>
          <p:cNvGraphicFramePr>
            <a:graphicFrameLocks noGrp="1"/>
          </p:cNvGraphicFramePr>
          <p:nvPr>
            <p:ph idx="1"/>
          </p:nvPr>
        </p:nvGraphicFramePr>
        <p:xfrm>
          <a:off x="214280" y="1873625"/>
          <a:ext cx="8715438" cy="5484463"/>
        </p:xfrm>
        <a:graphic>
          <a:graphicData uri="http://schemas.openxmlformats.org/drawingml/2006/table">
            <a:tbl>
              <a:tblPr firstRow="1" bandRow="1">
                <a:tableStyleId>{93296810-A885-4BE3-A3E7-6D5BEEA58F35}</a:tableStyleId>
              </a:tblPr>
              <a:tblGrid>
                <a:gridCol w="5668578"/>
                <a:gridCol w="921144"/>
                <a:gridCol w="1062858"/>
                <a:gridCol w="1062858"/>
              </a:tblGrid>
              <a:tr h="391325">
                <a:tc>
                  <a:txBody>
                    <a:bodyPr/>
                    <a:lstStyle/>
                    <a:p>
                      <a:pPr algn="ctr" fontAlgn="b"/>
                      <a:r>
                        <a:rPr lang="ru-RU" sz="1200" u="none" strike="noStrike" dirty="0"/>
                        <a:t>НАИМЕНОВАНИЕ</a:t>
                      </a:r>
                      <a:endParaRPr lang="ru-RU" sz="1200" b="1" i="0" u="none" strike="noStrike" dirty="0">
                        <a:latin typeface="Arial"/>
                      </a:endParaRPr>
                    </a:p>
                  </a:txBody>
                  <a:tcPr marL="9525" marR="9525" marT="9525" marB="0" anchor="ctr"/>
                </a:tc>
                <a:tc>
                  <a:txBody>
                    <a:bodyPr/>
                    <a:lstStyle/>
                    <a:p>
                      <a:pPr algn="ctr" fontAlgn="ctr"/>
                      <a:r>
                        <a:rPr lang="ru-RU" sz="1200" u="none" strike="noStrike" dirty="0" smtClean="0"/>
                        <a:t>2021 </a:t>
                      </a:r>
                      <a:r>
                        <a:rPr lang="ru-RU" sz="1200" u="none" strike="noStrike" dirty="0"/>
                        <a:t>год</a:t>
                      </a:r>
                      <a:endParaRPr lang="ru-RU" sz="1200" b="1" i="0" u="none" strike="noStrike" dirty="0">
                        <a:latin typeface="Arial Cyr"/>
                      </a:endParaRPr>
                    </a:p>
                  </a:txBody>
                  <a:tcPr marL="9525" marR="9525" marT="9525" marB="0" anchor="ctr"/>
                </a:tc>
                <a:tc>
                  <a:txBody>
                    <a:bodyPr/>
                    <a:lstStyle/>
                    <a:p>
                      <a:pPr algn="ctr" fontAlgn="ctr"/>
                      <a:r>
                        <a:rPr lang="ru-RU" sz="1200" u="none" strike="noStrike" dirty="0" smtClean="0"/>
                        <a:t>2022 год</a:t>
                      </a:r>
                      <a:endParaRPr lang="ru-RU" sz="1200" b="1" i="0" u="none" strike="noStrike" dirty="0">
                        <a:latin typeface="Arial Cyr"/>
                      </a:endParaRPr>
                    </a:p>
                  </a:txBody>
                  <a:tcPr marL="9525" marR="9525" marT="9525" marB="0" anchor="ctr"/>
                </a:tc>
                <a:tc>
                  <a:txBody>
                    <a:bodyPr/>
                    <a:lstStyle/>
                    <a:p>
                      <a:pPr algn="ctr" fontAlgn="ctr"/>
                      <a:r>
                        <a:rPr lang="ru-RU" sz="1200" u="none" strike="noStrike" dirty="0" smtClean="0"/>
                        <a:t>2023 </a:t>
                      </a:r>
                      <a:r>
                        <a:rPr lang="ru-RU" sz="1200" u="none" strike="noStrike" dirty="0"/>
                        <a:t>год</a:t>
                      </a:r>
                      <a:endParaRPr lang="ru-RU" sz="1200" b="1" i="0" u="none" strike="noStrike" dirty="0">
                        <a:latin typeface="Arial Cyr"/>
                      </a:endParaRPr>
                    </a:p>
                  </a:txBody>
                  <a:tcPr marL="9525" marR="9525" marT="9525" marB="0" anchor="ctr"/>
                </a:tc>
              </a:tr>
              <a:tr h="496107">
                <a:tc>
                  <a:txBody>
                    <a:bodyPr/>
                    <a:lstStyle/>
                    <a:p>
                      <a:pPr algn="l" fontAlgn="ctr"/>
                      <a:r>
                        <a:rPr lang="ru-RU" sz="1000" b="0" i="0" u="none" strike="noStrike" dirty="0" smtClean="0">
                          <a:latin typeface="Arial Cyr"/>
                        </a:rPr>
                        <a:t>субвенции </a:t>
                      </a:r>
                      <a:r>
                        <a:rPr lang="ru-RU" sz="1000" b="0" i="0" u="none" strike="noStrike" dirty="0">
                          <a:latin typeface="Arial Cyr"/>
                        </a:rPr>
                        <a:t>бюджетам муниципальных районов на содержание ребенка в семье опекуна и приемной семье, а также вознаграждение, причитающееся приемному родителю</a:t>
                      </a:r>
                    </a:p>
                  </a:txBody>
                  <a:tcPr marL="7620" marR="7620" marT="7620" marB="0" anchor="ctr"/>
                </a:tc>
                <a:tc>
                  <a:txBody>
                    <a:bodyPr/>
                    <a:lstStyle/>
                    <a:p>
                      <a:pPr algn="r" fontAlgn="ctr"/>
                      <a:r>
                        <a:rPr lang="ru-RU" sz="1000" b="0" i="0" u="none" strike="noStrike" dirty="0">
                          <a:latin typeface="Arial Cyr"/>
                        </a:rPr>
                        <a:t>4 695 679,00</a:t>
                      </a:r>
                    </a:p>
                  </a:txBody>
                  <a:tcPr marL="7620" marR="7620" marT="7620" marB="0" anchor="ctr"/>
                </a:tc>
                <a:tc>
                  <a:txBody>
                    <a:bodyPr/>
                    <a:lstStyle/>
                    <a:p>
                      <a:pPr algn="r" fontAlgn="ctr"/>
                      <a:r>
                        <a:rPr lang="ru-RU" sz="1000" b="0" i="0" u="none" strike="noStrike" dirty="0">
                          <a:latin typeface="Arial Cyr"/>
                        </a:rPr>
                        <a:t>4 695 679,00</a:t>
                      </a:r>
                    </a:p>
                  </a:txBody>
                  <a:tcPr marL="7620" marR="7620" marT="7620" marB="0" anchor="ctr"/>
                </a:tc>
                <a:tc>
                  <a:txBody>
                    <a:bodyPr/>
                    <a:lstStyle/>
                    <a:p>
                      <a:pPr algn="r" fontAlgn="ctr"/>
                      <a:r>
                        <a:rPr lang="ru-RU" sz="1000" b="0" i="0" u="none" strike="noStrike" dirty="0">
                          <a:latin typeface="Arial Cyr"/>
                        </a:rPr>
                        <a:t>4 695 679,00</a:t>
                      </a:r>
                    </a:p>
                  </a:txBody>
                  <a:tcPr marL="7620" marR="7620" marT="7620" marB="0" anchor="ctr"/>
                </a:tc>
              </a:tr>
              <a:tr h="441930">
                <a:tc>
                  <a:txBody>
                    <a:bodyPr/>
                    <a:lstStyle/>
                    <a:p>
                      <a:pPr algn="l" fontAlgn="ctr"/>
                      <a:r>
                        <a:rPr lang="ru-RU" sz="1000" b="0" i="0" u="none" strike="noStrike" dirty="0">
                          <a:latin typeface="Arial Cyr"/>
                        </a:rPr>
                        <a:t>Субвенции бюджетам муниципальных районов на осуществление ежемесячных выплат на детей в возрасте от трех до семи лет включительно</a:t>
                      </a:r>
                    </a:p>
                  </a:txBody>
                  <a:tcPr marL="7620" marR="7620" marT="7620" marB="0" anchor="ctr"/>
                </a:tc>
                <a:tc>
                  <a:txBody>
                    <a:bodyPr/>
                    <a:lstStyle/>
                    <a:p>
                      <a:pPr algn="r" fontAlgn="ctr"/>
                      <a:r>
                        <a:rPr lang="ru-RU" sz="1000" b="0" i="0" u="none" strike="noStrike" dirty="0">
                          <a:latin typeface="Arial Cyr"/>
                        </a:rPr>
                        <a:t>22 043 703,00</a:t>
                      </a:r>
                    </a:p>
                  </a:txBody>
                  <a:tcPr marL="7620" marR="7620" marT="7620" marB="0" anchor="ctr"/>
                </a:tc>
                <a:tc>
                  <a:txBody>
                    <a:bodyPr/>
                    <a:lstStyle/>
                    <a:p>
                      <a:pPr algn="r" fontAlgn="ctr"/>
                      <a:r>
                        <a:rPr lang="ru-RU" sz="1000" b="0" i="0" u="none" strike="noStrike" dirty="0">
                          <a:latin typeface="Arial Cyr"/>
                        </a:rPr>
                        <a:t>21 690 201,00</a:t>
                      </a:r>
                    </a:p>
                  </a:txBody>
                  <a:tcPr marL="7620" marR="7620" marT="7620" marB="0" anchor="ctr"/>
                </a:tc>
                <a:tc>
                  <a:txBody>
                    <a:bodyPr/>
                    <a:lstStyle/>
                    <a:p>
                      <a:pPr algn="r" fontAlgn="ctr"/>
                      <a:r>
                        <a:rPr lang="ru-RU" sz="1000" b="0" i="0" u="none" strike="noStrike">
                          <a:latin typeface="Arial Cyr"/>
                        </a:rPr>
                        <a:t>21 891 735,00</a:t>
                      </a:r>
                    </a:p>
                  </a:txBody>
                  <a:tcPr marL="7620" marR="7620" marT="7620" marB="0" anchor="ctr"/>
                </a:tc>
              </a:tr>
              <a:tr h="496107">
                <a:tc>
                  <a:txBody>
                    <a:bodyPr/>
                    <a:lstStyle/>
                    <a:p>
                      <a:pPr algn="l" fontAlgn="ctr"/>
                      <a:r>
                        <a:rPr lang="ru-RU" sz="1000" b="0" i="0" u="none" strike="noStrike">
                          <a:solidFill>
                            <a:srgbClr val="000000"/>
                          </a:solidFill>
                          <a:latin typeface="Arial"/>
                        </a:rPr>
                        <a:t>Субвенции бюджетам муниципальных районов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a:t>
                      </a:r>
                    </a:p>
                  </a:txBody>
                  <a:tcPr marL="7620" marR="7620" marT="7620" marB="0" anchor="ctr"/>
                </a:tc>
                <a:tc>
                  <a:txBody>
                    <a:bodyPr/>
                    <a:lstStyle/>
                    <a:p>
                      <a:pPr algn="r" fontAlgn="ctr"/>
                      <a:r>
                        <a:rPr lang="ru-RU" sz="1000" b="0" i="0" u="none" strike="noStrike" dirty="0">
                          <a:latin typeface="Arial Cyr"/>
                        </a:rPr>
                        <a:t>13 983 480,00</a:t>
                      </a:r>
                    </a:p>
                  </a:txBody>
                  <a:tcPr marL="7620" marR="7620" marT="7620" marB="0" anchor="ctr"/>
                </a:tc>
                <a:tc>
                  <a:txBody>
                    <a:bodyPr/>
                    <a:lstStyle/>
                    <a:p>
                      <a:pPr algn="r" fontAlgn="ctr"/>
                      <a:r>
                        <a:rPr lang="ru-RU" sz="1000" b="0" i="0" u="none" strike="noStrike" dirty="0">
                          <a:latin typeface="Arial Cyr"/>
                        </a:rPr>
                        <a:t>13 983 480,00</a:t>
                      </a:r>
                    </a:p>
                  </a:txBody>
                  <a:tcPr marL="7620" marR="7620" marT="7620" marB="0" anchor="ctr"/>
                </a:tc>
                <a:tc>
                  <a:txBody>
                    <a:bodyPr/>
                    <a:lstStyle/>
                    <a:p>
                      <a:pPr algn="r" fontAlgn="ctr"/>
                      <a:r>
                        <a:rPr lang="ru-RU" sz="1000" b="0" i="0" u="none" strike="noStrike" dirty="0">
                          <a:latin typeface="Arial Cyr"/>
                        </a:rPr>
                        <a:t>13 983 480,00</a:t>
                      </a:r>
                    </a:p>
                  </a:txBody>
                  <a:tcPr marL="7620" marR="7620" marT="7620" marB="0" anchor="ctr"/>
                </a:tc>
              </a:tr>
              <a:tr h="204792">
                <a:tc>
                  <a:txBody>
                    <a:bodyPr/>
                    <a:lstStyle/>
                    <a:p>
                      <a:pPr algn="l" fontAlgn="ctr"/>
                      <a:r>
                        <a:rPr lang="ru-RU" sz="1000" b="0" i="0" u="none" strike="noStrike" dirty="0" smtClean="0">
                          <a:latin typeface="Arial Cyr"/>
                        </a:rPr>
                        <a:t>единая </a:t>
                      </a:r>
                      <a:r>
                        <a:rPr lang="ru-RU" sz="1000" b="0" i="0" u="none" strike="noStrike" dirty="0">
                          <a:latin typeface="Arial Cyr"/>
                        </a:rPr>
                        <a:t>субвенция бюджетам муниципальных районов</a:t>
                      </a:r>
                    </a:p>
                  </a:txBody>
                  <a:tcPr marL="7620" marR="7620" marT="7620" marB="0" anchor="ctr"/>
                </a:tc>
                <a:tc>
                  <a:txBody>
                    <a:bodyPr/>
                    <a:lstStyle/>
                    <a:p>
                      <a:pPr algn="r" fontAlgn="ctr"/>
                      <a:r>
                        <a:rPr lang="ru-RU" sz="1000" b="0" i="0" u="none" strike="noStrike">
                          <a:latin typeface="Arial Cyr"/>
                        </a:rPr>
                        <a:t>1 378 800,00</a:t>
                      </a:r>
                    </a:p>
                  </a:txBody>
                  <a:tcPr marL="7620" marR="7620" marT="7620" marB="0" anchor="ctr"/>
                </a:tc>
                <a:tc>
                  <a:txBody>
                    <a:bodyPr/>
                    <a:lstStyle/>
                    <a:p>
                      <a:pPr algn="r" fontAlgn="ctr"/>
                      <a:r>
                        <a:rPr lang="ru-RU" sz="1000" b="0" i="0" u="none" strike="noStrike" dirty="0">
                          <a:latin typeface="Arial"/>
                        </a:rPr>
                        <a:t>1 384 500,00</a:t>
                      </a:r>
                    </a:p>
                  </a:txBody>
                  <a:tcPr marL="7620" marR="7620" marT="7620" marB="0" anchor="ctr"/>
                </a:tc>
                <a:tc>
                  <a:txBody>
                    <a:bodyPr/>
                    <a:lstStyle/>
                    <a:p>
                      <a:pPr algn="r" fontAlgn="ctr"/>
                      <a:r>
                        <a:rPr lang="ru-RU" sz="1000" b="0" i="0" u="none" strike="noStrike">
                          <a:latin typeface="Arial"/>
                        </a:rPr>
                        <a:t>1 496 000,00</a:t>
                      </a:r>
                    </a:p>
                  </a:txBody>
                  <a:tcPr marL="7620" marR="7620" marT="7620" marB="0" anchor="ctr"/>
                </a:tc>
              </a:tr>
              <a:tr h="1211102">
                <a:tc>
                  <a:txBody>
                    <a:bodyPr/>
                    <a:lstStyle/>
                    <a:p>
                      <a:pPr algn="l" fontAlgn="ctr"/>
                      <a:r>
                        <a:rPr lang="ru-RU" sz="1000" b="0" i="0" u="none" strike="noStrike" dirty="0">
                          <a:latin typeface="Arial Cyr"/>
                        </a:rPr>
                        <a:t>субвенции из областного бюджета бюджетам муниципальных районов и городских округов на осуществление отдельного государственного полномочия Курской области в соответствии с Законом Курской области "О наделении органов местного самоуправления Курской области отдельным государственным полномочием Курской области по осуществлению выплаты компенсации части родительской платы за присмотр и уход за детьми, посещающими образовательные организации, реализующие образовательные программы дошкольного образования" </a:t>
                      </a:r>
                      <a:r>
                        <a:rPr lang="ru-RU" sz="1000" b="0" i="1" u="none" strike="noStrike" dirty="0">
                          <a:latin typeface="Arial Cyr"/>
                        </a:rPr>
                        <a:t>на осуществление выплаты компенсации части родительской платы</a:t>
                      </a:r>
                      <a:endParaRPr lang="ru-RU" sz="1000" b="0" i="0" u="none" strike="noStrike" dirty="0">
                        <a:latin typeface="Arial Cyr"/>
                      </a:endParaRPr>
                    </a:p>
                  </a:txBody>
                  <a:tcPr marL="7620" marR="7620" marT="7620" marB="0" anchor="ctr"/>
                </a:tc>
                <a:tc>
                  <a:txBody>
                    <a:bodyPr/>
                    <a:lstStyle/>
                    <a:p>
                      <a:pPr algn="r" fontAlgn="ctr"/>
                      <a:r>
                        <a:rPr lang="ru-RU" sz="1000" b="0" i="0" u="none" strike="noStrike">
                          <a:latin typeface="Arial Cyr"/>
                        </a:rPr>
                        <a:t>344 531,00</a:t>
                      </a:r>
                    </a:p>
                  </a:txBody>
                  <a:tcPr marL="7620" marR="7620" marT="7620" marB="0" anchor="ctr"/>
                </a:tc>
                <a:tc>
                  <a:txBody>
                    <a:bodyPr/>
                    <a:lstStyle/>
                    <a:p>
                      <a:pPr algn="r" fontAlgn="ctr"/>
                      <a:r>
                        <a:rPr lang="ru-RU" sz="1000" b="0" i="0" u="none" strike="noStrike" dirty="0">
                          <a:latin typeface="Arial Cyr"/>
                        </a:rPr>
                        <a:t>344 531,00</a:t>
                      </a:r>
                    </a:p>
                  </a:txBody>
                  <a:tcPr marL="7620" marR="7620" marT="7620" marB="0" anchor="ctr"/>
                </a:tc>
                <a:tc>
                  <a:txBody>
                    <a:bodyPr/>
                    <a:lstStyle/>
                    <a:p>
                      <a:pPr algn="r" fontAlgn="ctr"/>
                      <a:r>
                        <a:rPr lang="ru-RU" sz="1000" b="0" i="0" u="none" strike="noStrike" dirty="0">
                          <a:latin typeface="Arial Cyr"/>
                        </a:rPr>
                        <a:t>344 531,00</a:t>
                      </a:r>
                    </a:p>
                  </a:txBody>
                  <a:tcPr marL="7620" marR="7620" marT="7620" marB="0" anchor="ctr"/>
                </a:tc>
              </a:tr>
              <a:tr h="1274667">
                <a:tc>
                  <a:txBody>
                    <a:bodyPr/>
                    <a:lstStyle/>
                    <a:p>
                      <a:pPr algn="l" fontAlgn="ctr"/>
                      <a:r>
                        <a:rPr lang="ru-RU" sz="1000" b="0" i="0" u="none" strike="noStrike" dirty="0">
                          <a:latin typeface="Arial Cyr"/>
                        </a:rPr>
                        <a:t>субвенции из областного бюджета бюджетам муниципальных районов и городских округов на осуществление отдельного государственного полномочия Курской области в соответствии с Законом Курской области "О наделении органов местного самоуправления Курской области отдельным государственным полномочием Курской области по осуществлению выплаты компенсации части родительской платы за присмотр и уход за детьми, посещающими образовательные организации, реализующие образовательные программы дошкольного образования" </a:t>
                      </a:r>
                      <a:r>
                        <a:rPr lang="ru-RU" sz="1000" b="0" i="1" u="none" strike="noStrike" dirty="0">
                          <a:latin typeface="Arial Cyr"/>
                        </a:rPr>
                        <a:t>на содержание работников, осуществляющих переданные государственные полномочия по выплате компенсации части родительской платы</a:t>
                      </a:r>
                      <a:endParaRPr lang="ru-RU" sz="1000" b="0" i="0" u="none" strike="noStrike" dirty="0">
                        <a:latin typeface="Arial Cyr"/>
                      </a:endParaRPr>
                    </a:p>
                  </a:txBody>
                  <a:tcPr marL="7620" marR="7620" marT="7620" marB="0" anchor="ctr"/>
                </a:tc>
                <a:tc>
                  <a:txBody>
                    <a:bodyPr/>
                    <a:lstStyle/>
                    <a:p>
                      <a:pPr algn="r" fontAlgn="ctr"/>
                      <a:r>
                        <a:rPr lang="ru-RU" sz="1000" b="0" i="0" u="none" strike="noStrike">
                          <a:latin typeface="Arial Cyr"/>
                        </a:rPr>
                        <a:t>28 428,00</a:t>
                      </a:r>
                    </a:p>
                  </a:txBody>
                  <a:tcPr marL="7620" marR="7620" marT="7620" marB="0" anchor="ctr"/>
                </a:tc>
                <a:tc>
                  <a:txBody>
                    <a:bodyPr/>
                    <a:lstStyle/>
                    <a:p>
                      <a:pPr algn="r" fontAlgn="ctr"/>
                      <a:r>
                        <a:rPr lang="ru-RU" sz="1000" b="0" i="0" u="none" strike="noStrike">
                          <a:latin typeface="Arial Cyr"/>
                        </a:rPr>
                        <a:t>28 428,00</a:t>
                      </a:r>
                    </a:p>
                  </a:txBody>
                  <a:tcPr marL="7620" marR="7620" marT="7620" marB="0" anchor="ctr"/>
                </a:tc>
                <a:tc>
                  <a:txBody>
                    <a:bodyPr/>
                    <a:lstStyle/>
                    <a:p>
                      <a:pPr algn="r" fontAlgn="ctr"/>
                      <a:r>
                        <a:rPr lang="ru-RU" sz="1000" b="0" i="0" u="none" strike="noStrike" dirty="0">
                          <a:latin typeface="Arial Cyr"/>
                        </a:rPr>
                        <a:t>28 428,00</a:t>
                      </a:r>
                    </a:p>
                  </a:txBody>
                  <a:tcPr marL="7620" marR="7620" marT="7620" marB="0" anchor="ctr"/>
                </a:tc>
              </a:tr>
              <a:tr h="968433">
                <a:tc>
                  <a:txBody>
                    <a:bodyPr/>
                    <a:lstStyle/>
                    <a:p>
                      <a:pPr algn="l" fontAlgn="ctr"/>
                      <a:r>
                        <a:rPr lang="ru-RU" sz="1000" b="0" i="0" u="none" strike="noStrike" dirty="0">
                          <a:latin typeface="Arial Cyr"/>
                        </a:rPr>
                        <a:t>субвенции из областного бюджета местным бюджетам</a:t>
                      </a:r>
                      <a:r>
                        <a:rPr lang="ru-RU" sz="1000" b="0" i="1" u="none" strike="noStrike" dirty="0">
                          <a:latin typeface="Arial Cyr"/>
                        </a:rPr>
                        <a:t> на реализацию образовательной программы дошкольного образования в части финансирования расходов на оплату труда</a:t>
                      </a:r>
                      <a:r>
                        <a:rPr lang="ru-RU" sz="1000" b="0" i="0" u="none" strike="noStrike" dirty="0">
                          <a:latin typeface="Arial Cyr"/>
                        </a:rPr>
                        <a:t> работников муниципальных дошкольных образовательных организаций, расходов на приобретение учебных пособий, средств обучения, игр, игрушек (за исключением расходов на содержание зданий и оплату коммунальных услуг)</a:t>
                      </a:r>
                    </a:p>
                  </a:txBody>
                  <a:tcPr marL="7620" marR="7620" marT="7620" marB="0" anchor="ctr"/>
                </a:tc>
                <a:tc>
                  <a:txBody>
                    <a:bodyPr/>
                    <a:lstStyle/>
                    <a:p>
                      <a:pPr algn="r" fontAlgn="ctr"/>
                      <a:r>
                        <a:rPr lang="ru-RU" sz="1000" b="0" i="0" u="none" strike="noStrike">
                          <a:latin typeface="Arial Cyr"/>
                        </a:rPr>
                        <a:t>4 748 085,00</a:t>
                      </a:r>
                    </a:p>
                  </a:txBody>
                  <a:tcPr marL="7620" marR="7620" marT="7620" marB="0" anchor="ctr"/>
                </a:tc>
                <a:tc>
                  <a:txBody>
                    <a:bodyPr/>
                    <a:lstStyle/>
                    <a:p>
                      <a:pPr algn="r" fontAlgn="ctr"/>
                      <a:r>
                        <a:rPr lang="ru-RU" sz="1000" b="0" i="0" u="none" strike="noStrike">
                          <a:latin typeface="Arial Cyr"/>
                        </a:rPr>
                        <a:t>4 530 813,00</a:t>
                      </a:r>
                    </a:p>
                  </a:txBody>
                  <a:tcPr marL="7620" marR="7620" marT="7620" marB="0" anchor="ctr"/>
                </a:tc>
                <a:tc>
                  <a:txBody>
                    <a:bodyPr/>
                    <a:lstStyle/>
                    <a:p>
                      <a:pPr algn="r" fontAlgn="ctr"/>
                      <a:r>
                        <a:rPr lang="ru-RU" sz="1000" b="0" i="0" u="none" strike="noStrike" dirty="0">
                          <a:latin typeface="Arial Cyr"/>
                        </a:rPr>
                        <a:t>4 530 813,00</a:t>
                      </a:r>
                    </a:p>
                  </a:txBody>
                  <a:tcPr marL="7620" marR="7620" marT="7620" marB="0" anchor="ctr"/>
                </a:tc>
              </a:tr>
            </a:tbl>
          </a:graphicData>
        </a:graphic>
      </p:graphicFrame>
      <p:sp>
        <p:nvSpPr>
          <p:cNvPr id="5" name="Прямоугольник 4"/>
          <p:cNvSpPr/>
          <p:nvPr/>
        </p:nvSpPr>
        <p:spPr>
          <a:xfrm>
            <a:off x="8001024" y="1500174"/>
            <a:ext cx="862159" cy="369332"/>
          </a:xfrm>
          <a:prstGeom prst="rect">
            <a:avLst/>
          </a:prstGeom>
        </p:spPr>
        <p:txBody>
          <a:bodyPr wrap="none">
            <a:spAutoFit/>
          </a:bodyPr>
          <a:lstStyle/>
          <a:p>
            <a:r>
              <a:rPr lang="ru-RU" dirty="0" smtClean="0"/>
              <a:t>рублей</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СТРУКТУРА БЮДЖЕТА ДЛЯ ГРАЖДАН</a:t>
            </a:r>
            <a:endParaRPr lang="ru-RU" dirty="0"/>
          </a:p>
        </p:txBody>
      </p:sp>
      <p:sp>
        <p:nvSpPr>
          <p:cNvPr id="3" name="Содержимое 2"/>
          <p:cNvSpPr>
            <a:spLocks noGrp="1"/>
          </p:cNvSpPr>
          <p:nvPr>
            <p:ph idx="1"/>
          </p:nvPr>
        </p:nvSpPr>
        <p:spPr/>
        <p:txBody>
          <a:bodyPr/>
          <a:lstStyle/>
          <a:p>
            <a:pPr>
              <a:buNone/>
            </a:pPr>
            <a:r>
              <a:rPr lang="ru-RU" dirty="0" smtClean="0"/>
              <a:t>        ВВОДНАЯ ЧАСТЬ</a:t>
            </a:r>
          </a:p>
          <a:p>
            <a:pPr>
              <a:buNone/>
            </a:pPr>
            <a:r>
              <a:rPr lang="ru-RU" dirty="0" smtClean="0"/>
              <a:t>        ОБЩИЕ ХАРАКТЕРИСТИКИ БЮДЖЕТА</a:t>
            </a:r>
          </a:p>
          <a:p>
            <a:pPr>
              <a:buNone/>
            </a:pPr>
            <a:r>
              <a:rPr lang="ru-RU" dirty="0" smtClean="0"/>
              <a:t>        ДОХОДЫ БЮДЖЕТА</a:t>
            </a:r>
          </a:p>
          <a:p>
            <a:pPr>
              <a:buNone/>
            </a:pPr>
            <a:r>
              <a:rPr lang="ru-RU" dirty="0" smtClean="0"/>
              <a:t>        РАСХОДЫ БЮДЖЕТА</a:t>
            </a:r>
          </a:p>
          <a:p>
            <a:pPr>
              <a:buNone/>
            </a:pPr>
            <a:r>
              <a:rPr lang="ru-RU" dirty="0" smtClean="0"/>
              <a:t>        МУНИЦИПАЛЬНЫЕ ПРОГРАММЫ</a:t>
            </a:r>
          </a:p>
          <a:p>
            <a:pPr>
              <a:buNone/>
            </a:pPr>
            <a:r>
              <a:rPr lang="ru-RU" dirty="0" smtClean="0"/>
              <a:t>        ДОПОЛНИТЕЛЬНАЯ ИНФОРМАЦИЯ</a:t>
            </a:r>
            <a:endParaRPr lang="ru-RU" dirty="0"/>
          </a:p>
        </p:txBody>
      </p:sp>
      <p:sp>
        <p:nvSpPr>
          <p:cNvPr id="4" name="Блок-схема: решение 3"/>
          <p:cNvSpPr/>
          <p:nvPr/>
        </p:nvSpPr>
        <p:spPr>
          <a:xfrm>
            <a:off x="642910" y="1714488"/>
            <a:ext cx="571504" cy="28575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Блок-схема: решение 4"/>
          <p:cNvSpPr/>
          <p:nvPr/>
        </p:nvSpPr>
        <p:spPr>
          <a:xfrm>
            <a:off x="642910" y="2214554"/>
            <a:ext cx="571504" cy="28575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Блок-схема: решение 5"/>
          <p:cNvSpPr/>
          <p:nvPr/>
        </p:nvSpPr>
        <p:spPr>
          <a:xfrm>
            <a:off x="642910" y="2714620"/>
            <a:ext cx="571504" cy="28575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Блок-схема: решение 6"/>
          <p:cNvSpPr/>
          <p:nvPr/>
        </p:nvSpPr>
        <p:spPr>
          <a:xfrm>
            <a:off x="642910" y="3214686"/>
            <a:ext cx="571504" cy="28575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Блок-схема: решение 7"/>
          <p:cNvSpPr/>
          <p:nvPr/>
        </p:nvSpPr>
        <p:spPr>
          <a:xfrm>
            <a:off x="642910" y="3714752"/>
            <a:ext cx="571504" cy="28575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Блок-схема: решение 8"/>
          <p:cNvSpPr/>
          <p:nvPr/>
        </p:nvSpPr>
        <p:spPr>
          <a:xfrm>
            <a:off x="642910" y="4286256"/>
            <a:ext cx="571504" cy="28575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68412"/>
          </a:xfrm>
        </p:spPr>
        <p:txBody>
          <a:bodyPr anchor="ctr">
            <a:noAutofit/>
          </a:bodyPr>
          <a:lstStyle/>
          <a:p>
            <a:pPr algn="ctr"/>
            <a:r>
              <a:rPr lang="ru-RU" sz="2400" dirty="0" smtClean="0"/>
              <a:t>ОБЪЕМ БЕЗВОЗМЕЗДНЫХ ПОСТУПЛЕНИЙ ИЗ ОБЛАСТНОГО БЮДЖЕТА В БЮДЖЕТ МУНИЦИПАЛЬНОГО РАЙОНА НА 2021 ГОД И ПЛАНОВЫЙ ПЕРИОД 2022 И 2023 ГОДОВ </a:t>
            </a:r>
            <a:r>
              <a:rPr lang="en-US" sz="2400" dirty="0" smtClean="0">
                <a:solidFill>
                  <a:schemeClr val="accent1">
                    <a:lumMod val="60000"/>
                    <a:lumOff val="40000"/>
                  </a:schemeClr>
                </a:solidFill>
                <a:latin typeface="Times New Roman" pitchFamily="18" charset="0"/>
                <a:cs typeface="Times New Roman" pitchFamily="18" charset="0"/>
              </a:rPr>
              <a:t>[</a:t>
            </a:r>
            <a:r>
              <a:rPr lang="ru-RU" sz="2400" dirty="0" smtClean="0">
                <a:solidFill>
                  <a:schemeClr val="accent1">
                    <a:lumMod val="60000"/>
                    <a:lumOff val="40000"/>
                  </a:schemeClr>
                </a:solidFill>
                <a:latin typeface="Times New Roman" pitchFamily="18" charset="0"/>
                <a:cs typeface="Times New Roman" pitchFamily="18" charset="0"/>
              </a:rPr>
              <a:t>3</a:t>
            </a:r>
            <a:r>
              <a:rPr lang="en-US" sz="2400" dirty="0" smtClean="0">
                <a:solidFill>
                  <a:schemeClr val="accent1">
                    <a:lumMod val="60000"/>
                    <a:lumOff val="40000"/>
                  </a:schemeClr>
                </a:solidFill>
                <a:latin typeface="Times New Roman" pitchFamily="18" charset="0"/>
                <a:cs typeface="Times New Roman" pitchFamily="18" charset="0"/>
              </a:rPr>
              <a:t>]</a:t>
            </a:r>
            <a:endParaRPr lang="ru-RU" sz="2400" dirty="0"/>
          </a:p>
        </p:txBody>
      </p:sp>
      <p:graphicFrame>
        <p:nvGraphicFramePr>
          <p:cNvPr id="4" name="Содержимое 3"/>
          <p:cNvGraphicFramePr>
            <a:graphicFrameLocks noGrp="1"/>
          </p:cNvGraphicFramePr>
          <p:nvPr>
            <p:ph idx="1"/>
          </p:nvPr>
        </p:nvGraphicFramePr>
        <p:xfrm>
          <a:off x="142844" y="1857364"/>
          <a:ext cx="8786874" cy="4623452"/>
        </p:xfrm>
        <a:graphic>
          <a:graphicData uri="http://schemas.openxmlformats.org/drawingml/2006/table">
            <a:tbl>
              <a:tblPr firstRow="1" bandRow="1">
                <a:tableStyleId>{93296810-A885-4BE3-A3E7-6D5BEEA58F35}</a:tableStyleId>
              </a:tblPr>
              <a:tblGrid>
                <a:gridCol w="5823555"/>
                <a:gridCol w="1105738"/>
                <a:gridCol w="928887"/>
                <a:gridCol w="928694"/>
              </a:tblGrid>
              <a:tr h="357190">
                <a:tc>
                  <a:txBody>
                    <a:bodyPr/>
                    <a:lstStyle/>
                    <a:p>
                      <a:pPr algn="ctr" fontAlgn="b"/>
                      <a:r>
                        <a:rPr lang="ru-RU" sz="1200" u="none" strike="noStrike" dirty="0"/>
                        <a:t>НАИМЕНОВАНИЕ</a:t>
                      </a:r>
                      <a:endParaRPr lang="ru-RU" sz="1200" b="1" i="0" u="none" strike="noStrike" dirty="0">
                        <a:latin typeface="Arial"/>
                      </a:endParaRPr>
                    </a:p>
                  </a:txBody>
                  <a:tcPr marL="9525" marR="9525" marT="9525" marB="0" anchor="ctr"/>
                </a:tc>
                <a:tc>
                  <a:txBody>
                    <a:bodyPr/>
                    <a:lstStyle/>
                    <a:p>
                      <a:pPr algn="ctr" fontAlgn="ctr"/>
                      <a:r>
                        <a:rPr lang="ru-RU" sz="1200" u="none" strike="noStrike" dirty="0" smtClean="0"/>
                        <a:t>2021 </a:t>
                      </a:r>
                      <a:r>
                        <a:rPr lang="ru-RU" sz="1200" u="none" strike="noStrike" dirty="0"/>
                        <a:t>год</a:t>
                      </a:r>
                      <a:endParaRPr lang="ru-RU" sz="1200" b="1" i="0" u="none" strike="noStrike" dirty="0">
                        <a:latin typeface="Arial Cyr"/>
                      </a:endParaRPr>
                    </a:p>
                  </a:txBody>
                  <a:tcPr marL="9525" marR="9525" marT="9525" marB="0" anchor="ctr"/>
                </a:tc>
                <a:tc>
                  <a:txBody>
                    <a:bodyPr/>
                    <a:lstStyle/>
                    <a:p>
                      <a:pPr algn="ctr" fontAlgn="ctr"/>
                      <a:r>
                        <a:rPr lang="ru-RU" sz="1200" u="none" strike="noStrike" dirty="0" smtClean="0"/>
                        <a:t>2022 год</a:t>
                      </a:r>
                      <a:endParaRPr lang="ru-RU" sz="1200" b="1" i="0" u="none" strike="noStrike" dirty="0">
                        <a:latin typeface="Arial Cyr"/>
                      </a:endParaRPr>
                    </a:p>
                  </a:txBody>
                  <a:tcPr marL="9525" marR="9525" marT="9525" marB="0" anchor="ctr"/>
                </a:tc>
                <a:tc>
                  <a:txBody>
                    <a:bodyPr/>
                    <a:lstStyle/>
                    <a:p>
                      <a:pPr algn="ctr" fontAlgn="ctr"/>
                      <a:r>
                        <a:rPr lang="ru-RU" sz="1200" u="none" strike="noStrike" dirty="0" smtClean="0"/>
                        <a:t>2023год</a:t>
                      </a:r>
                      <a:endParaRPr lang="ru-RU" sz="1200" b="1" i="0" u="none" strike="noStrike" dirty="0">
                        <a:latin typeface="Arial Cyr"/>
                      </a:endParaRPr>
                    </a:p>
                  </a:txBody>
                  <a:tcPr marL="9525" marR="9525" marT="9525" marB="0" anchor="ctr"/>
                </a:tc>
              </a:tr>
              <a:tr h="1000132">
                <a:tc>
                  <a:txBody>
                    <a:bodyPr/>
                    <a:lstStyle/>
                    <a:p>
                      <a:pPr algn="l" fontAlgn="ctr"/>
                      <a:r>
                        <a:rPr lang="ru-RU" sz="1100" b="0" i="0" u="none" strike="noStrike" dirty="0">
                          <a:latin typeface="Arial Cyr"/>
                        </a:rPr>
                        <a:t>субвенции из областного бюджета бюджетам  муниципальных районов и городских округов на осуществление отдельных государственных полномочий в соответствии с Законом Курской области "О наделении органов местного самоуправления муниципальных образований Курской области отдельными государственными полномочиями</a:t>
                      </a:r>
                      <a:r>
                        <a:rPr lang="ru-RU" sz="1100" b="0" i="1" u="none" strike="noStrike" dirty="0">
                          <a:latin typeface="Arial Cyr"/>
                        </a:rPr>
                        <a:t> по организации и обеспечению деятельности административных комиссий</a:t>
                      </a:r>
                      <a:r>
                        <a:rPr lang="ru-RU" sz="1100" b="0" i="0" u="none" strike="noStrike" dirty="0">
                          <a:latin typeface="Arial Cyr"/>
                        </a:rPr>
                        <a:t>"</a:t>
                      </a:r>
                    </a:p>
                  </a:txBody>
                  <a:tcPr marL="7620" marR="7620" marT="7620" marB="0" anchor="ctr"/>
                </a:tc>
                <a:tc>
                  <a:txBody>
                    <a:bodyPr/>
                    <a:lstStyle/>
                    <a:p>
                      <a:pPr algn="r" fontAlgn="ctr"/>
                      <a:r>
                        <a:rPr lang="ru-RU" sz="1100" b="0" i="0" u="none" strike="noStrike">
                          <a:latin typeface="Arial Cyr"/>
                        </a:rPr>
                        <a:t>311 000,00</a:t>
                      </a:r>
                    </a:p>
                  </a:txBody>
                  <a:tcPr marL="7620" marR="7620" marT="7620" marB="0" anchor="ctr"/>
                </a:tc>
                <a:tc>
                  <a:txBody>
                    <a:bodyPr/>
                    <a:lstStyle/>
                    <a:p>
                      <a:pPr algn="r" fontAlgn="ctr"/>
                      <a:r>
                        <a:rPr lang="ru-RU" sz="1100" b="0" i="0" u="none" strike="noStrike">
                          <a:latin typeface="Arial Cyr"/>
                        </a:rPr>
                        <a:t>311 000,00</a:t>
                      </a:r>
                    </a:p>
                  </a:txBody>
                  <a:tcPr marL="7620" marR="7620" marT="7620" marB="0" anchor="ctr"/>
                </a:tc>
                <a:tc>
                  <a:txBody>
                    <a:bodyPr/>
                    <a:lstStyle/>
                    <a:p>
                      <a:pPr algn="r" fontAlgn="ctr"/>
                      <a:r>
                        <a:rPr lang="ru-RU" sz="1100" b="0" i="0" u="none" strike="noStrike">
                          <a:latin typeface="Arial Cyr"/>
                        </a:rPr>
                        <a:t>311 000,00</a:t>
                      </a:r>
                    </a:p>
                  </a:txBody>
                  <a:tcPr marL="7620" marR="7620" marT="7620" marB="0" anchor="ctr"/>
                </a:tc>
              </a:tr>
              <a:tr h="928694">
                <a:tc>
                  <a:txBody>
                    <a:bodyPr/>
                    <a:lstStyle/>
                    <a:p>
                      <a:pPr algn="l" fontAlgn="ctr"/>
                      <a:r>
                        <a:rPr lang="ru-RU" sz="1100" b="0" i="0" u="none" strike="noStrike" dirty="0">
                          <a:latin typeface="Arial Cyr"/>
                        </a:rPr>
                        <a:t>субвенции из областного бюджета бюджетам муниципальных районов и городских округов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муниципальных образований Курской области отдельными государственными полномочиями Курской области </a:t>
                      </a:r>
                      <a:r>
                        <a:rPr lang="ru-RU" sz="1100" b="0" i="1" u="none" strike="noStrike" dirty="0">
                          <a:latin typeface="Arial Cyr"/>
                        </a:rPr>
                        <a:t>в сфере архивного дела</a:t>
                      </a:r>
                      <a:r>
                        <a:rPr lang="ru-RU" sz="1100" b="0" i="0" u="none" strike="noStrike" dirty="0">
                          <a:latin typeface="Arial Cyr"/>
                        </a:rPr>
                        <a:t>"</a:t>
                      </a:r>
                    </a:p>
                  </a:txBody>
                  <a:tcPr marL="7620" marR="7620" marT="7620" marB="0" anchor="ctr"/>
                </a:tc>
                <a:tc>
                  <a:txBody>
                    <a:bodyPr/>
                    <a:lstStyle/>
                    <a:p>
                      <a:pPr algn="r" fontAlgn="ctr"/>
                      <a:r>
                        <a:rPr lang="ru-RU" sz="1100" b="0" i="0" u="none" strike="noStrike">
                          <a:latin typeface="Arial Cyr"/>
                        </a:rPr>
                        <a:t>289 271,00</a:t>
                      </a:r>
                    </a:p>
                  </a:txBody>
                  <a:tcPr marL="7620" marR="7620" marT="7620" marB="0" anchor="ctr"/>
                </a:tc>
                <a:tc>
                  <a:txBody>
                    <a:bodyPr/>
                    <a:lstStyle/>
                    <a:p>
                      <a:pPr algn="r" fontAlgn="ctr"/>
                      <a:r>
                        <a:rPr lang="ru-RU" sz="1100" b="0" i="0" u="none" strike="noStrike">
                          <a:latin typeface="Arial Cyr"/>
                        </a:rPr>
                        <a:t>289 271,00</a:t>
                      </a:r>
                    </a:p>
                  </a:txBody>
                  <a:tcPr marL="7620" marR="7620" marT="7620" marB="0" anchor="ctr"/>
                </a:tc>
                <a:tc>
                  <a:txBody>
                    <a:bodyPr/>
                    <a:lstStyle/>
                    <a:p>
                      <a:pPr algn="r" fontAlgn="ctr"/>
                      <a:r>
                        <a:rPr lang="ru-RU" sz="1100" b="0" i="0" u="none" strike="noStrike">
                          <a:latin typeface="Arial Cyr"/>
                        </a:rPr>
                        <a:t>289 271,00</a:t>
                      </a:r>
                    </a:p>
                  </a:txBody>
                  <a:tcPr marL="7620" marR="7620" marT="7620" marB="0" anchor="ctr"/>
                </a:tc>
              </a:tr>
              <a:tr h="1143008">
                <a:tc>
                  <a:txBody>
                    <a:bodyPr/>
                    <a:lstStyle/>
                    <a:p>
                      <a:pPr algn="l" fontAlgn="ctr"/>
                      <a:r>
                        <a:rPr lang="ru-RU" sz="1100" b="0" i="0" u="none" strike="noStrike" dirty="0">
                          <a:latin typeface="Arial"/>
                        </a:rPr>
                        <a:t>субвенции из областного бюджета бюджетам  муниципальных районов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муниципальных районов Курской области отдельными государственными полномочиями Курской области</a:t>
                      </a:r>
                      <a:r>
                        <a:rPr lang="ru-RU" sz="1100" b="0" i="1" u="none" strike="noStrike" dirty="0">
                          <a:latin typeface="Arial"/>
                        </a:rPr>
                        <a:t> по расчету и предоставлению дотаций на выравнивание бюджетной обеспеченности городских и сельских поселений</a:t>
                      </a:r>
                      <a:r>
                        <a:rPr lang="ru-RU" sz="1100" b="0" i="0" u="none" strike="noStrike" dirty="0">
                          <a:latin typeface="Arial"/>
                        </a:rPr>
                        <a:t> за счет средств областного бюджета"</a:t>
                      </a:r>
                    </a:p>
                  </a:txBody>
                  <a:tcPr marL="7620" marR="7620" marT="7620" marB="0" anchor="ctr"/>
                </a:tc>
                <a:tc>
                  <a:txBody>
                    <a:bodyPr/>
                    <a:lstStyle/>
                    <a:p>
                      <a:pPr algn="r" fontAlgn="ctr"/>
                      <a:r>
                        <a:rPr lang="ru-RU" sz="1100" b="0" i="0" u="none" strike="noStrike">
                          <a:latin typeface="Arial Cyr"/>
                        </a:rPr>
                        <a:t>6 040 401,00</a:t>
                      </a:r>
                    </a:p>
                  </a:txBody>
                  <a:tcPr marL="7620" marR="7620" marT="7620" marB="0" anchor="ctr"/>
                </a:tc>
                <a:tc>
                  <a:txBody>
                    <a:bodyPr/>
                    <a:lstStyle/>
                    <a:p>
                      <a:pPr algn="r" fontAlgn="ctr"/>
                      <a:r>
                        <a:rPr lang="ru-RU" sz="1100" b="0" i="0" u="none" strike="noStrike">
                          <a:latin typeface="Arial Cyr"/>
                        </a:rPr>
                        <a:t>6 029 012,00</a:t>
                      </a:r>
                    </a:p>
                  </a:txBody>
                  <a:tcPr marL="7620" marR="7620" marT="7620" marB="0" anchor="ctr"/>
                </a:tc>
                <a:tc>
                  <a:txBody>
                    <a:bodyPr/>
                    <a:lstStyle/>
                    <a:p>
                      <a:pPr algn="r" fontAlgn="ctr"/>
                      <a:r>
                        <a:rPr lang="ru-RU" sz="1100" b="0" i="0" u="none" strike="noStrike">
                          <a:latin typeface="Arial Cyr"/>
                        </a:rPr>
                        <a:t>5 480 920,00</a:t>
                      </a:r>
                    </a:p>
                  </a:txBody>
                  <a:tcPr marL="7620" marR="7620" marT="7620" marB="0" anchor="ctr"/>
                </a:tc>
              </a:tr>
              <a:tr h="1143008">
                <a:tc>
                  <a:txBody>
                    <a:bodyPr/>
                    <a:lstStyle/>
                    <a:p>
                      <a:pPr algn="l" fontAlgn="ctr"/>
                      <a:r>
                        <a:rPr lang="ru-RU" sz="1100" b="0" i="0" u="none" strike="noStrike" dirty="0">
                          <a:latin typeface="Arial Cyr"/>
                        </a:rPr>
                        <a:t>субвенции из областного бюджета бюджетам муниципальных районов и городских округов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Курской области отдельными государственными полномочиями Курской области </a:t>
                      </a:r>
                      <a:r>
                        <a:rPr lang="ru-RU" sz="1100" b="0" i="1" u="none" strike="noStrike" dirty="0">
                          <a:latin typeface="Arial Cyr"/>
                        </a:rPr>
                        <a:t>по созданию и обеспечению деятельности комиссий по делам несовершеннолетних и защите их прав</a:t>
                      </a:r>
                      <a:r>
                        <a:rPr lang="ru-RU" sz="1100" b="0" i="0" u="none" strike="noStrike" dirty="0">
                          <a:latin typeface="Arial Cyr"/>
                        </a:rPr>
                        <a:t>"</a:t>
                      </a:r>
                    </a:p>
                  </a:txBody>
                  <a:tcPr marL="7620" marR="7620" marT="7620" marB="0" anchor="ctr"/>
                </a:tc>
                <a:tc>
                  <a:txBody>
                    <a:bodyPr/>
                    <a:lstStyle/>
                    <a:p>
                      <a:pPr algn="r" fontAlgn="ctr"/>
                      <a:r>
                        <a:rPr lang="ru-RU" sz="1100" b="0" i="0" u="none" strike="noStrike">
                          <a:latin typeface="Arial Cyr"/>
                        </a:rPr>
                        <a:t>311 000,00</a:t>
                      </a:r>
                    </a:p>
                  </a:txBody>
                  <a:tcPr marL="7620" marR="7620" marT="7620" marB="0" anchor="ctr"/>
                </a:tc>
                <a:tc>
                  <a:txBody>
                    <a:bodyPr/>
                    <a:lstStyle/>
                    <a:p>
                      <a:pPr algn="r" fontAlgn="ctr"/>
                      <a:r>
                        <a:rPr lang="ru-RU" sz="1100" b="0" i="0" u="none" strike="noStrike">
                          <a:latin typeface="Arial Cyr"/>
                        </a:rPr>
                        <a:t>311 000,00</a:t>
                      </a:r>
                    </a:p>
                  </a:txBody>
                  <a:tcPr marL="7620" marR="7620" marT="7620" marB="0" anchor="ctr"/>
                </a:tc>
                <a:tc>
                  <a:txBody>
                    <a:bodyPr/>
                    <a:lstStyle/>
                    <a:p>
                      <a:pPr algn="r" fontAlgn="ctr"/>
                      <a:r>
                        <a:rPr lang="ru-RU" sz="1100" b="0" i="0" u="none" strike="noStrike" dirty="0">
                          <a:latin typeface="Arial Cyr"/>
                        </a:rPr>
                        <a:t>311 000,00</a:t>
                      </a:r>
                    </a:p>
                  </a:txBody>
                  <a:tcPr marL="7620" marR="7620" marT="7620" marB="0" anchor="ctr"/>
                </a:tc>
              </a:tr>
            </a:tbl>
          </a:graphicData>
        </a:graphic>
      </p:graphicFrame>
      <p:sp>
        <p:nvSpPr>
          <p:cNvPr id="5" name="Прямоугольник 4"/>
          <p:cNvSpPr/>
          <p:nvPr/>
        </p:nvSpPr>
        <p:spPr>
          <a:xfrm>
            <a:off x="8001024" y="1500174"/>
            <a:ext cx="862159" cy="369332"/>
          </a:xfrm>
          <a:prstGeom prst="rect">
            <a:avLst/>
          </a:prstGeom>
        </p:spPr>
        <p:txBody>
          <a:bodyPr wrap="none">
            <a:spAutoFit/>
          </a:bodyPr>
          <a:lstStyle/>
          <a:p>
            <a:r>
              <a:rPr lang="ru-RU" dirty="0" smtClean="0"/>
              <a:t>рублей</a:t>
            </a:r>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68412"/>
          </a:xfrm>
        </p:spPr>
        <p:txBody>
          <a:bodyPr anchor="ctr">
            <a:noAutofit/>
          </a:bodyPr>
          <a:lstStyle/>
          <a:p>
            <a:pPr algn="ctr"/>
            <a:r>
              <a:rPr lang="ru-RU" sz="2400" dirty="0" smtClean="0"/>
              <a:t>ОБЪЕМ БЕЗВОЗМЕЗДНЫХ ПОСТУПЛЕНИЙ ИЗ ОБЛАСТНОГО БЮДЖЕТА В БЮДЖЕТ МУНИЦИПАЛЬНОГО РАЙОНА НА 2021 ГОД И ПЛАНОВЫЙ ПЕРИОД 2022 И 2023 ГОДОВ </a:t>
            </a:r>
            <a:r>
              <a:rPr lang="en-US" sz="2400" dirty="0" smtClean="0">
                <a:solidFill>
                  <a:schemeClr val="accent1">
                    <a:lumMod val="60000"/>
                    <a:lumOff val="40000"/>
                  </a:schemeClr>
                </a:solidFill>
                <a:latin typeface="Times New Roman" pitchFamily="18" charset="0"/>
                <a:cs typeface="Times New Roman" pitchFamily="18" charset="0"/>
              </a:rPr>
              <a:t>[</a:t>
            </a:r>
            <a:r>
              <a:rPr lang="ru-RU" sz="2400" dirty="0" smtClean="0">
                <a:solidFill>
                  <a:schemeClr val="accent1">
                    <a:lumMod val="60000"/>
                    <a:lumOff val="40000"/>
                  </a:schemeClr>
                </a:solidFill>
                <a:latin typeface="Times New Roman" pitchFamily="18" charset="0"/>
                <a:cs typeface="Times New Roman" pitchFamily="18" charset="0"/>
              </a:rPr>
              <a:t>4</a:t>
            </a:r>
            <a:r>
              <a:rPr lang="en-US" sz="2400" dirty="0" smtClean="0">
                <a:solidFill>
                  <a:schemeClr val="accent1">
                    <a:lumMod val="60000"/>
                    <a:lumOff val="40000"/>
                  </a:schemeClr>
                </a:solidFill>
                <a:latin typeface="Times New Roman" pitchFamily="18" charset="0"/>
                <a:cs typeface="Times New Roman" pitchFamily="18" charset="0"/>
              </a:rPr>
              <a:t>]</a:t>
            </a:r>
            <a:endParaRPr lang="ru-RU" sz="2400" dirty="0"/>
          </a:p>
        </p:txBody>
      </p:sp>
      <p:graphicFrame>
        <p:nvGraphicFramePr>
          <p:cNvPr id="6" name="Содержимое 5"/>
          <p:cNvGraphicFramePr>
            <a:graphicFrameLocks noGrp="1"/>
          </p:cNvGraphicFramePr>
          <p:nvPr>
            <p:ph idx="1"/>
          </p:nvPr>
        </p:nvGraphicFramePr>
        <p:xfrm>
          <a:off x="142844" y="2143116"/>
          <a:ext cx="8786874" cy="3929090"/>
        </p:xfrm>
        <a:graphic>
          <a:graphicData uri="http://schemas.openxmlformats.org/drawingml/2006/table">
            <a:tbl>
              <a:tblPr firstRow="1" bandRow="1">
                <a:tableStyleId>{93296810-A885-4BE3-A3E7-6D5BEEA58F35}</a:tableStyleId>
              </a:tblPr>
              <a:tblGrid>
                <a:gridCol w="5644385"/>
                <a:gridCol w="1067857"/>
                <a:gridCol w="1067857"/>
                <a:gridCol w="1006775"/>
              </a:tblGrid>
              <a:tr h="397122">
                <a:tc>
                  <a:txBody>
                    <a:bodyPr/>
                    <a:lstStyle/>
                    <a:p>
                      <a:pPr algn="ctr" fontAlgn="b"/>
                      <a:r>
                        <a:rPr lang="ru-RU" sz="1200" u="none" strike="noStrike" dirty="0"/>
                        <a:t>НАИМЕНОВАНИЕ</a:t>
                      </a:r>
                      <a:endParaRPr lang="ru-RU" sz="1200" b="1" i="0" u="none" strike="noStrike" dirty="0">
                        <a:latin typeface="Arial"/>
                      </a:endParaRPr>
                    </a:p>
                  </a:txBody>
                  <a:tcPr marL="9525" marR="9525" marT="9525" marB="0" anchor="ctr"/>
                </a:tc>
                <a:tc>
                  <a:txBody>
                    <a:bodyPr/>
                    <a:lstStyle/>
                    <a:p>
                      <a:pPr algn="ctr" fontAlgn="ctr"/>
                      <a:r>
                        <a:rPr lang="ru-RU" sz="1200" u="none" strike="noStrike" dirty="0" smtClean="0"/>
                        <a:t>2021 </a:t>
                      </a:r>
                      <a:r>
                        <a:rPr lang="ru-RU" sz="1200" u="none" strike="noStrike" dirty="0"/>
                        <a:t>год</a:t>
                      </a:r>
                      <a:endParaRPr lang="ru-RU" sz="1200" b="1" i="0" u="none" strike="noStrike" dirty="0">
                        <a:latin typeface="Arial Cyr"/>
                      </a:endParaRPr>
                    </a:p>
                  </a:txBody>
                  <a:tcPr marL="9525" marR="9525" marT="9525" marB="0" anchor="ctr"/>
                </a:tc>
                <a:tc>
                  <a:txBody>
                    <a:bodyPr/>
                    <a:lstStyle/>
                    <a:p>
                      <a:pPr algn="ctr" fontAlgn="ctr"/>
                      <a:r>
                        <a:rPr lang="ru-RU" sz="1200" u="none" strike="noStrike" dirty="0" smtClean="0"/>
                        <a:t>2022 год</a:t>
                      </a:r>
                      <a:endParaRPr lang="ru-RU" sz="1200" b="1" i="0" u="none" strike="noStrike" dirty="0">
                        <a:latin typeface="Arial Cyr"/>
                      </a:endParaRPr>
                    </a:p>
                  </a:txBody>
                  <a:tcPr marL="9525" marR="9525" marT="9525" marB="0" anchor="ctr"/>
                </a:tc>
                <a:tc>
                  <a:txBody>
                    <a:bodyPr/>
                    <a:lstStyle/>
                    <a:p>
                      <a:pPr algn="ctr" fontAlgn="ctr"/>
                      <a:r>
                        <a:rPr lang="ru-RU" sz="1200" u="none" strike="noStrike" dirty="0" smtClean="0"/>
                        <a:t>2023 </a:t>
                      </a:r>
                      <a:r>
                        <a:rPr lang="ru-RU" sz="1200" u="none" strike="noStrike" dirty="0"/>
                        <a:t>год</a:t>
                      </a:r>
                      <a:endParaRPr lang="ru-RU" sz="1200" b="1" i="0" u="none" strike="noStrike" dirty="0">
                        <a:latin typeface="Arial Cyr"/>
                      </a:endParaRPr>
                    </a:p>
                  </a:txBody>
                  <a:tcPr marL="9525" marR="9525" marT="9525" marB="0" anchor="ctr"/>
                </a:tc>
              </a:tr>
              <a:tr h="960200">
                <a:tc>
                  <a:txBody>
                    <a:bodyPr/>
                    <a:lstStyle/>
                    <a:p>
                      <a:pPr algn="l" fontAlgn="ctr"/>
                      <a:r>
                        <a:rPr lang="ru-RU" sz="1100" b="0" i="0" u="none" strike="noStrike" dirty="0">
                          <a:latin typeface="Arial Cyr"/>
                        </a:rPr>
                        <a:t>субвенции из областного бюджета бюджетам муниципальных районов и городских округов на осуществление отдельных государственных полномочий в соответствии с Законом Курской области "О наделении органов местного самоуправления муниципальных образований Курской области отдельными государственными полномочиями Курской области </a:t>
                      </a:r>
                      <a:r>
                        <a:rPr lang="ru-RU" sz="1100" b="0" i="1" u="none" strike="noStrike" dirty="0">
                          <a:latin typeface="Arial Cyr"/>
                        </a:rPr>
                        <a:t>в сфере трудовых отношений</a:t>
                      </a:r>
                      <a:r>
                        <a:rPr lang="ru-RU" sz="1100" b="0" i="0" u="none" strike="noStrike" dirty="0">
                          <a:latin typeface="Arial Cyr"/>
                        </a:rPr>
                        <a:t>"</a:t>
                      </a:r>
                    </a:p>
                  </a:txBody>
                  <a:tcPr marL="7620" marR="7620" marT="7620" marB="0" anchor="ctr"/>
                </a:tc>
                <a:tc>
                  <a:txBody>
                    <a:bodyPr/>
                    <a:lstStyle/>
                    <a:p>
                      <a:pPr algn="r" fontAlgn="ctr"/>
                      <a:r>
                        <a:rPr lang="ru-RU" sz="1100" b="0" i="0" u="none" strike="noStrike">
                          <a:latin typeface="Arial Cyr"/>
                        </a:rPr>
                        <a:t>311 000,00</a:t>
                      </a:r>
                    </a:p>
                  </a:txBody>
                  <a:tcPr marL="7620" marR="7620" marT="7620" marB="0" anchor="ctr"/>
                </a:tc>
                <a:tc>
                  <a:txBody>
                    <a:bodyPr/>
                    <a:lstStyle/>
                    <a:p>
                      <a:pPr algn="r" fontAlgn="ctr"/>
                      <a:r>
                        <a:rPr lang="ru-RU" sz="1100" b="0" i="0" u="none" strike="noStrike">
                          <a:latin typeface="Arial Cyr"/>
                        </a:rPr>
                        <a:t>311 000,00</a:t>
                      </a:r>
                    </a:p>
                  </a:txBody>
                  <a:tcPr marL="7620" marR="7620" marT="7620" marB="0" anchor="ctr"/>
                </a:tc>
                <a:tc>
                  <a:txBody>
                    <a:bodyPr/>
                    <a:lstStyle/>
                    <a:p>
                      <a:pPr algn="r" fontAlgn="ctr"/>
                      <a:r>
                        <a:rPr lang="ru-RU" sz="1100" b="0" i="0" u="none" strike="noStrike">
                          <a:latin typeface="Arial Cyr"/>
                        </a:rPr>
                        <a:t>311 000,00</a:t>
                      </a:r>
                    </a:p>
                  </a:txBody>
                  <a:tcPr marL="7620" marR="7620" marT="7620" marB="0" anchor="ctr"/>
                </a:tc>
              </a:tr>
              <a:tr h="1357322">
                <a:tc>
                  <a:txBody>
                    <a:bodyPr/>
                    <a:lstStyle/>
                    <a:p>
                      <a:pPr algn="l" fontAlgn="ctr"/>
                      <a:r>
                        <a:rPr lang="ru-RU" sz="1100" b="0" i="0" u="none" strike="noStrike">
                          <a:latin typeface="Arial"/>
                        </a:rPr>
                        <a:t>субвенции из областного бюджета бюджетам муниципальных районов и городских округов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в Курской области отдельными государственными полномочиями Курской области по организации деятельности органов опеки и попечительства" </a:t>
                      </a:r>
                      <a:r>
                        <a:rPr lang="ru-RU" sz="1100" b="0" i="1" u="none" strike="noStrike">
                          <a:latin typeface="Arial"/>
                        </a:rPr>
                        <a:t>на содержание работников, осуществляющих переданные государственные полномочия по организации и осуществлению деятельности по опеке и попечительству</a:t>
                      </a:r>
                      <a:endParaRPr lang="ru-RU" sz="1100" b="0" i="0" u="none" strike="noStrike">
                        <a:latin typeface="Arial"/>
                      </a:endParaRPr>
                    </a:p>
                  </a:txBody>
                  <a:tcPr marL="7620" marR="7620" marT="7620" marB="0" anchor="ctr"/>
                </a:tc>
                <a:tc>
                  <a:txBody>
                    <a:bodyPr/>
                    <a:lstStyle/>
                    <a:p>
                      <a:pPr algn="r" fontAlgn="ctr"/>
                      <a:r>
                        <a:rPr lang="ru-RU" sz="1100" b="0" i="0" u="none" strike="noStrike">
                          <a:latin typeface="Arial Cyr"/>
                        </a:rPr>
                        <a:t>933 000,00</a:t>
                      </a:r>
                    </a:p>
                  </a:txBody>
                  <a:tcPr marL="7620" marR="7620" marT="7620" marB="0" anchor="ctr"/>
                </a:tc>
                <a:tc>
                  <a:txBody>
                    <a:bodyPr/>
                    <a:lstStyle/>
                    <a:p>
                      <a:pPr algn="r" fontAlgn="ctr"/>
                      <a:r>
                        <a:rPr lang="ru-RU" sz="1100" b="0" i="0" u="none" strike="noStrike">
                          <a:latin typeface="Arial Cyr"/>
                        </a:rPr>
                        <a:t>933 000,00</a:t>
                      </a:r>
                    </a:p>
                  </a:txBody>
                  <a:tcPr marL="7620" marR="7620" marT="7620" marB="0" anchor="ctr"/>
                </a:tc>
                <a:tc>
                  <a:txBody>
                    <a:bodyPr/>
                    <a:lstStyle/>
                    <a:p>
                      <a:pPr algn="r" fontAlgn="ctr"/>
                      <a:r>
                        <a:rPr lang="ru-RU" sz="1100" b="0" i="0" u="none" strike="noStrike">
                          <a:latin typeface="Arial Cyr"/>
                        </a:rPr>
                        <a:t>933 000,00</a:t>
                      </a:r>
                    </a:p>
                  </a:txBody>
                  <a:tcPr marL="7620" marR="7620" marT="7620" marB="0" anchor="ctr"/>
                </a:tc>
              </a:tr>
              <a:tr h="1214446">
                <a:tc>
                  <a:txBody>
                    <a:bodyPr/>
                    <a:lstStyle/>
                    <a:p>
                      <a:pPr algn="l" fontAlgn="ctr"/>
                      <a:r>
                        <a:rPr lang="ru-RU" sz="1100" b="0" i="0" u="none" strike="noStrike" dirty="0">
                          <a:latin typeface="Arial Cyr"/>
                        </a:rPr>
                        <a:t>субвенции из областного бюджета бюджетам муниципальных районов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Курской области отдельными государственными полномочиями Курской области по финансовому обеспечению мер социальной поддержки </a:t>
                      </a:r>
                      <a:r>
                        <a:rPr lang="ru-RU" sz="1100" b="0" i="1" u="none" strike="noStrike" dirty="0">
                          <a:latin typeface="Arial Cyr"/>
                        </a:rPr>
                        <a:t>на предоставление компенсации расходов на оплату жилых помещений, отопления и освещения работникам муниципальных образовательных организаций</a:t>
                      </a:r>
                      <a:r>
                        <a:rPr lang="ru-RU" sz="1100" b="0" i="0" u="none" strike="noStrike" dirty="0">
                          <a:latin typeface="Arial Cyr"/>
                        </a:rPr>
                        <a:t>"</a:t>
                      </a:r>
                    </a:p>
                  </a:txBody>
                  <a:tcPr marL="7620" marR="7620" marT="7620" marB="0" anchor="ctr"/>
                </a:tc>
                <a:tc>
                  <a:txBody>
                    <a:bodyPr/>
                    <a:lstStyle/>
                    <a:p>
                      <a:pPr algn="r" fontAlgn="ctr"/>
                      <a:r>
                        <a:rPr lang="ru-RU" sz="1100" b="0" i="0" u="none" strike="noStrike">
                          <a:latin typeface="Arial Cyr"/>
                        </a:rPr>
                        <a:t>7 689 217,00</a:t>
                      </a:r>
                    </a:p>
                  </a:txBody>
                  <a:tcPr marL="7620" marR="7620" marT="7620" marB="0" anchor="ctr"/>
                </a:tc>
                <a:tc>
                  <a:txBody>
                    <a:bodyPr/>
                    <a:lstStyle/>
                    <a:p>
                      <a:pPr algn="r" fontAlgn="ctr"/>
                      <a:r>
                        <a:rPr lang="ru-RU" sz="1100" b="0" i="0" u="none" strike="noStrike">
                          <a:latin typeface="Arial Cyr"/>
                        </a:rPr>
                        <a:t>7 933 093,00</a:t>
                      </a:r>
                    </a:p>
                  </a:txBody>
                  <a:tcPr marL="7620" marR="7620" marT="7620" marB="0" anchor="ctr"/>
                </a:tc>
                <a:tc>
                  <a:txBody>
                    <a:bodyPr/>
                    <a:lstStyle/>
                    <a:p>
                      <a:pPr algn="r" fontAlgn="ctr"/>
                      <a:r>
                        <a:rPr lang="ru-RU" sz="1100" b="0" i="0" u="none" strike="noStrike" dirty="0">
                          <a:latin typeface="Arial Cyr"/>
                        </a:rPr>
                        <a:t>7 933 073,00</a:t>
                      </a:r>
                    </a:p>
                  </a:txBody>
                  <a:tcPr marL="7620" marR="7620" marT="7620" marB="0" anchor="ctr"/>
                </a:tc>
              </a:tr>
            </a:tbl>
          </a:graphicData>
        </a:graphic>
      </p:graphicFrame>
      <p:sp>
        <p:nvSpPr>
          <p:cNvPr id="5" name="Прямоугольник 4"/>
          <p:cNvSpPr/>
          <p:nvPr/>
        </p:nvSpPr>
        <p:spPr>
          <a:xfrm>
            <a:off x="7715272" y="1714488"/>
            <a:ext cx="862159" cy="369332"/>
          </a:xfrm>
          <a:prstGeom prst="rect">
            <a:avLst/>
          </a:prstGeom>
        </p:spPr>
        <p:txBody>
          <a:bodyPr wrap="none">
            <a:spAutoFit/>
          </a:bodyPr>
          <a:lstStyle/>
          <a:p>
            <a:r>
              <a:rPr lang="ru-RU" dirty="0" smtClean="0"/>
              <a:t>рублей</a:t>
            </a:r>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68412"/>
          </a:xfrm>
        </p:spPr>
        <p:txBody>
          <a:bodyPr anchor="ctr">
            <a:noAutofit/>
          </a:bodyPr>
          <a:lstStyle/>
          <a:p>
            <a:pPr algn="ctr"/>
            <a:r>
              <a:rPr lang="ru-RU" sz="2400" dirty="0" smtClean="0"/>
              <a:t>ОБЪЕМ БЕЗВОЗМЕЗДНЫХ ПОСТУПЛЕНИЙ ИЗ ОБЛАСТНОГО БЮДЖЕТА В БЮДЖЕТ МУНИЦИПАЛЬНОГО РАЙОНА НА 2021 ГОД И ПЛАНОВЫЙ ПЕРИОД 2022 И 2023 ГОДОВ </a:t>
            </a:r>
            <a:r>
              <a:rPr lang="en-US" sz="2400" dirty="0" smtClean="0">
                <a:solidFill>
                  <a:schemeClr val="accent1">
                    <a:lumMod val="60000"/>
                    <a:lumOff val="40000"/>
                  </a:schemeClr>
                </a:solidFill>
                <a:latin typeface="Times New Roman" pitchFamily="18" charset="0"/>
                <a:cs typeface="Times New Roman" pitchFamily="18" charset="0"/>
              </a:rPr>
              <a:t>[</a:t>
            </a:r>
            <a:r>
              <a:rPr lang="ru-RU" sz="2400" dirty="0" smtClean="0">
                <a:solidFill>
                  <a:schemeClr val="accent1">
                    <a:lumMod val="60000"/>
                    <a:lumOff val="40000"/>
                  </a:schemeClr>
                </a:solidFill>
                <a:latin typeface="Times New Roman" pitchFamily="18" charset="0"/>
                <a:cs typeface="Times New Roman" pitchFamily="18" charset="0"/>
              </a:rPr>
              <a:t>5</a:t>
            </a:r>
            <a:r>
              <a:rPr lang="en-US" sz="2400" dirty="0" smtClean="0">
                <a:solidFill>
                  <a:schemeClr val="accent1">
                    <a:lumMod val="60000"/>
                    <a:lumOff val="40000"/>
                  </a:schemeClr>
                </a:solidFill>
                <a:latin typeface="Times New Roman" pitchFamily="18" charset="0"/>
                <a:cs typeface="Times New Roman" pitchFamily="18" charset="0"/>
              </a:rPr>
              <a:t>]</a:t>
            </a:r>
            <a:endParaRPr lang="ru-RU" sz="2400" dirty="0"/>
          </a:p>
        </p:txBody>
      </p:sp>
      <p:graphicFrame>
        <p:nvGraphicFramePr>
          <p:cNvPr id="5" name="Содержимое 4"/>
          <p:cNvGraphicFramePr>
            <a:graphicFrameLocks noGrp="1"/>
          </p:cNvGraphicFramePr>
          <p:nvPr>
            <p:ph idx="1"/>
          </p:nvPr>
        </p:nvGraphicFramePr>
        <p:xfrm>
          <a:off x="71374" y="1857364"/>
          <a:ext cx="9072626" cy="4920418"/>
        </p:xfrm>
        <a:graphic>
          <a:graphicData uri="http://schemas.openxmlformats.org/drawingml/2006/table">
            <a:tbl>
              <a:tblPr firstRow="1" bandRow="1">
                <a:tableStyleId>{93296810-A885-4BE3-A3E7-6D5BEEA58F35}</a:tableStyleId>
              </a:tblPr>
              <a:tblGrid>
                <a:gridCol w="5857948"/>
                <a:gridCol w="1143008"/>
                <a:gridCol w="1000132"/>
                <a:gridCol w="1071538"/>
              </a:tblGrid>
              <a:tr h="411619">
                <a:tc>
                  <a:txBody>
                    <a:bodyPr/>
                    <a:lstStyle/>
                    <a:p>
                      <a:pPr algn="ctr" fontAlgn="b"/>
                      <a:r>
                        <a:rPr lang="ru-RU" sz="1200" u="none" strike="noStrike" dirty="0"/>
                        <a:t>НАИМЕНОВАНИЕ</a:t>
                      </a:r>
                      <a:endParaRPr lang="ru-RU" sz="1200" b="1" i="0" u="none" strike="noStrike" dirty="0">
                        <a:latin typeface="Arial"/>
                      </a:endParaRPr>
                    </a:p>
                  </a:txBody>
                  <a:tcPr marL="9525" marR="9525" marT="9525" marB="0" anchor="ctr"/>
                </a:tc>
                <a:tc>
                  <a:txBody>
                    <a:bodyPr/>
                    <a:lstStyle/>
                    <a:p>
                      <a:pPr algn="ctr" fontAlgn="ctr"/>
                      <a:r>
                        <a:rPr lang="ru-RU" sz="1200" u="none" strike="noStrike" dirty="0" smtClean="0"/>
                        <a:t>2021 </a:t>
                      </a:r>
                      <a:r>
                        <a:rPr lang="ru-RU" sz="1200" u="none" strike="noStrike" dirty="0"/>
                        <a:t>год</a:t>
                      </a:r>
                      <a:endParaRPr lang="ru-RU" sz="1200" b="1" i="0" u="none" strike="noStrike" dirty="0">
                        <a:latin typeface="Arial Cyr"/>
                      </a:endParaRPr>
                    </a:p>
                  </a:txBody>
                  <a:tcPr marL="9525" marR="9525" marT="9525" marB="0" anchor="ctr"/>
                </a:tc>
                <a:tc>
                  <a:txBody>
                    <a:bodyPr/>
                    <a:lstStyle/>
                    <a:p>
                      <a:pPr algn="ctr" fontAlgn="ctr"/>
                      <a:r>
                        <a:rPr lang="ru-RU" sz="1200" u="none" strike="noStrike" dirty="0" smtClean="0"/>
                        <a:t>2022 год</a:t>
                      </a:r>
                      <a:endParaRPr lang="ru-RU" sz="1200" b="1" i="0" u="none" strike="noStrike" dirty="0">
                        <a:latin typeface="Arial Cyr"/>
                      </a:endParaRPr>
                    </a:p>
                  </a:txBody>
                  <a:tcPr marL="9525" marR="9525" marT="9525" marB="0" anchor="ctr"/>
                </a:tc>
                <a:tc>
                  <a:txBody>
                    <a:bodyPr/>
                    <a:lstStyle/>
                    <a:p>
                      <a:pPr algn="ctr" fontAlgn="ctr"/>
                      <a:r>
                        <a:rPr lang="ru-RU" sz="1200" u="none" strike="noStrike" dirty="0" smtClean="0"/>
                        <a:t>2023 </a:t>
                      </a:r>
                      <a:r>
                        <a:rPr lang="ru-RU" sz="1200" u="none" strike="noStrike" dirty="0"/>
                        <a:t>год</a:t>
                      </a:r>
                      <a:endParaRPr lang="ru-RU" sz="1200" b="1" i="0" u="none" strike="noStrike" dirty="0">
                        <a:latin typeface="Arial Cyr"/>
                      </a:endParaRPr>
                    </a:p>
                  </a:txBody>
                  <a:tcPr marL="9525" marR="9525" marT="9525" marB="0" anchor="ctr"/>
                </a:tc>
              </a:tr>
              <a:tr h="1725803">
                <a:tc>
                  <a:txBody>
                    <a:bodyPr/>
                    <a:lstStyle/>
                    <a:p>
                      <a:pPr algn="l" fontAlgn="ctr"/>
                      <a:r>
                        <a:rPr lang="ru-RU" sz="1100" b="0" i="0" u="none" strike="noStrike" dirty="0">
                          <a:latin typeface="Arial"/>
                        </a:rPr>
                        <a:t>субвенции из областного бюджета бюджетам муниципальных районов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Курской области отдельными государственными полномочиями Курской области по предоставлению работникам муниципальных учреждений культуры  мер социальной поддержки, установленных законодательством Курской области" размер субвенций, передаваемых органам местного самоуправления муниципальных районов для осуществления государственных полномочий </a:t>
                      </a:r>
                      <a:r>
                        <a:rPr lang="ru-RU" sz="1100" b="0" i="1" u="none" strike="noStrike" dirty="0">
                          <a:latin typeface="Arial"/>
                        </a:rPr>
                        <a:t>по предоставлению мер социальной поддержки работникам муниципальных учреждений культуры на оплату жилья и коммунальных услуг</a:t>
                      </a:r>
                      <a:endParaRPr lang="ru-RU" sz="1100" b="0" i="0" u="none" strike="noStrike" dirty="0">
                        <a:latin typeface="Arial"/>
                      </a:endParaRPr>
                    </a:p>
                  </a:txBody>
                  <a:tcPr marL="7620" marR="7620" marT="7620" marB="0" anchor="ctr"/>
                </a:tc>
                <a:tc>
                  <a:txBody>
                    <a:bodyPr/>
                    <a:lstStyle/>
                    <a:p>
                      <a:pPr algn="r" fontAlgn="ctr"/>
                      <a:r>
                        <a:rPr lang="ru-RU" sz="1100" b="0" i="0" u="none" strike="noStrike">
                          <a:latin typeface="Arial Cyr"/>
                        </a:rPr>
                        <a:t>1 396 537,00</a:t>
                      </a:r>
                    </a:p>
                  </a:txBody>
                  <a:tcPr marL="7620" marR="7620" marT="7620" marB="0" anchor="ctr"/>
                </a:tc>
                <a:tc>
                  <a:txBody>
                    <a:bodyPr/>
                    <a:lstStyle/>
                    <a:p>
                      <a:pPr algn="r" fontAlgn="ctr"/>
                      <a:r>
                        <a:rPr lang="ru-RU" sz="1100" b="0" i="0" u="none" strike="noStrike">
                          <a:latin typeface="Arial Cyr"/>
                        </a:rPr>
                        <a:t>1 396 537,00</a:t>
                      </a:r>
                    </a:p>
                  </a:txBody>
                  <a:tcPr marL="7620" marR="7620" marT="7620" marB="0" anchor="ctr"/>
                </a:tc>
                <a:tc>
                  <a:txBody>
                    <a:bodyPr/>
                    <a:lstStyle/>
                    <a:p>
                      <a:pPr algn="r" fontAlgn="ctr"/>
                      <a:r>
                        <a:rPr lang="ru-RU" sz="1100" b="0" i="0" u="none" strike="noStrike">
                          <a:latin typeface="Arial Cyr"/>
                        </a:rPr>
                        <a:t>1 396 537,00</a:t>
                      </a:r>
                    </a:p>
                  </a:txBody>
                  <a:tcPr marL="7620" marR="7620" marT="7620" marB="0" anchor="ctr"/>
                </a:tc>
              </a:tr>
              <a:tr h="1153186">
                <a:tc>
                  <a:txBody>
                    <a:bodyPr/>
                    <a:lstStyle/>
                    <a:p>
                      <a:pPr algn="l" fontAlgn="ctr"/>
                      <a:r>
                        <a:rPr lang="ru-RU" sz="1100" b="0" i="0" u="none" strike="noStrike" dirty="0">
                          <a:latin typeface="Arial"/>
                        </a:rPr>
                        <a:t>субвенции из областного бюджета бюджетам муниципальных районов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Курской области отдельными государственными полномочиями Курской области по предоставлению работникам муниципальных учреждений культуры  мер социальной поддержки, установленных законодательством Курской области" размер субвенций, передаваемых органам местного самоуправления муниципальных районов</a:t>
                      </a:r>
                      <a:r>
                        <a:rPr lang="ru-RU" sz="1100" b="0" i="1" u="none" strike="noStrike" dirty="0">
                          <a:latin typeface="Arial"/>
                        </a:rPr>
                        <a:t> на содержание работников</a:t>
                      </a:r>
                      <a:r>
                        <a:rPr lang="ru-RU" sz="1100" b="0" i="0" u="none" strike="noStrike" dirty="0">
                          <a:latin typeface="Arial"/>
                        </a:rPr>
                        <a:t>, осуществляющих отдельные государственные полномочия по предоставлению работникам муниципальных учреждений культуры мер социальной поддержки</a:t>
                      </a:r>
                    </a:p>
                  </a:txBody>
                  <a:tcPr marL="7620" marR="7620" marT="7620" marB="0" anchor="ctr"/>
                </a:tc>
                <a:tc>
                  <a:txBody>
                    <a:bodyPr/>
                    <a:lstStyle/>
                    <a:p>
                      <a:pPr algn="r" fontAlgn="ctr"/>
                      <a:r>
                        <a:rPr lang="ru-RU" sz="1100" b="0" i="0" u="none" strike="noStrike">
                          <a:latin typeface="Arial Cyr"/>
                        </a:rPr>
                        <a:t>56 856,00</a:t>
                      </a:r>
                    </a:p>
                  </a:txBody>
                  <a:tcPr marL="7620" marR="7620" marT="7620" marB="0" anchor="ctr"/>
                </a:tc>
                <a:tc>
                  <a:txBody>
                    <a:bodyPr/>
                    <a:lstStyle/>
                    <a:p>
                      <a:pPr algn="r" fontAlgn="ctr"/>
                      <a:r>
                        <a:rPr lang="ru-RU" sz="1100" b="0" i="0" u="none" strike="noStrike">
                          <a:latin typeface="Arial Cyr"/>
                        </a:rPr>
                        <a:t>56 856,00</a:t>
                      </a:r>
                    </a:p>
                  </a:txBody>
                  <a:tcPr marL="7620" marR="7620" marT="7620" marB="0" anchor="ctr"/>
                </a:tc>
                <a:tc>
                  <a:txBody>
                    <a:bodyPr/>
                    <a:lstStyle/>
                    <a:p>
                      <a:pPr algn="r" fontAlgn="ctr"/>
                      <a:r>
                        <a:rPr lang="ru-RU" sz="1100" b="0" i="0" u="none" strike="noStrike">
                          <a:latin typeface="Arial Cyr"/>
                        </a:rPr>
                        <a:t>56 856,00</a:t>
                      </a:r>
                    </a:p>
                  </a:txBody>
                  <a:tcPr marL="7620" marR="7620" marT="7620" marB="0" anchor="ctr"/>
                </a:tc>
              </a:tr>
              <a:tr h="1098976">
                <a:tc>
                  <a:txBody>
                    <a:bodyPr/>
                    <a:lstStyle/>
                    <a:p>
                      <a:pPr algn="l" fontAlgn="ctr"/>
                      <a:r>
                        <a:rPr lang="ru-RU" sz="1100" b="0" i="0" u="none" strike="noStrike">
                          <a:latin typeface="Arial Cyr"/>
                        </a:rPr>
                        <a:t>субвенции из областного бюджета бюджетам </a:t>
                      </a:r>
                      <a:r>
                        <a:rPr lang="ru-RU" sz="1100" b="0" i="1" u="none" strike="noStrike">
                          <a:latin typeface="Arial Cyr"/>
                        </a:rPr>
                        <a:t>на реализацию основных общеобразовательных и дополнительных общеобразовательных программ в части финансирования расходов на оплату труда</a:t>
                      </a:r>
                      <a:r>
                        <a:rPr lang="ru-RU" sz="1100" b="0" i="0" u="none" strike="noStrike">
                          <a:latin typeface="Arial Cyr"/>
                        </a:rPr>
                        <a:t> работников муниципальных общеобразовательных организаций, расходов на приобретение учебников и учебных пособий, средств обучения, игр, игрушек (за исключением расходов на содержание зданий и оплату коммунальных услуг)</a:t>
                      </a:r>
                    </a:p>
                  </a:txBody>
                  <a:tcPr marL="7620" marR="7620" marT="7620" marB="0" anchor="ctr"/>
                </a:tc>
                <a:tc>
                  <a:txBody>
                    <a:bodyPr/>
                    <a:lstStyle/>
                    <a:p>
                      <a:pPr algn="r" fontAlgn="ctr"/>
                      <a:r>
                        <a:rPr lang="ru-RU" sz="1100" b="0" i="0" u="none" strike="noStrike">
                          <a:latin typeface="Arial Cyr"/>
                        </a:rPr>
                        <a:t>173 845 106,00</a:t>
                      </a:r>
                    </a:p>
                  </a:txBody>
                  <a:tcPr marL="7620" marR="7620" marT="7620" marB="0" anchor="ctr"/>
                </a:tc>
                <a:tc>
                  <a:txBody>
                    <a:bodyPr/>
                    <a:lstStyle/>
                    <a:p>
                      <a:pPr algn="r" fontAlgn="ctr"/>
                      <a:r>
                        <a:rPr lang="ru-RU" sz="1100" b="0" i="0" u="none" strike="noStrike">
                          <a:latin typeface="Arial Cyr"/>
                        </a:rPr>
                        <a:t>164 323 578,00</a:t>
                      </a:r>
                    </a:p>
                  </a:txBody>
                  <a:tcPr marL="7620" marR="7620" marT="7620" marB="0" anchor="ctr"/>
                </a:tc>
                <a:tc>
                  <a:txBody>
                    <a:bodyPr/>
                    <a:lstStyle/>
                    <a:p>
                      <a:pPr algn="r" fontAlgn="ctr"/>
                      <a:r>
                        <a:rPr lang="ru-RU" sz="1100" b="0" i="0" u="none" strike="noStrike" dirty="0">
                          <a:latin typeface="Arial Cyr"/>
                        </a:rPr>
                        <a:t>163 811 753,00</a:t>
                      </a:r>
                    </a:p>
                  </a:txBody>
                  <a:tcPr marL="7620" marR="7620" marT="7620" marB="0" anchor="ctr"/>
                </a:tc>
              </a:tr>
            </a:tbl>
          </a:graphicData>
        </a:graphic>
      </p:graphicFrame>
      <p:sp>
        <p:nvSpPr>
          <p:cNvPr id="4" name="Прямоугольник 3"/>
          <p:cNvSpPr/>
          <p:nvPr/>
        </p:nvSpPr>
        <p:spPr>
          <a:xfrm>
            <a:off x="8072462" y="1357298"/>
            <a:ext cx="862159" cy="369332"/>
          </a:xfrm>
          <a:prstGeom prst="rect">
            <a:avLst/>
          </a:prstGeom>
        </p:spPr>
        <p:txBody>
          <a:bodyPr wrap="none">
            <a:spAutoFit/>
          </a:bodyPr>
          <a:lstStyle/>
          <a:p>
            <a:r>
              <a:rPr lang="ru-RU" dirty="0" smtClean="0"/>
              <a:t>рублей</a:t>
            </a:r>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368412"/>
          </a:xfrm>
        </p:spPr>
        <p:txBody>
          <a:bodyPr anchor="ctr">
            <a:noAutofit/>
          </a:bodyPr>
          <a:lstStyle/>
          <a:p>
            <a:pPr algn="ctr"/>
            <a:r>
              <a:rPr lang="ru-RU" sz="2400" dirty="0" smtClean="0"/>
              <a:t>ОБЪЕМ БЕЗВОЗМЕЗДНЫХ ПОСТУПЛЕНИЙ ИЗ ОБЛАСТНОГО БЮДЖЕТА В БЮДЖЕТ МУНИЦИПАЛЬНОГО РАЙОНА НА 2021 ГОД И ПЛАНОВЫЙ ПЕРИОД 2022 И 2023 ГОДОВ </a:t>
            </a:r>
            <a:r>
              <a:rPr lang="en-US" sz="2400" dirty="0" smtClean="0">
                <a:solidFill>
                  <a:schemeClr val="accent1">
                    <a:lumMod val="60000"/>
                    <a:lumOff val="40000"/>
                  </a:schemeClr>
                </a:solidFill>
                <a:latin typeface="Times New Roman" pitchFamily="18" charset="0"/>
                <a:cs typeface="Times New Roman" pitchFamily="18" charset="0"/>
              </a:rPr>
              <a:t>[</a:t>
            </a:r>
            <a:r>
              <a:rPr lang="ru-RU" sz="2400" dirty="0" smtClean="0">
                <a:solidFill>
                  <a:schemeClr val="accent1">
                    <a:lumMod val="60000"/>
                    <a:lumOff val="40000"/>
                  </a:schemeClr>
                </a:solidFill>
                <a:latin typeface="Times New Roman" pitchFamily="18" charset="0"/>
                <a:cs typeface="Times New Roman" pitchFamily="18" charset="0"/>
              </a:rPr>
              <a:t>6</a:t>
            </a:r>
            <a:r>
              <a:rPr lang="en-US" sz="2400" dirty="0" smtClean="0">
                <a:solidFill>
                  <a:schemeClr val="accent1">
                    <a:lumMod val="60000"/>
                    <a:lumOff val="40000"/>
                  </a:schemeClr>
                </a:solidFill>
                <a:latin typeface="Times New Roman" pitchFamily="18" charset="0"/>
                <a:cs typeface="Times New Roman" pitchFamily="18" charset="0"/>
              </a:rPr>
              <a:t>]</a:t>
            </a:r>
            <a:endParaRPr lang="ru-RU" sz="2400" dirty="0"/>
          </a:p>
        </p:txBody>
      </p:sp>
      <p:graphicFrame>
        <p:nvGraphicFramePr>
          <p:cNvPr id="5" name="Содержимое 4"/>
          <p:cNvGraphicFramePr>
            <a:graphicFrameLocks noGrp="1"/>
          </p:cNvGraphicFramePr>
          <p:nvPr>
            <p:ph idx="1"/>
          </p:nvPr>
        </p:nvGraphicFramePr>
        <p:xfrm>
          <a:off x="214282" y="1714488"/>
          <a:ext cx="8715437" cy="4951144"/>
        </p:xfrm>
        <a:graphic>
          <a:graphicData uri="http://schemas.openxmlformats.org/drawingml/2006/table">
            <a:tbl>
              <a:tblPr firstRow="1" bandRow="1">
                <a:tableStyleId>{93296810-A885-4BE3-A3E7-6D5BEEA58F35}</a:tableStyleId>
              </a:tblPr>
              <a:tblGrid>
                <a:gridCol w="5929355"/>
                <a:gridCol w="1000132"/>
                <a:gridCol w="928694"/>
                <a:gridCol w="857256"/>
              </a:tblGrid>
              <a:tr h="394384">
                <a:tc>
                  <a:txBody>
                    <a:bodyPr/>
                    <a:lstStyle/>
                    <a:p>
                      <a:pPr algn="ctr" fontAlgn="b"/>
                      <a:r>
                        <a:rPr lang="ru-RU" sz="1200" u="none" strike="noStrike" dirty="0"/>
                        <a:t>НАИМЕНОВАНИЕ</a:t>
                      </a:r>
                      <a:endParaRPr lang="ru-RU" sz="1200" b="1" i="0" u="none" strike="noStrike" dirty="0">
                        <a:latin typeface="Arial"/>
                      </a:endParaRPr>
                    </a:p>
                  </a:txBody>
                  <a:tcPr marL="9525" marR="9525" marT="9525" marB="0" anchor="ctr"/>
                </a:tc>
                <a:tc>
                  <a:txBody>
                    <a:bodyPr/>
                    <a:lstStyle/>
                    <a:p>
                      <a:pPr algn="ctr" fontAlgn="ctr"/>
                      <a:r>
                        <a:rPr lang="ru-RU" sz="1200" u="none" strike="noStrike" dirty="0" smtClean="0"/>
                        <a:t>2021 </a:t>
                      </a:r>
                      <a:r>
                        <a:rPr lang="ru-RU" sz="1200" u="none" strike="noStrike" dirty="0"/>
                        <a:t>год</a:t>
                      </a:r>
                      <a:endParaRPr lang="ru-RU" sz="1200" b="1" i="0" u="none" strike="noStrike" dirty="0">
                        <a:latin typeface="Arial Cyr"/>
                      </a:endParaRPr>
                    </a:p>
                  </a:txBody>
                  <a:tcPr marL="9525" marR="9525" marT="9525" marB="0" anchor="ctr"/>
                </a:tc>
                <a:tc>
                  <a:txBody>
                    <a:bodyPr/>
                    <a:lstStyle/>
                    <a:p>
                      <a:pPr algn="ctr" fontAlgn="ctr"/>
                      <a:r>
                        <a:rPr lang="ru-RU" sz="1200" u="none" strike="noStrike" dirty="0" smtClean="0"/>
                        <a:t>2022 год</a:t>
                      </a:r>
                      <a:endParaRPr lang="ru-RU" sz="1200" b="1" i="0" u="none" strike="noStrike" dirty="0">
                        <a:latin typeface="Arial Cyr"/>
                      </a:endParaRPr>
                    </a:p>
                  </a:txBody>
                  <a:tcPr marL="9525" marR="9525" marT="9525" marB="0" anchor="ctr"/>
                </a:tc>
                <a:tc>
                  <a:txBody>
                    <a:bodyPr/>
                    <a:lstStyle/>
                    <a:p>
                      <a:pPr algn="ctr" fontAlgn="ctr"/>
                      <a:r>
                        <a:rPr lang="ru-RU" sz="1200" u="none" strike="noStrike" dirty="0" smtClean="0"/>
                        <a:t>2023 </a:t>
                      </a:r>
                      <a:r>
                        <a:rPr lang="ru-RU" sz="1200" u="none" strike="noStrike" dirty="0"/>
                        <a:t>год</a:t>
                      </a:r>
                      <a:endParaRPr lang="ru-RU" sz="1200" b="1" i="0" u="none" strike="noStrike" dirty="0">
                        <a:latin typeface="Arial Cyr"/>
                      </a:endParaRPr>
                    </a:p>
                  </a:txBody>
                  <a:tcPr marL="9525" marR="9525" marT="9525" marB="0" anchor="ctr"/>
                </a:tc>
              </a:tr>
              <a:tr h="1168448">
                <a:tc>
                  <a:txBody>
                    <a:bodyPr/>
                    <a:lstStyle/>
                    <a:p>
                      <a:pPr algn="l" fontAlgn="ctr"/>
                      <a:r>
                        <a:rPr lang="ru-RU" sz="1100" b="0" i="0" u="none" strike="noStrike" dirty="0">
                          <a:latin typeface="Arial Cyr"/>
                        </a:rPr>
                        <a:t>субвенции из областного бюджета бюджетам муниципальных районов и городских округов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Курской области отдельными государственными полномочиями Курской области в сфере социальной защиты населения" на оказание финансовой поддержки </a:t>
                      </a:r>
                      <a:r>
                        <a:rPr lang="ru-RU" sz="1100" b="0" i="1" u="none" strike="noStrike" dirty="0">
                          <a:latin typeface="Arial Cyr"/>
                        </a:rPr>
                        <a:t>общественным организациям ветеранов войны, труда, Вооруженных сил и правоохранительных органов области</a:t>
                      </a:r>
                      <a:endParaRPr lang="ru-RU" sz="1100" b="0" i="0" u="none" strike="noStrike" dirty="0">
                        <a:latin typeface="Arial Cyr"/>
                      </a:endParaRPr>
                    </a:p>
                  </a:txBody>
                  <a:tcPr marL="7620" marR="7620" marT="7620" marB="0" anchor="ctr"/>
                </a:tc>
                <a:tc>
                  <a:txBody>
                    <a:bodyPr/>
                    <a:lstStyle/>
                    <a:p>
                      <a:pPr algn="r" fontAlgn="ctr"/>
                      <a:r>
                        <a:rPr lang="ru-RU" sz="1100" b="0" i="0" u="none" strike="noStrike">
                          <a:latin typeface="Arial Cyr"/>
                        </a:rPr>
                        <a:t>124 300,00</a:t>
                      </a:r>
                    </a:p>
                  </a:txBody>
                  <a:tcPr marL="7620" marR="7620" marT="7620" marB="0" anchor="ctr"/>
                </a:tc>
                <a:tc>
                  <a:txBody>
                    <a:bodyPr/>
                    <a:lstStyle/>
                    <a:p>
                      <a:pPr algn="r" fontAlgn="ctr"/>
                      <a:r>
                        <a:rPr lang="ru-RU" sz="1100" b="0" i="0" u="none" strike="noStrike">
                          <a:latin typeface="Arial Cyr"/>
                        </a:rPr>
                        <a:t>124 300,00</a:t>
                      </a:r>
                    </a:p>
                  </a:txBody>
                  <a:tcPr marL="7620" marR="7620" marT="7620" marB="0" anchor="ctr"/>
                </a:tc>
                <a:tc>
                  <a:txBody>
                    <a:bodyPr/>
                    <a:lstStyle/>
                    <a:p>
                      <a:pPr algn="r" fontAlgn="ctr"/>
                      <a:r>
                        <a:rPr lang="ru-RU" sz="1100" b="0" i="0" u="none" strike="noStrike">
                          <a:latin typeface="Arial Cyr"/>
                        </a:rPr>
                        <a:t>124 300,00</a:t>
                      </a:r>
                    </a:p>
                  </a:txBody>
                  <a:tcPr marL="7620" marR="7620" marT="7620" marB="0" anchor="ctr"/>
                </a:tc>
              </a:tr>
              <a:tr h="1135352">
                <a:tc>
                  <a:txBody>
                    <a:bodyPr/>
                    <a:lstStyle/>
                    <a:p>
                      <a:pPr algn="l" fontAlgn="ctr"/>
                      <a:r>
                        <a:rPr lang="ru-RU" sz="1100" b="0" i="0" u="none" strike="noStrike">
                          <a:latin typeface="Arial Cyr"/>
                        </a:rPr>
                        <a:t>субвенции из областного бюджета бюджетам муниципальных районов и городских округов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Курской области отдельными государственными полномочиями Курской области в сфере социальной защиты населения" для осуществления отдельных государственных полномочий, связанных с предоставлением социальной поддержки отдельным категориям граждан </a:t>
                      </a:r>
                      <a:r>
                        <a:rPr lang="ru-RU" sz="1100" b="0" i="1" u="none" strike="noStrike">
                          <a:latin typeface="Arial Cyr"/>
                        </a:rPr>
                        <a:t>по обеспечению продовольственными товарами по сниженным ценам и выплатой ежемесячной денежной компенсации</a:t>
                      </a:r>
                      <a:endParaRPr lang="ru-RU" sz="1100" b="0" i="0" u="none" strike="noStrike">
                        <a:latin typeface="Arial Cyr"/>
                      </a:endParaRPr>
                    </a:p>
                  </a:txBody>
                  <a:tcPr marL="7620" marR="7620" marT="7620" marB="0" anchor="ctr"/>
                </a:tc>
                <a:tc>
                  <a:txBody>
                    <a:bodyPr/>
                    <a:lstStyle/>
                    <a:p>
                      <a:pPr algn="r" fontAlgn="ctr"/>
                      <a:r>
                        <a:rPr lang="ru-RU" sz="1100" b="0" i="0" u="none" strike="noStrike">
                          <a:latin typeface="Arial Cyr"/>
                        </a:rPr>
                        <a:t>137 682,00</a:t>
                      </a:r>
                    </a:p>
                  </a:txBody>
                  <a:tcPr marL="7620" marR="7620" marT="7620" marB="0" anchor="ctr"/>
                </a:tc>
                <a:tc>
                  <a:txBody>
                    <a:bodyPr/>
                    <a:lstStyle/>
                    <a:p>
                      <a:pPr algn="r" fontAlgn="ctr"/>
                      <a:r>
                        <a:rPr lang="ru-RU" sz="1100" b="0" i="0" u="none" strike="noStrike">
                          <a:latin typeface="Arial Cyr"/>
                        </a:rPr>
                        <a:t>137 682,00</a:t>
                      </a:r>
                    </a:p>
                  </a:txBody>
                  <a:tcPr marL="7620" marR="7620" marT="7620" marB="0" anchor="ctr"/>
                </a:tc>
                <a:tc>
                  <a:txBody>
                    <a:bodyPr/>
                    <a:lstStyle/>
                    <a:p>
                      <a:pPr algn="r" fontAlgn="ctr"/>
                      <a:r>
                        <a:rPr lang="ru-RU" sz="1100" b="0" i="0" u="none" strike="noStrike">
                          <a:latin typeface="Arial Cyr"/>
                        </a:rPr>
                        <a:t>137 682,00</a:t>
                      </a:r>
                    </a:p>
                  </a:txBody>
                  <a:tcPr marL="7620" marR="7620" marT="7620" marB="0" anchor="ctr"/>
                </a:tc>
              </a:tr>
              <a:tr h="928694">
                <a:tc>
                  <a:txBody>
                    <a:bodyPr/>
                    <a:lstStyle/>
                    <a:p>
                      <a:pPr algn="l" fontAlgn="ctr"/>
                      <a:r>
                        <a:rPr lang="ru-RU" sz="1100" b="0" i="0" u="none" strike="noStrike">
                          <a:latin typeface="Arial Cyr"/>
                        </a:rPr>
                        <a:t>субвенции из областного бюджета бюджетам муниципальных районов и городских округов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Курской области отдельными государственными полномочиями Курской области в сфере социальной защиты населения" на обеспечение мер социальной поддержки </a:t>
                      </a:r>
                      <a:r>
                        <a:rPr lang="ru-RU" sz="1100" b="0" i="1" u="none" strike="noStrike">
                          <a:latin typeface="Arial Cyr"/>
                        </a:rPr>
                        <a:t>ветеранов труда и тружеников тыла</a:t>
                      </a:r>
                      <a:endParaRPr lang="ru-RU" sz="1100" b="0" i="0" u="none" strike="noStrike">
                        <a:latin typeface="Arial Cyr"/>
                      </a:endParaRPr>
                    </a:p>
                  </a:txBody>
                  <a:tcPr marL="7620" marR="7620" marT="7620" marB="0" anchor="ctr"/>
                </a:tc>
                <a:tc>
                  <a:txBody>
                    <a:bodyPr/>
                    <a:lstStyle/>
                    <a:p>
                      <a:pPr algn="r" fontAlgn="ctr"/>
                      <a:r>
                        <a:rPr lang="ru-RU" sz="1100" b="0" i="0" u="none" strike="noStrike">
                          <a:latin typeface="Arial Cyr"/>
                        </a:rPr>
                        <a:t>5 063 889,00</a:t>
                      </a:r>
                    </a:p>
                  </a:txBody>
                  <a:tcPr marL="7620" marR="7620" marT="7620" marB="0" anchor="ctr"/>
                </a:tc>
                <a:tc>
                  <a:txBody>
                    <a:bodyPr/>
                    <a:lstStyle/>
                    <a:p>
                      <a:pPr algn="r" fontAlgn="ctr"/>
                      <a:r>
                        <a:rPr lang="ru-RU" sz="1100" b="0" i="0" u="none" strike="noStrike">
                          <a:latin typeface="Arial Cyr"/>
                        </a:rPr>
                        <a:t>5 063 889,00</a:t>
                      </a:r>
                    </a:p>
                  </a:txBody>
                  <a:tcPr marL="7620" marR="7620" marT="7620" marB="0" anchor="ctr"/>
                </a:tc>
                <a:tc>
                  <a:txBody>
                    <a:bodyPr/>
                    <a:lstStyle/>
                    <a:p>
                      <a:pPr algn="r" fontAlgn="ctr"/>
                      <a:r>
                        <a:rPr lang="ru-RU" sz="1100" b="0" i="0" u="none" strike="noStrike">
                          <a:latin typeface="Arial Cyr"/>
                        </a:rPr>
                        <a:t>5 063 889,00</a:t>
                      </a:r>
                    </a:p>
                  </a:txBody>
                  <a:tcPr marL="7620" marR="7620" marT="7620" marB="0" anchor="ctr"/>
                </a:tc>
              </a:tr>
              <a:tr h="928694">
                <a:tc>
                  <a:txBody>
                    <a:bodyPr/>
                    <a:lstStyle/>
                    <a:p>
                      <a:pPr algn="l" fontAlgn="ctr"/>
                      <a:r>
                        <a:rPr lang="ru-RU" sz="1100" b="0" i="0" u="none" strike="noStrike">
                          <a:latin typeface="Arial Cyr"/>
                        </a:rPr>
                        <a:t>субвенции из областного бюджета бюджетам муниципальных районов и городских округов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Курской области отдельными государственными полномочиями Курской области в сфере социальной защиты населения"</a:t>
                      </a:r>
                      <a:r>
                        <a:rPr lang="ru-RU" sz="1100" b="0" i="1" u="none" strike="noStrike">
                          <a:latin typeface="Arial Cyr"/>
                        </a:rPr>
                        <a:t> на выплату ежемесячного пособия на ребенка</a:t>
                      </a:r>
                      <a:endParaRPr lang="ru-RU" sz="1100" b="0" i="0" u="none" strike="noStrike">
                        <a:latin typeface="Arial Cyr"/>
                      </a:endParaRPr>
                    </a:p>
                  </a:txBody>
                  <a:tcPr marL="7620" marR="7620" marT="7620" marB="0" anchor="ctr"/>
                </a:tc>
                <a:tc>
                  <a:txBody>
                    <a:bodyPr/>
                    <a:lstStyle/>
                    <a:p>
                      <a:pPr algn="r" fontAlgn="ctr"/>
                      <a:r>
                        <a:rPr lang="ru-RU" sz="1100" b="0" i="0" u="none" strike="noStrike">
                          <a:latin typeface="Arial Cyr"/>
                        </a:rPr>
                        <a:t>2 032 609,00</a:t>
                      </a:r>
                    </a:p>
                  </a:txBody>
                  <a:tcPr marL="7620" marR="7620" marT="7620" marB="0" anchor="ctr"/>
                </a:tc>
                <a:tc>
                  <a:txBody>
                    <a:bodyPr/>
                    <a:lstStyle/>
                    <a:p>
                      <a:pPr algn="r" fontAlgn="ctr"/>
                      <a:r>
                        <a:rPr lang="ru-RU" sz="1100" b="0" i="0" u="none" strike="noStrike">
                          <a:latin typeface="Arial Cyr"/>
                        </a:rPr>
                        <a:t>2 032 609,00</a:t>
                      </a:r>
                    </a:p>
                  </a:txBody>
                  <a:tcPr marL="7620" marR="7620" marT="7620" marB="0" anchor="ctr"/>
                </a:tc>
                <a:tc>
                  <a:txBody>
                    <a:bodyPr/>
                    <a:lstStyle/>
                    <a:p>
                      <a:pPr algn="r" fontAlgn="ctr"/>
                      <a:r>
                        <a:rPr lang="ru-RU" sz="1100" b="0" i="0" u="none" strike="noStrike" dirty="0">
                          <a:latin typeface="Arial Cyr"/>
                        </a:rPr>
                        <a:t>2 032 609,00</a:t>
                      </a:r>
                    </a:p>
                  </a:txBody>
                  <a:tcPr marL="7620" marR="7620" marT="7620" marB="0" anchor="ctr"/>
                </a:tc>
              </a:tr>
            </a:tbl>
          </a:graphicData>
        </a:graphic>
      </p:graphicFrame>
      <p:sp>
        <p:nvSpPr>
          <p:cNvPr id="4" name="Прямоугольник 3"/>
          <p:cNvSpPr/>
          <p:nvPr/>
        </p:nvSpPr>
        <p:spPr>
          <a:xfrm>
            <a:off x="8072462" y="1285860"/>
            <a:ext cx="862159" cy="369332"/>
          </a:xfrm>
          <a:prstGeom prst="rect">
            <a:avLst/>
          </a:prstGeom>
        </p:spPr>
        <p:txBody>
          <a:bodyPr wrap="none">
            <a:spAutoFit/>
          </a:bodyPr>
          <a:lstStyle/>
          <a:p>
            <a:r>
              <a:rPr lang="ru-RU" dirty="0" smtClean="0"/>
              <a:t>рублей</a:t>
            </a:r>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368412"/>
          </a:xfrm>
        </p:spPr>
        <p:txBody>
          <a:bodyPr anchor="ctr">
            <a:noAutofit/>
          </a:bodyPr>
          <a:lstStyle/>
          <a:p>
            <a:pPr algn="ctr"/>
            <a:r>
              <a:rPr lang="ru-RU" sz="2400" dirty="0" smtClean="0"/>
              <a:t>ОБЪЕМ БЕЗВОЗМЕЗДНЫХ ПОСТУПЛЕНИЙ ИЗ ОБЛАСТНОГО БЮДЖЕТА В БЮДЖЕТ МУНИЦИПАЛЬНОГО РАЙОНА НА 2021 ГОД И ПЛАНОВЫЙ ПЕРИОД 2022 И 2023 ГОДОВ </a:t>
            </a:r>
            <a:r>
              <a:rPr lang="en-US" sz="2400" dirty="0" smtClean="0">
                <a:solidFill>
                  <a:schemeClr val="accent1">
                    <a:lumMod val="60000"/>
                    <a:lumOff val="40000"/>
                  </a:schemeClr>
                </a:solidFill>
                <a:latin typeface="Times New Roman" pitchFamily="18" charset="0"/>
                <a:cs typeface="Times New Roman" pitchFamily="18" charset="0"/>
              </a:rPr>
              <a:t>[</a:t>
            </a:r>
            <a:r>
              <a:rPr lang="ru-RU" sz="2400" dirty="0" smtClean="0">
                <a:solidFill>
                  <a:schemeClr val="accent1">
                    <a:lumMod val="60000"/>
                    <a:lumOff val="40000"/>
                  </a:schemeClr>
                </a:solidFill>
                <a:latin typeface="Times New Roman" pitchFamily="18" charset="0"/>
                <a:cs typeface="Times New Roman" pitchFamily="18" charset="0"/>
              </a:rPr>
              <a:t>7</a:t>
            </a:r>
            <a:r>
              <a:rPr lang="en-US" sz="2400" dirty="0" smtClean="0">
                <a:solidFill>
                  <a:schemeClr val="accent1">
                    <a:lumMod val="60000"/>
                    <a:lumOff val="40000"/>
                  </a:schemeClr>
                </a:solidFill>
                <a:latin typeface="Times New Roman" pitchFamily="18" charset="0"/>
                <a:cs typeface="Times New Roman" pitchFamily="18" charset="0"/>
              </a:rPr>
              <a:t>]</a:t>
            </a:r>
            <a:endParaRPr lang="ru-RU" sz="2400" dirty="0"/>
          </a:p>
        </p:txBody>
      </p:sp>
      <p:graphicFrame>
        <p:nvGraphicFramePr>
          <p:cNvPr id="5" name="Содержимое 4"/>
          <p:cNvGraphicFramePr>
            <a:graphicFrameLocks noGrp="1"/>
          </p:cNvGraphicFramePr>
          <p:nvPr>
            <p:ph idx="1"/>
          </p:nvPr>
        </p:nvGraphicFramePr>
        <p:xfrm>
          <a:off x="214282" y="1714489"/>
          <a:ext cx="8715437" cy="5295976"/>
        </p:xfrm>
        <a:graphic>
          <a:graphicData uri="http://schemas.openxmlformats.org/drawingml/2006/table">
            <a:tbl>
              <a:tblPr firstRow="1" bandRow="1">
                <a:tableStyleId>{93296810-A885-4BE3-A3E7-6D5BEEA58F35}</a:tableStyleId>
              </a:tblPr>
              <a:tblGrid>
                <a:gridCol w="5929355"/>
                <a:gridCol w="1000132"/>
                <a:gridCol w="928694"/>
                <a:gridCol w="857256"/>
              </a:tblGrid>
              <a:tr h="380327">
                <a:tc>
                  <a:txBody>
                    <a:bodyPr/>
                    <a:lstStyle/>
                    <a:p>
                      <a:pPr algn="ctr" fontAlgn="b"/>
                      <a:r>
                        <a:rPr lang="ru-RU" sz="1200" u="none" strike="noStrike" dirty="0"/>
                        <a:t>НАИМЕНОВАНИЕ</a:t>
                      </a:r>
                      <a:endParaRPr lang="ru-RU" sz="1200" b="1" i="0" u="none" strike="noStrike" dirty="0">
                        <a:latin typeface="Arial"/>
                      </a:endParaRPr>
                    </a:p>
                  </a:txBody>
                  <a:tcPr marL="9525" marR="9525" marT="9525" marB="0" anchor="ctr"/>
                </a:tc>
                <a:tc>
                  <a:txBody>
                    <a:bodyPr/>
                    <a:lstStyle/>
                    <a:p>
                      <a:pPr algn="ctr" fontAlgn="ctr"/>
                      <a:r>
                        <a:rPr lang="ru-RU" sz="1200" u="none" strike="noStrike" dirty="0" smtClean="0"/>
                        <a:t>2021 </a:t>
                      </a:r>
                      <a:r>
                        <a:rPr lang="ru-RU" sz="1200" u="none" strike="noStrike" dirty="0"/>
                        <a:t>год</a:t>
                      </a:r>
                      <a:endParaRPr lang="ru-RU" sz="1200" b="1" i="0" u="none" strike="noStrike" dirty="0">
                        <a:latin typeface="Arial Cyr"/>
                      </a:endParaRPr>
                    </a:p>
                  </a:txBody>
                  <a:tcPr marL="9525" marR="9525" marT="9525" marB="0" anchor="ctr"/>
                </a:tc>
                <a:tc>
                  <a:txBody>
                    <a:bodyPr/>
                    <a:lstStyle/>
                    <a:p>
                      <a:pPr algn="ctr" fontAlgn="ctr"/>
                      <a:r>
                        <a:rPr lang="ru-RU" sz="1200" u="none" strike="noStrike" dirty="0" smtClean="0"/>
                        <a:t>2022 год</a:t>
                      </a:r>
                      <a:endParaRPr lang="ru-RU" sz="1200" b="1" i="0" u="none" strike="noStrike" dirty="0">
                        <a:latin typeface="Arial Cyr"/>
                      </a:endParaRPr>
                    </a:p>
                  </a:txBody>
                  <a:tcPr marL="9525" marR="9525" marT="9525" marB="0" anchor="ctr"/>
                </a:tc>
                <a:tc>
                  <a:txBody>
                    <a:bodyPr/>
                    <a:lstStyle/>
                    <a:p>
                      <a:pPr algn="ctr" fontAlgn="ctr"/>
                      <a:r>
                        <a:rPr lang="ru-RU" sz="1200" u="none" strike="noStrike" dirty="0" smtClean="0"/>
                        <a:t>2023 </a:t>
                      </a:r>
                      <a:r>
                        <a:rPr lang="ru-RU" sz="1200" u="none" strike="noStrike" dirty="0"/>
                        <a:t>год</a:t>
                      </a:r>
                      <a:endParaRPr lang="ru-RU" sz="1200" b="1" i="0" u="none" strike="noStrike" dirty="0">
                        <a:latin typeface="Arial Cyr"/>
                      </a:endParaRPr>
                    </a:p>
                  </a:txBody>
                  <a:tcPr marL="9525" marR="9525" marT="9525" marB="0" anchor="ctr"/>
                </a:tc>
              </a:tr>
              <a:tr h="891522">
                <a:tc>
                  <a:txBody>
                    <a:bodyPr/>
                    <a:lstStyle/>
                    <a:p>
                      <a:pPr algn="l" fontAlgn="ctr"/>
                      <a:r>
                        <a:rPr lang="ru-RU" sz="950" b="0" i="0" u="none" strike="noStrike" dirty="0">
                          <a:latin typeface="Arial Cyr"/>
                        </a:rPr>
                        <a:t>субвенции из областного бюджета бюджетам муниципальных районов и городских округов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Курской области отдельными государственными полномочиями Курской области в сфере социальной защиты населения" </a:t>
                      </a:r>
                      <a:r>
                        <a:rPr lang="ru-RU" sz="950" b="0" i="1" u="none" strike="noStrike" dirty="0">
                          <a:latin typeface="Arial Cyr"/>
                        </a:rPr>
                        <a:t>на содержание работников, осуществляющих переданные государственные полномочия в сфере социальной защиты населения</a:t>
                      </a:r>
                      <a:endParaRPr lang="ru-RU" sz="950" b="0" i="0" u="none" strike="noStrike" dirty="0">
                        <a:latin typeface="Arial Cyr"/>
                      </a:endParaRPr>
                    </a:p>
                  </a:txBody>
                  <a:tcPr marL="7620" marR="7620" marT="7620" marB="0" anchor="ctr"/>
                </a:tc>
                <a:tc>
                  <a:txBody>
                    <a:bodyPr/>
                    <a:lstStyle/>
                    <a:p>
                      <a:pPr algn="r" fontAlgn="ctr"/>
                      <a:r>
                        <a:rPr lang="ru-RU" sz="950" b="0" i="0" u="none" strike="noStrike">
                          <a:latin typeface="Arial Cyr"/>
                        </a:rPr>
                        <a:t>1 555 000,00</a:t>
                      </a:r>
                    </a:p>
                  </a:txBody>
                  <a:tcPr marL="7620" marR="7620" marT="7620" marB="0" anchor="ctr"/>
                </a:tc>
                <a:tc>
                  <a:txBody>
                    <a:bodyPr/>
                    <a:lstStyle/>
                    <a:p>
                      <a:pPr algn="r" fontAlgn="ctr"/>
                      <a:r>
                        <a:rPr lang="ru-RU" sz="950" b="0" i="0" u="none" strike="noStrike">
                          <a:latin typeface="Arial Cyr"/>
                        </a:rPr>
                        <a:t>1 555 000,00</a:t>
                      </a:r>
                    </a:p>
                  </a:txBody>
                  <a:tcPr marL="7620" marR="7620" marT="7620" marB="0" anchor="ctr"/>
                </a:tc>
                <a:tc>
                  <a:txBody>
                    <a:bodyPr/>
                    <a:lstStyle/>
                    <a:p>
                      <a:pPr algn="r" fontAlgn="ctr"/>
                      <a:r>
                        <a:rPr lang="ru-RU" sz="950" b="0" i="0" u="none" strike="noStrike" dirty="0">
                          <a:latin typeface="Arial Cyr"/>
                        </a:rPr>
                        <a:t>1 555 000,00</a:t>
                      </a:r>
                    </a:p>
                  </a:txBody>
                  <a:tcPr marL="7620" marR="7620" marT="7620" marB="0" anchor="ctr"/>
                </a:tc>
              </a:tr>
              <a:tr h="989216">
                <a:tc>
                  <a:txBody>
                    <a:bodyPr/>
                    <a:lstStyle/>
                    <a:p>
                      <a:pPr algn="l" fontAlgn="ctr"/>
                      <a:r>
                        <a:rPr lang="ru-RU" sz="950" b="0" i="0" u="none" strike="noStrike" dirty="0">
                          <a:latin typeface="Arial Cyr"/>
                        </a:rPr>
                        <a:t>субвенции из областного бюджета бюджетам муниципальных районов и городских округов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Курской области отдельными государственными полномочиями Курской области в сфере социальной защиты населения" </a:t>
                      </a:r>
                      <a:r>
                        <a:rPr lang="ru-RU" sz="950" b="0" i="1" u="none" strike="noStrike" dirty="0">
                          <a:latin typeface="Arial Cyr"/>
                        </a:rPr>
                        <a:t>на содержание работников, осуществляющих отдельные государственные полномочия по назначению и выплате ежемесячной выплаты на детей в возрасте от трех до семи лет включительно"</a:t>
                      </a:r>
                      <a:endParaRPr lang="ru-RU" sz="950" b="0" i="0" u="none" strike="noStrike" dirty="0">
                        <a:latin typeface="Arial Cyr"/>
                      </a:endParaRPr>
                    </a:p>
                  </a:txBody>
                  <a:tcPr marL="7620" marR="7620" marT="7620" marB="0" anchor="ctr"/>
                </a:tc>
                <a:tc>
                  <a:txBody>
                    <a:bodyPr/>
                    <a:lstStyle/>
                    <a:p>
                      <a:pPr algn="r" fontAlgn="ctr"/>
                      <a:r>
                        <a:rPr lang="ru-RU" sz="950" b="0" i="0" u="none" strike="noStrike">
                          <a:latin typeface="Arial Cyr"/>
                        </a:rPr>
                        <a:t>712 700,00</a:t>
                      </a:r>
                    </a:p>
                  </a:txBody>
                  <a:tcPr marL="7620" marR="7620" marT="7620" marB="0" anchor="ctr"/>
                </a:tc>
                <a:tc>
                  <a:txBody>
                    <a:bodyPr/>
                    <a:lstStyle/>
                    <a:p>
                      <a:pPr algn="r" fontAlgn="ctr"/>
                      <a:r>
                        <a:rPr lang="ru-RU" sz="950" b="0" i="0" u="none" strike="noStrike">
                          <a:latin typeface="Arial Cyr"/>
                        </a:rPr>
                        <a:t>622 000,00</a:t>
                      </a:r>
                    </a:p>
                  </a:txBody>
                  <a:tcPr marL="7620" marR="7620" marT="7620" marB="0" anchor="ctr"/>
                </a:tc>
                <a:tc>
                  <a:txBody>
                    <a:bodyPr/>
                    <a:lstStyle/>
                    <a:p>
                      <a:pPr algn="r" fontAlgn="ctr"/>
                      <a:r>
                        <a:rPr lang="ru-RU" sz="950" b="0" i="0" u="none" strike="noStrike">
                          <a:latin typeface="Arial Cyr"/>
                        </a:rPr>
                        <a:t>622 000,00</a:t>
                      </a:r>
                    </a:p>
                  </a:txBody>
                  <a:tcPr marL="7620" marR="7620" marT="7620" marB="0" anchor="ctr"/>
                </a:tc>
              </a:tr>
              <a:tr h="918558">
                <a:tc>
                  <a:txBody>
                    <a:bodyPr/>
                    <a:lstStyle/>
                    <a:p>
                      <a:pPr algn="l" fontAlgn="ctr"/>
                      <a:r>
                        <a:rPr lang="ru-RU" sz="950" b="0" i="0" u="none" strike="noStrike" dirty="0">
                          <a:latin typeface="Arial Cyr"/>
                        </a:rPr>
                        <a:t>субвенция из областного бюджета бюджетам муниципальных районов и городских округов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Курской области отдельными государственными полномочиями Курской области в сфере социальной защиты населения" </a:t>
                      </a:r>
                      <a:r>
                        <a:rPr lang="ru-RU" sz="950" b="0" i="1" u="none" strike="noStrike" dirty="0">
                          <a:latin typeface="Arial Cyr"/>
                        </a:rPr>
                        <a:t> по оплате услуг по доставке и пересылке  ежемесячной денежной выплаты на ребенка в возрасте от трех до семи лет включительно</a:t>
                      </a:r>
                      <a:endParaRPr lang="ru-RU" sz="950" b="0" i="0" u="none" strike="noStrike" dirty="0">
                        <a:latin typeface="Arial Cyr"/>
                      </a:endParaRPr>
                    </a:p>
                  </a:txBody>
                  <a:tcPr marL="7620" marR="7620" marT="7620" marB="0" anchor="ctr"/>
                </a:tc>
                <a:tc>
                  <a:txBody>
                    <a:bodyPr/>
                    <a:lstStyle/>
                    <a:p>
                      <a:pPr algn="r" fontAlgn="ctr"/>
                      <a:r>
                        <a:rPr lang="ru-RU" sz="950" b="0" i="0" u="none" strike="noStrike" dirty="0">
                          <a:latin typeface="Arial Cyr"/>
                        </a:rPr>
                        <a:t>308 612,00</a:t>
                      </a:r>
                    </a:p>
                  </a:txBody>
                  <a:tcPr marL="7620" marR="7620" marT="7620" marB="0" anchor="ctr"/>
                </a:tc>
                <a:tc>
                  <a:txBody>
                    <a:bodyPr/>
                    <a:lstStyle/>
                    <a:p>
                      <a:pPr algn="r" fontAlgn="ctr"/>
                      <a:r>
                        <a:rPr lang="ru-RU" sz="950" b="0" i="0" u="none" strike="noStrike">
                          <a:latin typeface="Arial Cyr"/>
                        </a:rPr>
                        <a:t>303 663,00</a:t>
                      </a:r>
                    </a:p>
                  </a:txBody>
                  <a:tcPr marL="7620" marR="7620" marT="7620" marB="0" anchor="ctr"/>
                </a:tc>
                <a:tc>
                  <a:txBody>
                    <a:bodyPr/>
                    <a:lstStyle/>
                    <a:p>
                      <a:pPr algn="r" fontAlgn="ctr"/>
                      <a:r>
                        <a:rPr lang="ru-RU" sz="950" b="0" i="0" u="none" strike="noStrike" dirty="0">
                          <a:latin typeface="Arial Cyr"/>
                        </a:rPr>
                        <a:t>306 484,00</a:t>
                      </a:r>
                    </a:p>
                  </a:txBody>
                  <a:tcPr marL="7620" marR="7620" marT="7620" marB="0" anchor="ctr"/>
                </a:tc>
              </a:tr>
              <a:tr h="866736">
                <a:tc>
                  <a:txBody>
                    <a:bodyPr/>
                    <a:lstStyle/>
                    <a:p>
                      <a:pPr algn="l" fontAlgn="ctr"/>
                      <a:r>
                        <a:rPr lang="ru-RU" sz="950" b="0" i="0" u="none" strike="noStrike" dirty="0">
                          <a:latin typeface="Arial Cyr"/>
                        </a:rPr>
                        <a:t>субвенции из областного бюджета бюджетам муниципальных районов и городских округов на осуществление отдельных государственных полномочий в соответствии с Законом Курской области "О наделении органов местного самоуправления Курской области отдельными государственными полномочиями по организации мероприятий при осуществлении деятельности по обращению с животными без владельцев" </a:t>
                      </a:r>
                      <a:r>
                        <a:rPr lang="ru-RU" sz="950" b="0" i="1" u="none" strike="noStrike" dirty="0">
                          <a:latin typeface="Arial Cyr"/>
                        </a:rPr>
                        <a:t>на организацию проведения мероприятий при осуществлении деятельности по обращению с животными без владельцев</a:t>
                      </a:r>
                      <a:endParaRPr lang="ru-RU" sz="950" b="0" i="0" u="none" strike="noStrike" dirty="0">
                        <a:latin typeface="Arial Cyr"/>
                      </a:endParaRPr>
                    </a:p>
                  </a:txBody>
                  <a:tcPr marL="7620" marR="7620" marT="7620" marB="0" anchor="ctr"/>
                </a:tc>
                <a:tc>
                  <a:txBody>
                    <a:bodyPr/>
                    <a:lstStyle/>
                    <a:p>
                      <a:pPr algn="r" fontAlgn="ctr"/>
                      <a:r>
                        <a:rPr lang="ru-RU" sz="950" b="0" i="0" u="none" strike="noStrike" dirty="0">
                          <a:latin typeface="Arial Cyr"/>
                        </a:rPr>
                        <a:t>326 595,00</a:t>
                      </a:r>
                    </a:p>
                  </a:txBody>
                  <a:tcPr marL="7620" marR="7620" marT="7620" marB="0" anchor="ctr"/>
                </a:tc>
                <a:tc>
                  <a:txBody>
                    <a:bodyPr/>
                    <a:lstStyle/>
                    <a:p>
                      <a:pPr algn="r" fontAlgn="ctr"/>
                      <a:r>
                        <a:rPr lang="ru-RU" sz="950" b="0" i="0" u="none" strike="noStrike" dirty="0">
                          <a:latin typeface="Arial Cyr"/>
                        </a:rPr>
                        <a:t>326 595,00</a:t>
                      </a:r>
                    </a:p>
                  </a:txBody>
                  <a:tcPr marL="7620" marR="7620" marT="7620" marB="0" anchor="ctr"/>
                </a:tc>
                <a:tc>
                  <a:txBody>
                    <a:bodyPr/>
                    <a:lstStyle/>
                    <a:p>
                      <a:pPr algn="r" fontAlgn="ctr"/>
                      <a:r>
                        <a:rPr lang="ru-RU" sz="950" b="0" i="0" u="none" strike="noStrike">
                          <a:latin typeface="Arial Cyr"/>
                        </a:rPr>
                        <a:t>326 595,00</a:t>
                      </a:r>
                    </a:p>
                  </a:txBody>
                  <a:tcPr marL="7620" marR="7620" marT="7620" marB="0" anchor="ctr"/>
                </a:tc>
              </a:tr>
              <a:tr h="1240053">
                <a:tc>
                  <a:txBody>
                    <a:bodyPr/>
                    <a:lstStyle/>
                    <a:p>
                      <a:pPr algn="l" fontAlgn="ctr"/>
                      <a:r>
                        <a:rPr lang="ru-RU" sz="950" b="0" i="0" u="none" strike="noStrike" dirty="0">
                          <a:latin typeface="Arial Cyr"/>
                        </a:rPr>
                        <a:t>субвенции из областного бюджета бюджетам муниципальных районов и городских округов на осуществление отдельных государственных полномочий в соответствии с Законом Курской области "О наделении органов местного самоуправления Курской области отдельными государственными полномочиями по организации проведения мероприятий по отлову и содержанию безнадзорных животных" </a:t>
                      </a:r>
                      <a:r>
                        <a:rPr lang="ru-RU" sz="950" b="0" i="1" u="none" strike="noStrike" dirty="0">
                          <a:latin typeface="Arial Cyr"/>
                        </a:rPr>
                        <a:t>на содержание работников</a:t>
                      </a:r>
                      <a:r>
                        <a:rPr lang="ru-RU" sz="950" b="0" i="0" u="none" strike="noStrike" dirty="0">
                          <a:latin typeface="Arial Cyr"/>
                        </a:rPr>
                        <a:t>, осуществляющих отдельные государственные полномочия по организации проведения мероприятий по отлову и содержанию безнадзорных животных</a:t>
                      </a:r>
                    </a:p>
                  </a:txBody>
                  <a:tcPr marL="7620" marR="7620" marT="7620" marB="0" anchor="ctr"/>
                </a:tc>
                <a:tc>
                  <a:txBody>
                    <a:bodyPr/>
                    <a:lstStyle/>
                    <a:p>
                      <a:pPr algn="r" fontAlgn="ctr"/>
                      <a:r>
                        <a:rPr lang="ru-RU" sz="950" b="0" i="0" u="none" strike="noStrike">
                          <a:latin typeface="Arial Cyr"/>
                        </a:rPr>
                        <a:t>31 100,00</a:t>
                      </a:r>
                    </a:p>
                  </a:txBody>
                  <a:tcPr marL="7620" marR="7620" marT="7620" marB="0" anchor="ctr"/>
                </a:tc>
                <a:tc>
                  <a:txBody>
                    <a:bodyPr/>
                    <a:lstStyle/>
                    <a:p>
                      <a:pPr algn="r" fontAlgn="ctr"/>
                      <a:r>
                        <a:rPr lang="ru-RU" sz="950" b="0" i="0" u="none" strike="noStrike" dirty="0">
                          <a:latin typeface="Arial Cyr"/>
                        </a:rPr>
                        <a:t>31 100,00</a:t>
                      </a:r>
                    </a:p>
                  </a:txBody>
                  <a:tcPr marL="7620" marR="7620" marT="7620" marB="0" anchor="ctr"/>
                </a:tc>
                <a:tc>
                  <a:txBody>
                    <a:bodyPr/>
                    <a:lstStyle/>
                    <a:p>
                      <a:pPr algn="r" fontAlgn="ctr"/>
                      <a:r>
                        <a:rPr lang="ru-RU" sz="950" b="0" i="0" u="none" strike="noStrike" dirty="0">
                          <a:latin typeface="Arial Cyr"/>
                        </a:rPr>
                        <a:t>31 100,00</a:t>
                      </a:r>
                    </a:p>
                  </a:txBody>
                  <a:tcPr marL="7620" marR="7620" marT="7620" marB="0" anchor="ctr"/>
                </a:tc>
              </a:tr>
            </a:tbl>
          </a:graphicData>
        </a:graphic>
      </p:graphicFrame>
      <p:sp>
        <p:nvSpPr>
          <p:cNvPr id="4" name="Прямоугольник 3"/>
          <p:cNvSpPr/>
          <p:nvPr/>
        </p:nvSpPr>
        <p:spPr>
          <a:xfrm>
            <a:off x="8072462" y="1285860"/>
            <a:ext cx="862159" cy="369332"/>
          </a:xfrm>
          <a:prstGeom prst="rect">
            <a:avLst/>
          </a:prstGeom>
        </p:spPr>
        <p:txBody>
          <a:bodyPr wrap="none">
            <a:spAutoFit/>
          </a:bodyPr>
          <a:lstStyle/>
          <a:p>
            <a:r>
              <a:rPr lang="ru-RU" dirty="0" smtClean="0"/>
              <a:t>рублей</a:t>
            </a:r>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642918"/>
            <a:ext cx="8229600" cy="582594"/>
          </a:xfrm>
        </p:spPr>
        <p:txBody>
          <a:bodyPr>
            <a:normAutofit fontScale="90000"/>
          </a:bodyPr>
          <a:lstStyle/>
          <a:p>
            <a:r>
              <a:rPr lang="ru-RU" sz="2700" i="1" dirty="0" smtClean="0">
                <a:solidFill>
                  <a:schemeClr val="tx1"/>
                </a:solidFill>
              </a:rPr>
              <a:t>РАСХОДЫ БЮДЖЕТА ПО ОСНОВНЫМ ФУНКЦИЯМ </a:t>
            </a:r>
            <a:r>
              <a:rPr lang="ru-RU" sz="2700" dirty="0" smtClean="0">
                <a:solidFill>
                  <a:schemeClr val="tx1"/>
                </a:solidFill>
              </a:rPr>
              <a:t> </a:t>
            </a:r>
            <a:r>
              <a:rPr lang="ru-RU" sz="4400" dirty="0" smtClean="0">
                <a:solidFill>
                  <a:schemeClr val="tx1"/>
                </a:solidFill>
              </a:rPr>
              <a:t/>
            </a:r>
            <a:br>
              <a:rPr lang="ru-RU" sz="4400" dirty="0" smtClean="0">
                <a:solidFill>
                  <a:schemeClr val="tx1"/>
                </a:solidFill>
              </a:rPr>
            </a:br>
            <a:endParaRPr lang="ru-RU" dirty="0"/>
          </a:p>
        </p:txBody>
      </p:sp>
      <p:grpSp>
        <p:nvGrpSpPr>
          <p:cNvPr id="6" name="Группа 5"/>
          <p:cNvGrpSpPr/>
          <p:nvPr/>
        </p:nvGrpSpPr>
        <p:grpSpPr>
          <a:xfrm>
            <a:off x="3786182" y="928670"/>
            <a:ext cx="948881" cy="948881"/>
            <a:chOff x="3918046" y="20744"/>
            <a:chExt cx="948881" cy="948881"/>
          </a:xfrm>
          <a:scene3d>
            <a:camera prst="orthographicFront"/>
            <a:lightRig rig="flat" dir="t"/>
          </a:scene3d>
        </p:grpSpPr>
        <p:sp>
          <p:nvSpPr>
            <p:cNvPr id="7" name="Овал 6"/>
            <p:cNvSpPr/>
            <p:nvPr/>
          </p:nvSpPr>
          <p:spPr>
            <a:xfrm>
              <a:off x="3918046" y="20744"/>
              <a:ext cx="948881" cy="948881"/>
            </a:xfrm>
            <a:prstGeom prst="ellipse">
              <a:avLst/>
            </a:prstGeom>
            <a:sp3d prstMaterial="dkEdge">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8" name="Овал 4"/>
            <p:cNvSpPr/>
            <p:nvPr/>
          </p:nvSpPr>
          <p:spPr>
            <a:xfrm>
              <a:off x="4057007" y="159704"/>
              <a:ext cx="670959" cy="67096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ru-RU" sz="1800" kern="1200" dirty="0"/>
            </a:p>
          </p:txBody>
        </p:sp>
      </p:grpSp>
      <p:pic>
        <p:nvPicPr>
          <p:cNvPr id="9" name="Picture 1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29058" y="1142984"/>
            <a:ext cx="615950"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0" name="Группа 9"/>
          <p:cNvGrpSpPr/>
          <p:nvPr/>
        </p:nvGrpSpPr>
        <p:grpSpPr>
          <a:xfrm>
            <a:off x="5000628" y="1428736"/>
            <a:ext cx="948881" cy="948881"/>
            <a:chOff x="5103212" y="368740"/>
            <a:chExt cx="948881" cy="948881"/>
          </a:xfrm>
          <a:scene3d>
            <a:camera prst="orthographicFront"/>
            <a:lightRig rig="flat" dir="t"/>
          </a:scene3d>
        </p:grpSpPr>
        <p:sp>
          <p:nvSpPr>
            <p:cNvPr id="11" name="Овал 10"/>
            <p:cNvSpPr/>
            <p:nvPr/>
          </p:nvSpPr>
          <p:spPr>
            <a:xfrm>
              <a:off x="5103212" y="368740"/>
              <a:ext cx="948881" cy="948881"/>
            </a:xfrm>
            <a:prstGeom prst="ellipse">
              <a:avLst/>
            </a:prstGeom>
            <a:sp3d prstMaterial="dkEdge">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2" name="Овал 4"/>
            <p:cNvSpPr/>
            <p:nvPr/>
          </p:nvSpPr>
          <p:spPr>
            <a:xfrm>
              <a:off x="5242173" y="507700"/>
              <a:ext cx="670959" cy="67096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ru-RU" sz="1800" kern="1200" dirty="0"/>
            </a:p>
          </p:txBody>
        </p:sp>
      </p:grpSp>
      <p:sp>
        <p:nvSpPr>
          <p:cNvPr id="16" name="Заголовок 1"/>
          <p:cNvSpPr txBox="1">
            <a:spLocks/>
          </p:cNvSpPr>
          <p:nvPr/>
        </p:nvSpPr>
        <p:spPr>
          <a:xfrm>
            <a:off x="4714876" y="714356"/>
            <a:ext cx="2428444" cy="461336"/>
          </a:xfrm>
          <a:prstGeom prst="rect">
            <a:avLst/>
          </a:prstGeom>
          <a:solidFill>
            <a:schemeClr val="bg1"/>
          </a:solidFill>
          <a:ln w="38100">
            <a:solidFill>
              <a:srgbClr val="B00000"/>
            </a:solidFill>
          </a:ln>
          <a:effectLst>
            <a:glow rad="88900">
              <a:schemeClr val="accent2">
                <a:satMod val="175000"/>
                <a:alpha val="40000"/>
              </a:schemeClr>
            </a:glo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ru-RU" sz="1400" b="1" dirty="0" smtClean="0">
                <a:latin typeface="Times New Roman" panose="02020603050405020304" pitchFamily="18" charset="0"/>
                <a:cs typeface="Times New Roman" panose="02020603050405020304" pitchFamily="18" charset="0"/>
              </a:rPr>
              <a:t>0100</a:t>
            </a:r>
            <a:r>
              <a:rPr lang="ru-RU" sz="1400" dirty="0" smtClean="0">
                <a:latin typeface="Times New Roman" panose="02020603050405020304" pitchFamily="18" charset="0"/>
                <a:cs typeface="Times New Roman" panose="02020603050405020304" pitchFamily="18" charset="0"/>
              </a:rPr>
              <a:t>  Общегосударственные вопросы</a:t>
            </a:r>
            <a:endParaRPr lang="ru-RU" sz="1400" dirty="0">
              <a:solidFill>
                <a:srgbClr val="F28660"/>
              </a:solidFill>
              <a:latin typeface="Times New Roman" panose="02020603050405020304" pitchFamily="18" charset="0"/>
              <a:cs typeface="Times New Roman" panose="02020603050405020304" pitchFamily="18" charset="0"/>
            </a:endParaRPr>
          </a:p>
        </p:txBody>
      </p:sp>
      <p:pic>
        <p:nvPicPr>
          <p:cNvPr id="17" name="Picture 7"/>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143504" y="1571612"/>
            <a:ext cx="587375" cy="577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Заголовок 1"/>
          <p:cNvSpPr txBox="1">
            <a:spLocks/>
          </p:cNvSpPr>
          <p:nvPr/>
        </p:nvSpPr>
        <p:spPr>
          <a:xfrm>
            <a:off x="6215074" y="1357298"/>
            <a:ext cx="2286016" cy="806732"/>
          </a:xfrm>
          <a:prstGeom prst="rect">
            <a:avLst/>
          </a:prstGeom>
          <a:solidFill>
            <a:schemeClr val="bg1"/>
          </a:solidFill>
          <a:ln w="38100">
            <a:solidFill>
              <a:srgbClr val="6D8838"/>
            </a:solidFill>
          </a:ln>
          <a:effectLst>
            <a:glow rad="114300">
              <a:schemeClr val="accent3">
                <a:satMod val="175000"/>
                <a:alpha val="40000"/>
              </a:schemeClr>
            </a:glo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ru-RU" sz="1400" b="1" dirty="0" smtClean="0">
                <a:latin typeface="Times New Roman" panose="02020603050405020304" pitchFamily="18" charset="0"/>
                <a:cs typeface="Times New Roman" panose="02020603050405020304" pitchFamily="18" charset="0"/>
              </a:rPr>
              <a:t>0300</a:t>
            </a:r>
            <a:r>
              <a:rPr lang="ru-RU" sz="1300" dirty="0" smtClean="0">
                <a:latin typeface="Times New Roman" panose="02020603050405020304" pitchFamily="18" charset="0"/>
                <a:cs typeface="Times New Roman" panose="02020603050405020304" pitchFamily="18" charset="0"/>
              </a:rPr>
              <a:t>  Национальная безопасность и правоохранительная деятельность</a:t>
            </a:r>
            <a:endParaRPr lang="ru-RU" sz="1300" dirty="0">
              <a:solidFill>
                <a:srgbClr val="F28660"/>
              </a:solidFill>
              <a:latin typeface="Times New Roman" panose="02020603050405020304" pitchFamily="18" charset="0"/>
              <a:cs typeface="Times New Roman" panose="02020603050405020304" pitchFamily="18" charset="0"/>
            </a:endParaRPr>
          </a:p>
        </p:txBody>
      </p:sp>
      <p:grpSp>
        <p:nvGrpSpPr>
          <p:cNvPr id="19" name="Группа 18"/>
          <p:cNvGrpSpPr/>
          <p:nvPr/>
        </p:nvGrpSpPr>
        <p:grpSpPr>
          <a:xfrm>
            <a:off x="2857488" y="2285992"/>
            <a:ext cx="2344224" cy="2231280"/>
            <a:chOff x="3180565" y="1646402"/>
            <a:chExt cx="2344224" cy="2231280"/>
          </a:xfrm>
          <a:scene3d>
            <a:camera prst="orthographicFront"/>
            <a:lightRig rig="flat" dir="t"/>
          </a:scene3d>
        </p:grpSpPr>
        <p:sp>
          <p:nvSpPr>
            <p:cNvPr id="20" name="Овал 19"/>
            <p:cNvSpPr/>
            <p:nvPr/>
          </p:nvSpPr>
          <p:spPr>
            <a:xfrm>
              <a:off x="3180565" y="1646402"/>
              <a:ext cx="2344224" cy="2231280"/>
            </a:xfrm>
            <a:prstGeom prst="ellipse">
              <a:avLst/>
            </a:prstGeom>
            <a:gradFill rotWithShape="0">
              <a:gsLst>
                <a:gs pos="0">
                  <a:srgbClr val="FFCC00"/>
                </a:gs>
                <a:gs pos="100000">
                  <a:schemeClr val="accent1">
                    <a:hueOff val="0"/>
                    <a:satOff val="0"/>
                    <a:lumOff val="0"/>
                    <a:alphaOff val="0"/>
                    <a:shade val="98000"/>
                    <a:lumMod val="94000"/>
                  </a:schemeClr>
                </a:gs>
              </a:gsLst>
            </a:gra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1" name="Овал 4"/>
            <p:cNvSpPr/>
            <p:nvPr/>
          </p:nvSpPr>
          <p:spPr>
            <a:xfrm>
              <a:off x="3523869" y="1973165"/>
              <a:ext cx="1657616" cy="157775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Расходы бюджета – это выплачиваемые из бюджета денежные средства</a:t>
              </a:r>
              <a:endParaRPr lang="ru-RU" sz="1400" b="0" kern="1200" dirty="0">
                <a:solidFill>
                  <a:schemeClr val="tx1"/>
                </a:solidFill>
              </a:endParaRPr>
            </a:p>
          </p:txBody>
        </p:sp>
      </p:grpSp>
      <p:grpSp>
        <p:nvGrpSpPr>
          <p:cNvPr id="22" name="Группа 21"/>
          <p:cNvGrpSpPr/>
          <p:nvPr/>
        </p:nvGrpSpPr>
        <p:grpSpPr>
          <a:xfrm>
            <a:off x="5643570" y="2643182"/>
            <a:ext cx="948881" cy="948881"/>
            <a:chOff x="1923997" y="1302242"/>
            <a:chExt cx="948881" cy="948881"/>
          </a:xfrm>
          <a:scene3d>
            <a:camera prst="orthographicFront"/>
            <a:lightRig rig="flat" dir="t"/>
          </a:scene3d>
        </p:grpSpPr>
        <p:sp>
          <p:nvSpPr>
            <p:cNvPr id="23" name="Овал 22"/>
            <p:cNvSpPr/>
            <p:nvPr/>
          </p:nvSpPr>
          <p:spPr>
            <a:xfrm>
              <a:off x="1923997" y="1302242"/>
              <a:ext cx="948881" cy="948881"/>
            </a:xfrm>
            <a:prstGeom prst="ellipse">
              <a:avLst/>
            </a:prstGeom>
            <a:sp3d prstMaterial="dkEdge">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24" name="Овал 4"/>
            <p:cNvSpPr/>
            <p:nvPr/>
          </p:nvSpPr>
          <p:spPr>
            <a:xfrm>
              <a:off x="2062958" y="1441202"/>
              <a:ext cx="670959" cy="67096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ru-RU" sz="1800" kern="1200" dirty="0"/>
            </a:p>
          </p:txBody>
        </p:sp>
      </p:grpSp>
      <p:pic>
        <p:nvPicPr>
          <p:cNvPr id="25"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786446" y="2857496"/>
            <a:ext cx="617538"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 name="Заголовок 1"/>
          <p:cNvSpPr txBox="1">
            <a:spLocks/>
          </p:cNvSpPr>
          <p:nvPr/>
        </p:nvSpPr>
        <p:spPr>
          <a:xfrm>
            <a:off x="6715140" y="2786058"/>
            <a:ext cx="2006579" cy="506512"/>
          </a:xfrm>
          <a:prstGeom prst="rect">
            <a:avLst/>
          </a:prstGeom>
          <a:solidFill>
            <a:schemeClr val="bg1"/>
          </a:solidFill>
          <a:ln w="38100">
            <a:solidFill>
              <a:schemeClr val="accent6">
                <a:lumMod val="75000"/>
              </a:schemeClr>
            </a:solidFill>
          </a:ln>
          <a:effectLst>
            <a:glow rad="101600">
              <a:schemeClr val="accent6">
                <a:satMod val="175000"/>
                <a:alpha val="40000"/>
              </a:schemeClr>
            </a:glo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ru-RU" sz="1400" b="1" dirty="0" smtClean="0">
                <a:latin typeface="Times New Roman" panose="02020603050405020304" pitchFamily="18" charset="0"/>
                <a:cs typeface="Times New Roman" panose="02020603050405020304" pitchFamily="18" charset="0"/>
              </a:rPr>
              <a:t>0400</a:t>
            </a:r>
            <a:r>
              <a:rPr lang="ru-RU" sz="1300"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Национальная экономика</a:t>
            </a:r>
            <a:endParaRPr lang="ru-RU" sz="1400" dirty="0">
              <a:solidFill>
                <a:srgbClr val="F28660"/>
              </a:solidFill>
              <a:latin typeface="Times New Roman" panose="02020603050405020304" pitchFamily="18" charset="0"/>
              <a:cs typeface="Times New Roman" panose="02020603050405020304" pitchFamily="18" charset="0"/>
            </a:endParaRPr>
          </a:p>
        </p:txBody>
      </p:sp>
      <p:grpSp>
        <p:nvGrpSpPr>
          <p:cNvPr id="27" name="Группа 26"/>
          <p:cNvGrpSpPr/>
          <p:nvPr/>
        </p:nvGrpSpPr>
        <p:grpSpPr>
          <a:xfrm>
            <a:off x="5429256" y="3929066"/>
            <a:ext cx="948881" cy="948881"/>
            <a:chOff x="5912095" y="1302242"/>
            <a:chExt cx="948881" cy="948881"/>
          </a:xfrm>
          <a:scene3d>
            <a:camera prst="orthographicFront"/>
            <a:lightRig rig="flat" dir="t"/>
          </a:scene3d>
        </p:grpSpPr>
        <p:sp>
          <p:nvSpPr>
            <p:cNvPr id="28" name="Овал 27"/>
            <p:cNvSpPr/>
            <p:nvPr/>
          </p:nvSpPr>
          <p:spPr>
            <a:xfrm>
              <a:off x="5912095" y="1302242"/>
              <a:ext cx="948881" cy="948881"/>
            </a:xfrm>
            <a:prstGeom prst="ellipse">
              <a:avLst/>
            </a:prstGeom>
            <a:sp3d prstMaterial="dkEdge">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9" name="Овал 4"/>
            <p:cNvSpPr/>
            <p:nvPr/>
          </p:nvSpPr>
          <p:spPr>
            <a:xfrm>
              <a:off x="6051056" y="1441202"/>
              <a:ext cx="670959" cy="67096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ru-RU" sz="1800" kern="1200" dirty="0"/>
            </a:p>
          </p:txBody>
        </p:sp>
      </p:grpSp>
      <p:pic>
        <p:nvPicPr>
          <p:cNvPr id="30" name="Picture 8"/>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643570" y="4071942"/>
            <a:ext cx="600075"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 name="Заголовок 1"/>
          <p:cNvSpPr txBox="1">
            <a:spLocks/>
          </p:cNvSpPr>
          <p:nvPr/>
        </p:nvSpPr>
        <p:spPr>
          <a:xfrm>
            <a:off x="6500826" y="4071942"/>
            <a:ext cx="2088232" cy="549232"/>
          </a:xfrm>
          <a:prstGeom prst="rect">
            <a:avLst/>
          </a:prstGeom>
          <a:solidFill>
            <a:schemeClr val="bg1"/>
          </a:solidFill>
          <a:ln w="38100">
            <a:solidFill>
              <a:srgbClr val="7030A0"/>
            </a:solidFill>
          </a:ln>
          <a:effectLst>
            <a:glow rad="101600">
              <a:schemeClr val="accent4">
                <a:satMod val="175000"/>
                <a:alpha val="40000"/>
              </a:schemeClr>
            </a:glo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ru-RU" sz="1400" b="1" dirty="0" smtClean="0">
                <a:latin typeface="Times New Roman" panose="02020603050405020304" pitchFamily="18" charset="0"/>
                <a:cs typeface="Times New Roman" panose="02020603050405020304" pitchFamily="18" charset="0"/>
              </a:rPr>
              <a:t>0500</a:t>
            </a:r>
            <a:r>
              <a:rPr lang="ru-RU" sz="1300"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Жилищно-коммунальное хозяйство</a:t>
            </a:r>
            <a:endParaRPr lang="ru-RU" sz="1400" dirty="0">
              <a:solidFill>
                <a:srgbClr val="F28660"/>
              </a:solidFill>
              <a:latin typeface="Times New Roman" panose="02020603050405020304" pitchFamily="18" charset="0"/>
              <a:cs typeface="Times New Roman" panose="02020603050405020304" pitchFamily="18" charset="0"/>
            </a:endParaRPr>
          </a:p>
        </p:txBody>
      </p:sp>
      <p:grpSp>
        <p:nvGrpSpPr>
          <p:cNvPr id="32" name="Группа 31"/>
          <p:cNvGrpSpPr/>
          <p:nvPr/>
        </p:nvGrpSpPr>
        <p:grpSpPr>
          <a:xfrm>
            <a:off x="4429124" y="4857760"/>
            <a:ext cx="948881" cy="948881"/>
            <a:chOff x="2261331" y="3648446"/>
            <a:chExt cx="948881" cy="948881"/>
          </a:xfrm>
          <a:scene3d>
            <a:camera prst="orthographicFront"/>
            <a:lightRig rig="flat" dir="t"/>
          </a:scene3d>
        </p:grpSpPr>
        <p:sp>
          <p:nvSpPr>
            <p:cNvPr id="33" name="Овал 32"/>
            <p:cNvSpPr/>
            <p:nvPr/>
          </p:nvSpPr>
          <p:spPr>
            <a:xfrm>
              <a:off x="2261331" y="3648446"/>
              <a:ext cx="948881" cy="948881"/>
            </a:xfrm>
            <a:prstGeom prst="ellipse">
              <a:avLst/>
            </a:prstGeom>
            <a:gradFill rotWithShape="0">
              <a:gsLst>
                <a:gs pos="0">
                  <a:schemeClr val="accent4">
                    <a:lumMod val="75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gradFill>
            <a:sp3d prstMaterial="dkEdge">
              <a:bevelT w="120900" h="88900"/>
              <a:bevelB w="88900" h="31750" prst="angle"/>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sp>
        <p:sp>
          <p:nvSpPr>
            <p:cNvPr id="34" name="Овал 4"/>
            <p:cNvSpPr/>
            <p:nvPr/>
          </p:nvSpPr>
          <p:spPr>
            <a:xfrm>
              <a:off x="2400292" y="3787406"/>
              <a:ext cx="670959" cy="67096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ru-RU" sz="1800" kern="1200" dirty="0"/>
            </a:p>
          </p:txBody>
        </p:sp>
      </p:grpSp>
      <p:pic>
        <p:nvPicPr>
          <p:cNvPr id="35" name="Picture 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4572000" y="5072074"/>
            <a:ext cx="576263" cy="55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 name="Заголовок 1"/>
          <p:cNvSpPr txBox="1">
            <a:spLocks/>
          </p:cNvSpPr>
          <p:nvPr/>
        </p:nvSpPr>
        <p:spPr>
          <a:xfrm>
            <a:off x="4929190" y="5929330"/>
            <a:ext cx="2016224" cy="371923"/>
          </a:xfrm>
          <a:prstGeom prst="rect">
            <a:avLst/>
          </a:prstGeom>
          <a:solidFill>
            <a:schemeClr val="bg1"/>
          </a:solidFill>
          <a:ln w="38100">
            <a:solidFill>
              <a:srgbClr val="7030A0"/>
            </a:solidFill>
          </a:ln>
          <a:effectLst>
            <a:glow rad="177800">
              <a:schemeClr val="accent4">
                <a:satMod val="175000"/>
                <a:alpha val="40000"/>
              </a:schemeClr>
            </a:glo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ru-RU" sz="1400" b="1" dirty="0" smtClean="0">
                <a:latin typeface="Times New Roman" panose="02020603050405020304" pitchFamily="18" charset="0"/>
                <a:cs typeface="Times New Roman" panose="02020603050405020304" pitchFamily="18" charset="0"/>
              </a:rPr>
              <a:t>0700</a:t>
            </a:r>
            <a:r>
              <a:rPr lang="ru-RU" sz="1400" dirty="0" smtClean="0">
                <a:latin typeface="Times New Roman" panose="02020603050405020304" pitchFamily="18" charset="0"/>
                <a:cs typeface="Times New Roman" panose="02020603050405020304" pitchFamily="18" charset="0"/>
              </a:rPr>
              <a:t>  Образование</a:t>
            </a:r>
            <a:endParaRPr lang="ru-RU" sz="1400" dirty="0">
              <a:solidFill>
                <a:srgbClr val="F28660"/>
              </a:solidFill>
              <a:latin typeface="Times New Roman" panose="02020603050405020304" pitchFamily="18" charset="0"/>
              <a:cs typeface="Times New Roman" panose="02020603050405020304" pitchFamily="18" charset="0"/>
            </a:endParaRPr>
          </a:p>
        </p:txBody>
      </p:sp>
      <p:grpSp>
        <p:nvGrpSpPr>
          <p:cNvPr id="37" name="Группа 36"/>
          <p:cNvGrpSpPr/>
          <p:nvPr/>
        </p:nvGrpSpPr>
        <p:grpSpPr>
          <a:xfrm>
            <a:off x="3071802" y="5000636"/>
            <a:ext cx="948881" cy="948881"/>
            <a:chOff x="3300447" y="4316245"/>
            <a:chExt cx="948881" cy="948881"/>
          </a:xfrm>
          <a:scene3d>
            <a:camera prst="orthographicFront"/>
            <a:lightRig rig="flat" dir="t"/>
          </a:scene3d>
        </p:grpSpPr>
        <p:sp>
          <p:nvSpPr>
            <p:cNvPr id="38" name="Овал 37"/>
            <p:cNvSpPr/>
            <p:nvPr/>
          </p:nvSpPr>
          <p:spPr>
            <a:xfrm>
              <a:off x="3300447" y="4316245"/>
              <a:ext cx="948881" cy="948881"/>
            </a:xfrm>
            <a:prstGeom prst="ellipse">
              <a:avLst/>
            </a:prstGeom>
            <a:sp3d prstMaterial="dkEdge">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39" name="Овал 4"/>
            <p:cNvSpPr/>
            <p:nvPr/>
          </p:nvSpPr>
          <p:spPr>
            <a:xfrm>
              <a:off x="3439408" y="4455205"/>
              <a:ext cx="670959" cy="67096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ru-RU" sz="1800" kern="1200" dirty="0"/>
            </a:p>
          </p:txBody>
        </p:sp>
      </p:grpSp>
      <p:pic>
        <p:nvPicPr>
          <p:cNvPr id="40" name="Picture 10"/>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214678" y="5214950"/>
            <a:ext cx="608012" cy="62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 name="Заголовок 1"/>
          <p:cNvSpPr txBox="1">
            <a:spLocks/>
          </p:cNvSpPr>
          <p:nvPr/>
        </p:nvSpPr>
        <p:spPr>
          <a:xfrm>
            <a:off x="2000232" y="6072206"/>
            <a:ext cx="2016224" cy="330810"/>
          </a:xfrm>
          <a:prstGeom prst="rect">
            <a:avLst/>
          </a:prstGeom>
          <a:solidFill>
            <a:schemeClr val="bg1"/>
          </a:solidFill>
          <a:ln w="38100">
            <a:solidFill>
              <a:srgbClr val="6D8838"/>
            </a:solidFill>
          </a:ln>
          <a:effectLst>
            <a:glow rad="127000">
              <a:srgbClr val="83A343">
                <a:alpha val="40000"/>
              </a:srgbClr>
            </a:glo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ru-RU" sz="1400" b="1" dirty="0" smtClean="0">
                <a:latin typeface="Times New Roman" panose="02020603050405020304" pitchFamily="18" charset="0"/>
                <a:cs typeface="Times New Roman" panose="02020603050405020304" pitchFamily="18" charset="0"/>
              </a:rPr>
              <a:t>0800</a:t>
            </a:r>
            <a:r>
              <a:rPr lang="ru-RU" sz="1400" dirty="0" smtClean="0">
                <a:latin typeface="Times New Roman" panose="02020603050405020304" pitchFamily="18" charset="0"/>
                <a:cs typeface="Times New Roman" panose="02020603050405020304" pitchFamily="18" charset="0"/>
              </a:rPr>
              <a:t>  Культура</a:t>
            </a:r>
            <a:endParaRPr lang="ru-RU" sz="1400" dirty="0">
              <a:solidFill>
                <a:srgbClr val="F28660"/>
              </a:solidFill>
              <a:latin typeface="Times New Roman" panose="02020603050405020304" pitchFamily="18" charset="0"/>
              <a:cs typeface="Times New Roman" panose="02020603050405020304" pitchFamily="18" charset="0"/>
            </a:endParaRPr>
          </a:p>
        </p:txBody>
      </p:sp>
      <p:grpSp>
        <p:nvGrpSpPr>
          <p:cNvPr id="42" name="Группа 41"/>
          <p:cNvGrpSpPr/>
          <p:nvPr/>
        </p:nvGrpSpPr>
        <p:grpSpPr>
          <a:xfrm>
            <a:off x="1857356" y="4214818"/>
            <a:ext cx="948881" cy="948881"/>
            <a:chOff x="5574762" y="3648446"/>
            <a:chExt cx="948881" cy="948881"/>
          </a:xfrm>
          <a:scene3d>
            <a:camera prst="orthographicFront"/>
            <a:lightRig rig="flat" dir="t"/>
          </a:scene3d>
        </p:grpSpPr>
        <p:sp>
          <p:nvSpPr>
            <p:cNvPr id="43" name="Овал 42"/>
            <p:cNvSpPr/>
            <p:nvPr/>
          </p:nvSpPr>
          <p:spPr>
            <a:xfrm>
              <a:off x="5574762" y="3648446"/>
              <a:ext cx="948881" cy="948881"/>
            </a:xfrm>
            <a:prstGeom prst="ellipse">
              <a:avLst/>
            </a:prstGeom>
            <a:sp3d prstMaterial="dkEdge">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44" name="Овал 4"/>
            <p:cNvSpPr/>
            <p:nvPr/>
          </p:nvSpPr>
          <p:spPr>
            <a:xfrm>
              <a:off x="5713723" y="3787406"/>
              <a:ext cx="670959" cy="67096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ru-RU" sz="1800" kern="1200" dirty="0"/>
            </a:p>
          </p:txBody>
        </p:sp>
      </p:grpSp>
      <p:pic>
        <p:nvPicPr>
          <p:cNvPr id="45" name="Picture 39" descr="perevody-professionalno-himiya-biologiya"/>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2000232" y="4429132"/>
            <a:ext cx="608465" cy="546325"/>
          </a:xfrm>
          <a:prstGeom prst="rect">
            <a:avLst/>
          </a:prstGeom>
          <a:noFill/>
          <a:extLst>
            <a:ext uri="{909E8E84-426E-40DD-AFC4-6F175D3DCCD1}">
              <a14:hiddenFill xmlns="" xmlns:a14="http://schemas.microsoft.com/office/drawing/2010/main">
                <a:solidFill>
                  <a:srgbClr val="FFFFFF"/>
                </a:solidFill>
              </a14:hiddenFill>
            </a:ext>
          </a:extLst>
        </p:spPr>
      </p:pic>
      <p:sp>
        <p:nvSpPr>
          <p:cNvPr id="46" name="Заголовок 1"/>
          <p:cNvSpPr txBox="1">
            <a:spLocks/>
          </p:cNvSpPr>
          <p:nvPr/>
        </p:nvSpPr>
        <p:spPr>
          <a:xfrm>
            <a:off x="285720" y="5286388"/>
            <a:ext cx="2016224" cy="461336"/>
          </a:xfrm>
          <a:prstGeom prst="rect">
            <a:avLst/>
          </a:prstGeom>
          <a:solidFill>
            <a:schemeClr val="bg1"/>
          </a:solidFill>
          <a:ln w="38100">
            <a:solidFill>
              <a:schemeClr val="accent6">
                <a:lumMod val="75000"/>
              </a:schemeClr>
            </a:solidFill>
          </a:ln>
          <a:effectLst>
            <a:glow rad="114300">
              <a:schemeClr val="accent6">
                <a:satMod val="175000"/>
                <a:alpha val="40000"/>
              </a:schemeClr>
            </a:glo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400" b="1" dirty="0" smtClean="0">
                <a:latin typeface="Times New Roman" panose="02020603050405020304" pitchFamily="18" charset="0"/>
                <a:cs typeface="Times New Roman" panose="02020603050405020304" pitchFamily="18" charset="0"/>
              </a:rPr>
              <a:t>0900</a:t>
            </a:r>
            <a:r>
              <a:rPr lang="ru-RU" sz="1400" dirty="0" smtClean="0">
                <a:latin typeface="Times New Roman" panose="02020603050405020304" pitchFamily="18" charset="0"/>
                <a:cs typeface="Times New Roman" panose="02020603050405020304" pitchFamily="18" charset="0"/>
              </a:rPr>
              <a:t> </a:t>
            </a:r>
            <a:r>
              <a:rPr lang="ru-RU" altLang="ru-RU" sz="1300" dirty="0" smtClean="0">
                <a:latin typeface="Arial" panose="020B0604020202020204" pitchFamily="34" charset="0"/>
                <a:cs typeface="Times New Roman" panose="02020603050405020304" pitchFamily="18" charset="0"/>
              </a:rPr>
              <a:t>Здравоохранени</a:t>
            </a:r>
            <a:r>
              <a:rPr lang="ru-RU" altLang="ru-RU" sz="1400" dirty="0" smtClean="0">
                <a:latin typeface="Arial" panose="020B0604020202020204" pitchFamily="34" charset="0"/>
                <a:cs typeface="Times New Roman" panose="02020603050405020304" pitchFamily="18" charset="0"/>
              </a:rPr>
              <a:t>е</a:t>
            </a:r>
            <a:endParaRPr lang="ru-RU" altLang="ru-RU" sz="1400" dirty="0">
              <a:solidFill>
                <a:srgbClr val="F28660"/>
              </a:solidFill>
              <a:latin typeface="Arial" panose="020B0604020202020204" pitchFamily="34" charset="0"/>
              <a:cs typeface="Times New Roman" panose="02020603050405020304" pitchFamily="18" charset="0"/>
            </a:endParaRPr>
          </a:p>
        </p:txBody>
      </p:sp>
      <p:grpSp>
        <p:nvGrpSpPr>
          <p:cNvPr id="47" name="Группа 46"/>
          <p:cNvGrpSpPr/>
          <p:nvPr/>
        </p:nvGrpSpPr>
        <p:grpSpPr>
          <a:xfrm>
            <a:off x="1357290" y="3071810"/>
            <a:ext cx="948881" cy="948881"/>
            <a:chOff x="2732881" y="368740"/>
            <a:chExt cx="948881" cy="948881"/>
          </a:xfrm>
          <a:scene3d>
            <a:camera prst="orthographicFront"/>
            <a:lightRig rig="flat" dir="t"/>
          </a:scene3d>
        </p:grpSpPr>
        <p:sp>
          <p:nvSpPr>
            <p:cNvPr id="48" name="Овал 47"/>
            <p:cNvSpPr/>
            <p:nvPr/>
          </p:nvSpPr>
          <p:spPr>
            <a:xfrm>
              <a:off x="2732881" y="368740"/>
              <a:ext cx="948881" cy="948881"/>
            </a:xfrm>
            <a:prstGeom prst="ellipse">
              <a:avLst/>
            </a:prstGeom>
            <a:sp3d prstMaterial="dkEdge">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9" name="Овал 4"/>
            <p:cNvSpPr/>
            <p:nvPr/>
          </p:nvSpPr>
          <p:spPr>
            <a:xfrm>
              <a:off x="2871842" y="507700"/>
              <a:ext cx="670959" cy="67096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ru-RU" sz="1800" kern="1200" dirty="0" smtClean="0"/>
            </a:p>
            <a:p>
              <a:pPr lvl="0" algn="ctr" defTabSz="800100">
                <a:lnSpc>
                  <a:spcPct val="90000"/>
                </a:lnSpc>
                <a:spcBef>
                  <a:spcPct val="0"/>
                </a:spcBef>
                <a:spcAft>
                  <a:spcPct val="35000"/>
                </a:spcAft>
              </a:pPr>
              <a:endParaRPr lang="ru-RU" sz="1800" kern="1200" dirty="0"/>
            </a:p>
          </p:txBody>
        </p:sp>
      </p:grpSp>
      <p:pic>
        <p:nvPicPr>
          <p:cNvPr id="50" name="Рисунок 75" descr="sz_logo.png"/>
          <p:cNvPicPr>
            <a:picLocks noChangeAspect="1"/>
          </p:cNvPicPr>
          <p:nvPr/>
        </p:nvPicPr>
        <p:blipFill>
          <a:blip r:embed="rId9">
            <a:extLst>
              <a:ext uri="{28A0092B-C50C-407E-A947-70E740481C1C}">
                <a14:useLocalDpi xmlns="" xmlns:a14="http://schemas.microsoft.com/office/drawing/2010/main" val="0"/>
              </a:ext>
            </a:extLst>
          </a:blip>
          <a:srcRect/>
          <a:stretch>
            <a:fillRect/>
          </a:stretch>
        </p:blipFill>
        <p:spPr bwMode="auto">
          <a:xfrm>
            <a:off x="1500166" y="3286124"/>
            <a:ext cx="550862" cy="592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 name="Заголовок 1"/>
          <p:cNvSpPr txBox="1">
            <a:spLocks/>
          </p:cNvSpPr>
          <p:nvPr/>
        </p:nvSpPr>
        <p:spPr>
          <a:xfrm>
            <a:off x="142844" y="4214818"/>
            <a:ext cx="1643042" cy="461336"/>
          </a:xfrm>
          <a:prstGeom prst="rect">
            <a:avLst/>
          </a:prstGeom>
          <a:solidFill>
            <a:schemeClr val="bg1"/>
          </a:solidFill>
          <a:ln w="38100">
            <a:solidFill>
              <a:srgbClr val="B00000"/>
            </a:solidFill>
          </a:ln>
          <a:effectLst>
            <a:glow rad="88900">
              <a:schemeClr val="accent2">
                <a:satMod val="175000"/>
                <a:alpha val="40000"/>
              </a:schemeClr>
            </a:glo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ru-RU" sz="1400" b="1" dirty="0" smtClean="0">
                <a:latin typeface="Times New Roman" panose="02020603050405020304" pitchFamily="18" charset="0"/>
                <a:cs typeface="Times New Roman" panose="02020603050405020304" pitchFamily="18" charset="0"/>
              </a:rPr>
              <a:t>1000</a:t>
            </a:r>
            <a:r>
              <a:rPr lang="ru-RU" sz="1400" dirty="0" smtClean="0">
                <a:latin typeface="Times New Roman" panose="02020603050405020304" pitchFamily="18" charset="0"/>
                <a:cs typeface="Times New Roman" panose="02020603050405020304" pitchFamily="18" charset="0"/>
              </a:rPr>
              <a:t>  Социальная политика</a:t>
            </a:r>
            <a:endParaRPr lang="ru-RU" sz="1400" dirty="0">
              <a:solidFill>
                <a:srgbClr val="F28660"/>
              </a:solidFill>
              <a:latin typeface="Times New Roman" panose="02020603050405020304" pitchFamily="18" charset="0"/>
              <a:cs typeface="Times New Roman" panose="02020603050405020304" pitchFamily="18" charset="0"/>
            </a:endParaRPr>
          </a:p>
        </p:txBody>
      </p:sp>
      <p:grpSp>
        <p:nvGrpSpPr>
          <p:cNvPr id="53" name="Группа 52"/>
          <p:cNvGrpSpPr/>
          <p:nvPr/>
        </p:nvGrpSpPr>
        <p:grpSpPr>
          <a:xfrm>
            <a:off x="1500166" y="1857364"/>
            <a:ext cx="948881" cy="948881"/>
            <a:chOff x="4535646" y="4316245"/>
            <a:chExt cx="948881" cy="948881"/>
          </a:xfrm>
          <a:scene3d>
            <a:camera prst="orthographicFront"/>
            <a:lightRig rig="flat" dir="t"/>
          </a:scene3d>
        </p:grpSpPr>
        <p:sp>
          <p:nvSpPr>
            <p:cNvPr id="54" name="Овал 53"/>
            <p:cNvSpPr/>
            <p:nvPr/>
          </p:nvSpPr>
          <p:spPr>
            <a:xfrm>
              <a:off x="4535646" y="4316245"/>
              <a:ext cx="948881" cy="948881"/>
            </a:xfrm>
            <a:prstGeom prst="ellipse">
              <a:avLst/>
            </a:prstGeom>
            <a:sp3d prstMaterial="dkEdge">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5" name="Овал 4"/>
            <p:cNvSpPr/>
            <p:nvPr/>
          </p:nvSpPr>
          <p:spPr>
            <a:xfrm>
              <a:off x="4674607" y="4455205"/>
              <a:ext cx="670959" cy="67096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ru-RU" sz="1800" kern="1200" dirty="0"/>
            </a:p>
          </p:txBody>
        </p:sp>
      </p:grpSp>
      <p:grpSp>
        <p:nvGrpSpPr>
          <p:cNvPr id="56" name="Группа 55"/>
          <p:cNvGrpSpPr/>
          <p:nvPr/>
        </p:nvGrpSpPr>
        <p:grpSpPr>
          <a:xfrm>
            <a:off x="2500298" y="1071546"/>
            <a:ext cx="948881" cy="948881"/>
            <a:chOff x="4535646" y="4316245"/>
            <a:chExt cx="948881" cy="948881"/>
          </a:xfrm>
          <a:scene3d>
            <a:camera prst="orthographicFront"/>
            <a:lightRig rig="flat" dir="t"/>
          </a:scene3d>
        </p:grpSpPr>
        <p:sp>
          <p:nvSpPr>
            <p:cNvPr id="57" name="Овал 56"/>
            <p:cNvSpPr/>
            <p:nvPr/>
          </p:nvSpPr>
          <p:spPr>
            <a:xfrm>
              <a:off x="4535646" y="4316245"/>
              <a:ext cx="948881" cy="948881"/>
            </a:xfrm>
            <a:prstGeom prst="ellipse">
              <a:avLst/>
            </a:prstGeom>
            <a:sp3d prstMaterial="dkEdge">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8" name="Овал 4"/>
            <p:cNvSpPr/>
            <p:nvPr/>
          </p:nvSpPr>
          <p:spPr>
            <a:xfrm>
              <a:off x="4674607" y="4455205"/>
              <a:ext cx="670959" cy="67096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ru-RU" sz="1800" kern="1200" dirty="0"/>
            </a:p>
          </p:txBody>
        </p:sp>
      </p:grpSp>
      <p:pic>
        <p:nvPicPr>
          <p:cNvPr id="59" name="Picture 11"/>
          <p:cNvPicPr>
            <a:picLocks noChangeAspect="1" noChangeArrowheads="1"/>
          </p:cNvPicPr>
          <p:nvPr/>
        </p:nvPicPr>
        <p:blipFill>
          <a:blip r:embed="rId10">
            <a:extLst>
              <a:ext uri="{28A0092B-C50C-407E-A947-70E740481C1C}">
                <a14:useLocalDpi xmlns="" xmlns:a14="http://schemas.microsoft.com/office/drawing/2010/main" val="0"/>
              </a:ext>
            </a:extLst>
          </a:blip>
          <a:srcRect l="14406" r="18102"/>
          <a:stretch>
            <a:fillRect/>
          </a:stretch>
        </p:blipFill>
        <p:spPr bwMode="auto">
          <a:xfrm>
            <a:off x="1643042" y="2071678"/>
            <a:ext cx="579438" cy="538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0" name="Заголовок 1"/>
          <p:cNvSpPr txBox="1">
            <a:spLocks/>
          </p:cNvSpPr>
          <p:nvPr/>
        </p:nvSpPr>
        <p:spPr>
          <a:xfrm>
            <a:off x="142844" y="1571612"/>
            <a:ext cx="1643074" cy="461336"/>
          </a:xfrm>
          <a:prstGeom prst="rect">
            <a:avLst/>
          </a:prstGeom>
          <a:solidFill>
            <a:schemeClr val="bg1"/>
          </a:solidFill>
          <a:ln w="38100">
            <a:solidFill>
              <a:srgbClr val="B00000"/>
            </a:solidFill>
          </a:ln>
          <a:effectLst>
            <a:glow rad="88900">
              <a:schemeClr val="accent2">
                <a:satMod val="175000"/>
                <a:alpha val="40000"/>
              </a:schemeClr>
            </a:glo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ru-RU" sz="1400" b="1" dirty="0" smtClean="0">
                <a:latin typeface="Times New Roman" panose="02020603050405020304" pitchFamily="18" charset="0"/>
                <a:cs typeface="Times New Roman" panose="02020603050405020304" pitchFamily="18" charset="0"/>
              </a:rPr>
              <a:t>1100</a:t>
            </a:r>
            <a:r>
              <a:rPr lang="ru-RU" sz="1400" dirty="0" smtClean="0">
                <a:latin typeface="Times New Roman" panose="02020603050405020304" pitchFamily="18" charset="0"/>
                <a:cs typeface="Times New Roman" panose="02020603050405020304" pitchFamily="18" charset="0"/>
              </a:rPr>
              <a:t>  Физическая культура и спорт</a:t>
            </a:r>
            <a:endParaRPr lang="ru-RU" sz="1400" dirty="0">
              <a:solidFill>
                <a:srgbClr val="F28660"/>
              </a:solidFill>
              <a:latin typeface="Times New Roman" panose="02020603050405020304" pitchFamily="18" charset="0"/>
              <a:cs typeface="Times New Roman" panose="02020603050405020304" pitchFamily="18" charset="0"/>
            </a:endParaRPr>
          </a:p>
        </p:txBody>
      </p:sp>
      <p:sp>
        <p:nvSpPr>
          <p:cNvPr id="61" name="Заголовок 1"/>
          <p:cNvSpPr txBox="1">
            <a:spLocks/>
          </p:cNvSpPr>
          <p:nvPr/>
        </p:nvSpPr>
        <p:spPr>
          <a:xfrm>
            <a:off x="642910" y="785794"/>
            <a:ext cx="1928826" cy="461336"/>
          </a:xfrm>
          <a:prstGeom prst="rect">
            <a:avLst/>
          </a:prstGeom>
          <a:solidFill>
            <a:schemeClr val="bg1"/>
          </a:solidFill>
          <a:ln w="38100">
            <a:solidFill>
              <a:srgbClr val="B00000"/>
            </a:solidFill>
          </a:ln>
          <a:effectLst>
            <a:glow rad="88900">
              <a:schemeClr val="accent2">
                <a:satMod val="175000"/>
                <a:alpha val="40000"/>
              </a:schemeClr>
            </a:glo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ru-RU" sz="1400" b="1" dirty="0" smtClean="0">
                <a:latin typeface="Times New Roman" panose="02020603050405020304" pitchFamily="18" charset="0"/>
                <a:cs typeface="Times New Roman" panose="02020603050405020304" pitchFamily="18" charset="0"/>
              </a:rPr>
              <a:t>1400</a:t>
            </a:r>
            <a:r>
              <a:rPr lang="ru-RU" sz="1400" dirty="0" smtClean="0">
                <a:latin typeface="Times New Roman" panose="02020603050405020304" pitchFamily="18" charset="0"/>
                <a:cs typeface="Times New Roman" panose="02020603050405020304" pitchFamily="18" charset="0"/>
              </a:rPr>
              <a:t>  Межбюджетные трансферты</a:t>
            </a:r>
            <a:endParaRPr lang="ru-RU" sz="1400" dirty="0">
              <a:solidFill>
                <a:srgbClr val="F28660"/>
              </a:solidFill>
              <a:latin typeface="Times New Roman" panose="02020603050405020304" pitchFamily="18" charset="0"/>
              <a:cs typeface="Times New Roman" panose="02020603050405020304" pitchFamily="18" charset="0"/>
            </a:endParaRPr>
          </a:p>
        </p:txBody>
      </p:sp>
      <p:pic>
        <p:nvPicPr>
          <p:cNvPr id="3" name="Picture 2"/>
          <p:cNvPicPr>
            <a:picLocks noChangeAspect="1" noChangeArrowheads="1"/>
          </p:cNvPicPr>
          <p:nvPr/>
        </p:nvPicPr>
        <p:blipFill>
          <a:blip r:embed="rId11"/>
          <a:srcRect/>
          <a:stretch>
            <a:fillRect/>
          </a:stretch>
        </p:blipFill>
        <p:spPr bwMode="auto">
          <a:xfrm>
            <a:off x="2643174" y="1214422"/>
            <a:ext cx="628650" cy="638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142852"/>
            <a:ext cx="7758138" cy="1143000"/>
          </a:xfrm>
          <a:solidFill>
            <a:srgbClr val="CCFFCC"/>
          </a:solidFill>
          <a:ln w="76200">
            <a:solidFill>
              <a:srgbClr val="FF0066"/>
            </a:solidFill>
          </a:ln>
        </p:spPr>
        <p:txBody>
          <a:bodyPr anchor="ctr">
            <a:normAutofit fontScale="90000"/>
          </a:bodyPr>
          <a:lstStyle/>
          <a:p>
            <a:pPr algn="ctr"/>
            <a:r>
              <a:rPr lang="ru-RU" sz="2700" dirty="0" smtClean="0">
                <a:solidFill>
                  <a:schemeClr val="bg2">
                    <a:lumMod val="50000"/>
                  </a:schemeClr>
                </a:solidFill>
                <a:latin typeface="Times New Roman" pitchFamily="18" charset="0"/>
              </a:rPr>
              <a:t>СТРУКТУРА РАСХОДОВ БЮДЖЕТА ЛЬГОВСКОГО РАЙОНА НА 2021 ГОД И НА ПЛАНОВЫЙ ПЕРИОД 2022 И 2023 ГОДОВ </a:t>
            </a:r>
            <a:r>
              <a:rPr lang="en-US" sz="2800" dirty="0" smtClean="0">
                <a:solidFill>
                  <a:schemeClr val="bg2">
                    <a:lumMod val="50000"/>
                  </a:schemeClr>
                </a:solidFill>
                <a:latin typeface="Times New Roman" pitchFamily="18" charset="0"/>
                <a:cs typeface="Times New Roman" pitchFamily="18" charset="0"/>
              </a:rPr>
              <a:t>[</a:t>
            </a:r>
            <a:r>
              <a:rPr lang="ru-RU" sz="2800" dirty="0" smtClean="0">
                <a:solidFill>
                  <a:schemeClr val="bg2">
                    <a:lumMod val="50000"/>
                  </a:schemeClr>
                </a:solidFill>
                <a:latin typeface="Times New Roman" pitchFamily="18" charset="0"/>
                <a:cs typeface="Times New Roman" pitchFamily="18" charset="0"/>
              </a:rPr>
              <a:t>1</a:t>
            </a:r>
            <a:r>
              <a:rPr lang="en-US" sz="2800" dirty="0" smtClean="0">
                <a:solidFill>
                  <a:schemeClr val="bg2">
                    <a:lumMod val="50000"/>
                  </a:schemeClr>
                </a:solidFill>
                <a:latin typeface="Times New Roman" pitchFamily="18" charset="0"/>
                <a:cs typeface="Times New Roman" pitchFamily="18" charset="0"/>
              </a:rPr>
              <a:t>]</a:t>
            </a:r>
            <a:endParaRPr lang="ru-RU" sz="2700" dirty="0">
              <a:solidFill>
                <a:schemeClr val="bg2">
                  <a:lumMod val="50000"/>
                </a:schemeClr>
              </a:solidFill>
            </a:endParaRPr>
          </a:p>
        </p:txBody>
      </p:sp>
      <p:pic>
        <p:nvPicPr>
          <p:cNvPr id="1028" name="Picture 4"/>
          <p:cNvPicPr>
            <a:picLocks noChangeAspect="1" noChangeArrowheads="1"/>
          </p:cNvPicPr>
          <p:nvPr/>
        </p:nvPicPr>
        <p:blipFill>
          <a:blip r:embed="rId2"/>
          <a:srcRect/>
          <a:stretch>
            <a:fillRect/>
          </a:stretch>
        </p:blipFill>
        <p:spPr bwMode="auto">
          <a:xfrm>
            <a:off x="357158" y="1357298"/>
            <a:ext cx="8358245" cy="5214974"/>
          </a:xfrm>
          <a:prstGeom prst="rect">
            <a:avLst/>
          </a:prstGeom>
          <a:noFill/>
          <a:ln w="9525">
            <a:noFill/>
            <a:miter lim="800000"/>
            <a:headEnd/>
            <a:tailEnd/>
          </a:ln>
          <a:effectLst/>
        </p:spPr>
      </p:pic>
      <p:graphicFrame>
        <p:nvGraphicFramePr>
          <p:cNvPr id="4" name="Chart 1"/>
          <p:cNvGraphicFramePr>
            <a:graphicFrameLocks/>
          </p:cNvGraphicFramePr>
          <p:nvPr/>
        </p:nvGraphicFramePr>
        <p:xfrm>
          <a:off x="357158" y="1428736"/>
          <a:ext cx="8358246" cy="542926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829576" cy="1143000"/>
          </a:xfrm>
          <a:solidFill>
            <a:srgbClr val="CCFFCC"/>
          </a:solidFill>
          <a:ln w="76200">
            <a:solidFill>
              <a:srgbClr val="FF0066"/>
            </a:solidFill>
          </a:ln>
        </p:spPr>
        <p:txBody>
          <a:bodyPr anchor="ctr">
            <a:noAutofit/>
          </a:bodyPr>
          <a:lstStyle/>
          <a:p>
            <a:pPr algn="ctr"/>
            <a:r>
              <a:rPr lang="ru-RU" sz="2400" dirty="0" smtClean="0">
                <a:solidFill>
                  <a:schemeClr val="bg2">
                    <a:lumMod val="50000"/>
                  </a:schemeClr>
                </a:solidFill>
                <a:latin typeface="Times New Roman" pitchFamily="18" charset="0"/>
              </a:rPr>
              <a:t>СТРУКТУРА РАСХОДОВ БЮДЖЕТА ЛЬГОВСКОГО РАЙОНА НА 2021 ГОД И НА ПЛАНОВЫЙ ПЕРИОД 2022 И 2023 ГОДОВ</a:t>
            </a:r>
            <a:r>
              <a:rPr lang="ru-RU" sz="2400" dirty="0" smtClean="0">
                <a:solidFill>
                  <a:schemeClr val="bg1"/>
                </a:solidFill>
                <a:latin typeface="Times New Roman" pitchFamily="18" charset="0"/>
              </a:rPr>
              <a:t> </a:t>
            </a:r>
            <a:r>
              <a:rPr lang="en-US" sz="2400" dirty="0" smtClean="0">
                <a:solidFill>
                  <a:schemeClr val="accent1">
                    <a:lumMod val="60000"/>
                    <a:lumOff val="40000"/>
                  </a:schemeClr>
                </a:solidFill>
                <a:latin typeface="Times New Roman" pitchFamily="18" charset="0"/>
                <a:cs typeface="Times New Roman" pitchFamily="18" charset="0"/>
              </a:rPr>
              <a:t>[</a:t>
            </a:r>
            <a:r>
              <a:rPr lang="ru-RU" sz="2400" dirty="0" smtClean="0">
                <a:solidFill>
                  <a:schemeClr val="accent1">
                    <a:lumMod val="60000"/>
                    <a:lumOff val="40000"/>
                  </a:schemeClr>
                </a:solidFill>
                <a:latin typeface="Times New Roman" pitchFamily="18" charset="0"/>
                <a:cs typeface="Times New Roman" pitchFamily="18" charset="0"/>
              </a:rPr>
              <a:t>2</a:t>
            </a:r>
            <a:r>
              <a:rPr lang="en-US" sz="2400" dirty="0" smtClean="0">
                <a:solidFill>
                  <a:schemeClr val="accent1">
                    <a:lumMod val="60000"/>
                    <a:lumOff val="40000"/>
                  </a:schemeClr>
                </a:solidFill>
                <a:latin typeface="Times New Roman" pitchFamily="18" charset="0"/>
                <a:cs typeface="Times New Roman" pitchFamily="18" charset="0"/>
              </a:rPr>
              <a:t>]</a:t>
            </a:r>
            <a:endParaRPr lang="ru-RU" sz="2400" dirty="0"/>
          </a:p>
        </p:txBody>
      </p:sp>
      <p:graphicFrame>
        <p:nvGraphicFramePr>
          <p:cNvPr id="6" name="Диаграмма 5"/>
          <p:cNvGraphicFramePr/>
          <p:nvPr/>
        </p:nvGraphicFramePr>
        <p:xfrm>
          <a:off x="357158" y="1643050"/>
          <a:ext cx="8215370" cy="492922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758138" cy="1143000"/>
          </a:xfrm>
          <a:solidFill>
            <a:srgbClr val="CCFFCC"/>
          </a:solidFill>
          <a:ln w="76200">
            <a:solidFill>
              <a:srgbClr val="FF0000"/>
            </a:solidFill>
          </a:ln>
        </p:spPr>
        <p:txBody>
          <a:bodyPr>
            <a:noAutofit/>
          </a:bodyPr>
          <a:lstStyle/>
          <a:p>
            <a:pPr algn="ctr"/>
            <a:r>
              <a:rPr lang="ru-RU" sz="2400" dirty="0" smtClean="0">
                <a:solidFill>
                  <a:schemeClr val="bg2">
                    <a:lumMod val="50000"/>
                  </a:schemeClr>
                </a:solidFill>
                <a:latin typeface="Times New Roman" pitchFamily="18" charset="0"/>
              </a:rPr>
              <a:t>СТРУКТУРА РАСХОДОВ БЮДЖЕТА ЛЬГОВСКОГО РАЙОНА НА 2021 ГОД И НА ПЛАНОВЫЙ ПЕРИОД 2022 И 2023 ГОДОВ</a:t>
            </a:r>
            <a:r>
              <a:rPr lang="ru-RU" sz="2400" dirty="0" smtClean="0">
                <a:solidFill>
                  <a:schemeClr val="bg1"/>
                </a:solidFill>
                <a:latin typeface="Times New Roman" pitchFamily="18" charset="0"/>
              </a:rPr>
              <a:t> </a:t>
            </a:r>
            <a:r>
              <a:rPr lang="en-US" sz="2400" dirty="0" smtClean="0">
                <a:solidFill>
                  <a:schemeClr val="accent1">
                    <a:lumMod val="60000"/>
                    <a:lumOff val="40000"/>
                  </a:schemeClr>
                </a:solidFill>
                <a:latin typeface="Times New Roman" pitchFamily="18" charset="0"/>
                <a:cs typeface="Times New Roman" pitchFamily="18" charset="0"/>
              </a:rPr>
              <a:t>[</a:t>
            </a:r>
            <a:r>
              <a:rPr lang="ru-RU" sz="2400" dirty="0" smtClean="0">
                <a:solidFill>
                  <a:schemeClr val="accent1">
                    <a:lumMod val="60000"/>
                    <a:lumOff val="40000"/>
                  </a:schemeClr>
                </a:solidFill>
                <a:latin typeface="Times New Roman" pitchFamily="18" charset="0"/>
                <a:cs typeface="Times New Roman" pitchFamily="18" charset="0"/>
              </a:rPr>
              <a:t>3</a:t>
            </a:r>
            <a:r>
              <a:rPr lang="en-US" sz="2400" dirty="0" smtClean="0">
                <a:solidFill>
                  <a:schemeClr val="accent1">
                    <a:lumMod val="60000"/>
                    <a:lumOff val="40000"/>
                  </a:schemeClr>
                </a:solidFill>
                <a:latin typeface="Times New Roman" pitchFamily="18" charset="0"/>
                <a:cs typeface="Times New Roman" pitchFamily="18" charset="0"/>
              </a:rPr>
              <a:t>]</a:t>
            </a:r>
            <a:endParaRPr lang="ru-RU" sz="2400" dirty="0"/>
          </a:p>
        </p:txBody>
      </p:sp>
      <p:pic>
        <p:nvPicPr>
          <p:cNvPr id="3074" name="Picture 2"/>
          <p:cNvPicPr>
            <a:picLocks noChangeAspect="1" noChangeArrowheads="1"/>
          </p:cNvPicPr>
          <p:nvPr/>
        </p:nvPicPr>
        <p:blipFill>
          <a:blip r:embed="rId2"/>
          <a:srcRect/>
          <a:stretch>
            <a:fillRect/>
          </a:stretch>
        </p:blipFill>
        <p:spPr bwMode="auto">
          <a:xfrm>
            <a:off x="285720" y="1643050"/>
            <a:ext cx="8572559" cy="4929222"/>
          </a:xfrm>
          <a:prstGeom prst="rect">
            <a:avLst/>
          </a:prstGeom>
          <a:noFill/>
          <a:ln w="9525">
            <a:noFill/>
            <a:miter lim="800000"/>
            <a:headEnd/>
            <a:tailEnd/>
          </a:ln>
          <a:effectLst/>
        </p:spPr>
      </p:pic>
      <p:graphicFrame>
        <p:nvGraphicFramePr>
          <p:cNvPr id="4" name="Chart 1"/>
          <p:cNvGraphicFramePr>
            <a:graphicFrameLocks/>
          </p:cNvGraphicFramePr>
          <p:nvPr/>
        </p:nvGraphicFramePr>
        <p:xfrm>
          <a:off x="285720" y="1643050"/>
          <a:ext cx="8572560" cy="52149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42852"/>
            <a:ext cx="8229600" cy="785834"/>
          </a:xfrm>
          <a:solidFill>
            <a:schemeClr val="accent2">
              <a:lumMod val="20000"/>
              <a:lumOff val="80000"/>
            </a:schemeClr>
          </a:solidFill>
          <a:ln>
            <a:solidFill>
              <a:srgbClr val="7030A0"/>
            </a:solidFill>
          </a:ln>
        </p:spPr>
        <p:txBody>
          <a:bodyPr>
            <a:normAutofit/>
          </a:bodyPr>
          <a:lstStyle/>
          <a:p>
            <a:pPr algn="ctr"/>
            <a:r>
              <a:rPr lang="ru-RU" sz="2400" dirty="0" smtClean="0">
                <a:solidFill>
                  <a:schemeClr val="accent2">
                    <a:lumMod val="75000"/>
                  </a:schemeClr>
                </a:solidFill>
                <a:latin typeface="Times New Roman" pitchFamily="18" charset="0"/>
              </a:rPr>
              <a:t>СТРУКТУРА РАСХОДОВ БЮДЖЕТА ЛЬГОВСКОГО РАЙОНА КУРСКОЙ ОБЛАСТИ</a:t>
            </a:r>
            <a:endParaRPr lang="ru-RU" sz="2400" dirty="0">
              <a:solidFill>
                <a:schemeClr val="accent2">
                  <a:lumMod val="75000"/>
                </a:schemeClr>
              </a:solidFill>
            </a:endParaRPr>
          </a:p>
        </p:txBody>
      </p:sp>
      <p:graphicFrame>
        <p:nvGraphicFramePr>
          <p:cNvPr id="5" name="Содержимое 4"/>
          <p:cNvGraphicFramePr>
            <a:graphicFrameLocks noGrp="1"/>
          </p:cNvGraphicFramePr>
          <p:nvPr>
            <p:ph idx="1"/>
          </p:nvPr>
        </p:nvGraphicFramePr>
        <p:xfrm>
          <a:off x="214281" y="1000107"/>
          <a:ext cx="8786878" cy="5610262"/>
        </p:xfrm>
        <a:graphic>
          <a:graphicData uri="http://schemas.openxmlformats.org/drawingml/2006/table">
            <a:tbl>
              <a:tblPr firstRow="1" bandRow="1">
                <a:tableStyleId>{5C22544A-7EE6-4342-B048-85BDC9FD1C3A}</a:tableStyleId>
              </a:tblPr>
              <a:tblGrid>
                <a:gridCol w="579663"/>
                <a:gridCol w="1177711"/>
                <a:gridCol w="878688"/>
                <a:gridCol w="878688"/>
                <a:gridCol w="878688"/>
                <a:gridCol w="878688"/>
                <a:gridCol w="878688"/>
                <a:gridCol w="878688"/>
                <a:gridCol w="878688"/>
                <a:gridCol w="878688"/>
              </a:tblGrid>
              <a:tr h="642943">
                <a:tc>
                  <a:txBody>
                    <a:bodyPr/>
                    <a:lstStyle/>
                    <a:p>
                      <a:pPr algn="ctr" fontAlgn="ctr"/>
                      <a:r>
                        <a:rPr lang="ru-RU" sz="1000" b="1" i="0" u="none" strike="noStrike" dirty="0">
                          <a:latin typeface="Arial"/>
                        </a:rPr>
                        <a:t>Раздел</a:t>
                      </a:r>
                    </a:p>
                  </a:txBody>
                  <a:tcPr marL="9525" marR="9525" marT="9525" marB="0" anchor="ctr"/>
                </a:tc>
                <a:tc>
                  <a:txBody>
                    <a:bodyPr/>
                    <a:lstStyle/>
                    <a:p>
                      <a:pPr algn="ctr" fontAlgn="ctr"/>
                      <a:r>
                        <a:rPr lang="ru-RU" sz="1000" b="1" i="0" u="none" strike="noStrike" smtClean="0">
                          <a:latin typeface="Arial"/>
                        </a:rPr>
                        <a:t>Наименование</a:t>
                      </a:r>
                      <a:endParaRPr lang="ru-RU" sz="1000" b="1" i="0" u="none" strike="noStrike">
                        <a:latin typeface="Arial"/>
                      </a:endParaRPr>
                    </a:p>
                  </a:txBody>
                  <a:tcPr marL="9525" marR="9525" marT="9525" marB="0" anchor="ctr"/>
                </a:tc>
                <a:tc>
                  <a:txBody>
                    <a:bodyPr/>
                    <a:lstStyle/>
                    <a:p>
                      <a:pPr algn="ctr" fontAlgn="ctr"/>
                      <a:r>
                        <a:rPr lang="ru-RU" sz="1000" b="1" i="0" u="none" strike="noStrike" dirty="0" smtClean="0">
                          <a:latin typeface="Arial"/>
                        </a:rPr>
                        <a:t>2020 </a:t>
                      </a:r>
                      <a:r>
                        <a:rPr lang="ru-RU" sz="1000" b="1" i="0" u="none" strike="noStrike" dirty="0">
                          <a:latin typeface="Arial"/>
                        </a:rPr>
                        <a:t>год</a:t>
                      </a:r>
                    </a:p>
                  </a:txBody>
                  <a:tcPr marL="9525" marR="9525" marT="9525" marB="0" anchor="ctr"/>
                </a:tc>
                <a:tc>
                  <a:txBody>
                    <a:bodyPr/>
                    <a:lstStyle/>
                    <a:p>
                      <a:pPr algn="ctr" fontAlgn="ctr"/>
                      <a:r>
                        <a:rPr lang="ru-RU" sz="1000" b="1" i="0" u="none" strike="noStrike">
                          <a:latin typeface="Arial"/>
                        </a:rPr>
                        <a:t>доля в общем объеме расходов, %</a:t>
                      </a:r>
                      <a:br>
                        <a:rPr lang="ru-RU" sz="1000" b="1" i="0" u="none" strike="noStrike">
                          <a:latin typeface="Arial"/>
                        </a:rPr>
                      </a:br>
                      <a:endParaRPr lang="ru-RU" sz="1000" b="1" i="0" u="none" strike="noStrike">
                        <a:latin typeface="Arial"/>
                      </a:endParaRPr>
                    </a:p>
                  </a:txBody>
                  <a:tcPr marL="9525" marR="9525" marT="9525" marB="0" anchor="ctr"/>
                </a:tc>
                <a:tc>
                  <a:txBody>
                    <a:bodyPr/>
                    <a:lstStyle/>
                    <a:p>
                      <a:pPr algn="ctr" fontAlgn="ctr"/>
                      <a:r>
                        <a:rPr lang="ru-RU" sz="1000" b="1" i="0" u="none" strike="noStrike" dirty="0" smtClean="0">
                          <a:latin typeface="Arial"/>
                        </a:rPr>
                        <a:t>2021 </a:t>
                      </a:r>
                      <a:r>
                        <a:rPr lang="ru-RU" sz="1000" b="1" i="0" u="none" strike="noStrike" dirty="0">
                          <a:latin typeface="Arial"/>
                        </a:rPr>
                        <a:t>год</a:t>
                      </a:r>
                    </a:p>
                  </a:txBody>
                  <a:tcPr marL="9525" marR="9525" marT="9525" marB="0" anchor="ctr"/>
                </a:tc>
                <a:tc>
                  <a:txBody>
                    <a:bodyPr/>
                    <a:lstStyle/>
                    <a:p>
                      <a:pPr algn="ctr" fontAlgn="ctr"/>
                      <a:r>
                        <a:rPr lang="ru-RU" sz="1000" b="1" i="0" u="none" strike="noStrike">
                          <a:latin typeface="Arial"/>
                        </a:rPr>
                        <a:t>доля в общем объеме расходов, %</a:t>
                      </a:r>
                      <a:br>
                        <a:rPr lang="ru-RU" sz="1000" b="1" i="0" u="none" strike="noStrike">
                          <a:latin typeface="Arial"/>
                        </a:rPr>
                      </a:br>
                      <a:endParaRPr lang="ru-RU" sz="1000" b="1" i="0" u="none" strike="noStrike">
                        <a:latin typeface="Arial"/>
                      </a:endParaRPr>
                    </a:p>
                  </a:txBody>
                  <a:tcPr marL="9525" marR="9525" marT="9525" marB="0" anchor="ctr"/>
                </a:tc>
                <a:tc>
                  <a:txBody>
                    <a:bodyPr/>
                    <a:lstStyle/>
                    <a:p>
                      <a:pPr algn="ctr" fontAlgn="ctr"/>
                      <a:r>
                        <a:rPr lang="ru-RU" sz="1000" b="1" i="0" u="none" strike="noStrike" dirty="0" smtClean="0">
                          <a:latin typeface="Arial"/>
                        </a:rPr>
                        <a:t>2022 </a:t>
                      </a:r>
                      <a:r>
                        <a:rPr lang="ru-RU" sz="1000" b="1" i="0" u="none" strike="noStrike" dirty="0">
                          <a:latin typeface="Arial"/>
                        </a:rPr>
                        <a:t>год</a:t>
                      </a:r>
                    </a:p>
                  </a:txBody>
                  <a:tcPr marL="9525" marR="9525" marT="9525" marB="0" anchor="ctr"/>
                </a:tc>
                <a:tc>
                  <a:txBody>
                    <a:bodyPr/>
                    <a:lstStyle/>
                    <a:p>
                      <a:pPr algn="ctr" fontAlgn="ctr"/>
                      <a:r>
                        <a:rPr lang="ru-RU" sz="1000" b="1" i="0" u="none" strike="noStrike">
                          <a:latin typeface="Arial"/>
                        </a:rPr>
                        <a:t>доля в общем объеме расходов, %</a:t>
                      </a:r>
                      <a:br>
                        <a:rPr lang="ru-RU" sz="1000" b="1" i="0" u="none" strike="noStrike">
                          <a:latin typeface="Arial"/>
                        </a:rPr>
                      </a:br>
                      <a:endParaRPr lang="ru-RU" sz="1000" b="1" i="0" u="none" strike="noStrike">
                        <a:latin typeface="Arial"/>
                      </a:endParaRPr>
                    </a:p>
                  </a:txBody>
                  <a:tcPr marL="9525" marR="9525" marT="9525" marB="0" anchor="ctr"/>
                </a:tc>
                <a:tc>
                  <a:txBody>
                    <a:bodyPr/>
                    <a:lstStyle/>
                    <a:p>
                      <a:pPr algn="ctr" fontAlgn="ctr"/>
                      <a:r>
                        <a:rPr lang="ru-RU" sz="1000" b="1" i="0" u="none" strike="noStrike" dirty="0" smtClean="0">
                          <a:latin typeface="Arial"/>
                        </a:rPr>
                        <a:t>2023 </a:t>
                      </a:r>
                      <a:r>
                        <a:rPr lang="ru-RU" sz="1000" b="1" i="0" u="none" strike="noStrike" dirty="0">
                          <a:latin typeface="Arial"/>
                        </a:rPr>
                        <a:t>год</a:t>
                      </a:r>
                    </a:p>
                  </a:txBody>
                  <a:tcPr marL="9525" marR="9525" marT="9525" marB="0" anchor="ctr"/>
                </a:tc>
                <a:tc>
                  <a:txBody>
                    <a:bodyPr/>
                    <a:lstStyle/>
                    <a:p>
                      <a:pPr algn="ctr" fontAlgn="ctr"/>
                      <a:r>
                        <a:rPr lang="ru-RU" sz="1000" b="1" i="0" u="none" strike="noStrike">
                          <a:latin typeface="Arial"/>
                        </a:rPr>
                        <a:t>доля в общем объеме расходов, %</a:t>
                      </a:r>
                      <a:br>
                        <a:rPr lang="ru-RU" sz="1000" b="1" i="0" u="none" strike="noStrike">
                          <a:latin typeface="Arial"/>
                        </a:rPr>
                      </a:br>
                      <a:endParaRPr lang="ru-RU" sz="1000" b="1" i="0" u="none" strike="noStrike">
                        <a:latin typeface="Arial"/>
                      </a:endParaRPr>
                    </a:p>
                  </a:txBody>
                  <a:tcPr marL="9525" marR="9525" marT="9525" marB="0" anchor="ctr"/>
                </a:tc>
              </a:tr>
              <a:tr h="300046">
                <a:tc>
                  <a:txBody>
                    <a:bodyPr/>
                    <a:lstStyle/>
                    <a:p>
                      <a:pPr algn="l" fontAlgn="b"/>
                      <a:r>
                        <a:rPr lang="ru-RU" sz="1000" b="0" i="0" u="none" strike="noStrike" dirty="0">
                          <a:latin typeface="Arial"/>
                        </a:rPr>
                        <a:t> </a:t>
                      </a:r>
                    </a:p>
                  </a:txBody>
                  <a:tcPr marL="9525" marR="9525" marT="9525" marB="0" anchor="ctr"/>
                </a:tc>
                <a:tc>
                  <a:txBody>
                    <a:bodyPr/>
                    <a:lstStyle/>
                    <a:p>
                      <a:pPr algn="l" fontAlgn="b"/>
                      <a:r>
                        <a:rPr lang="ru-RU" sz="1000" b="1" i="0" u="none" strike="noStrike" dirty="0" smtClean="0">
                          <a:latin typeface="Arial"/>
                        </a:rPr>
                        <a:t>Всего</a:t>
                      </a:r>
                      <a:endParaRPr lang="ru-RU" sz="1000" b="1" i="0" u="none" strike="noStrike" dirty="0">
                        <a:latin typeface="Arial"/>
                      </a:endParaRPr>
                    </a:p>
                  </a:txBody>
                  <a:tcPr marL="9525" marR="9525" marT="9525" marB="0" anchor="ctr"/>
                </a:tc>
                <a:tc>
                  <a:txBody>
                    <a:bodyPr/>
                    <a:lstStyle/>
                    <a:p>
                      <a:pPr algn="ctr" fontAlgn="b"/>
                      <a:r>
                        <a:rPr lang="ru-RU" sz="900" b="1" i="0" u="none" strike="noStrike" dirty="0">
                          <a:latin typeface="Arial"/>
                        </a:rPr>
                        <a:t>356 783 678,00</a:t>
                      </a:r>
                    </a:p>
                  </a:txBody>
                  <a:tcPr marL="7620" marR="7620" marT="7620" marB="0" anchor="b"/>
                </a:tc>
                <a:tc>
                  <a:txBody>
                    <a:bodyPr/>
                    <a:lstStyle/>
                    <a:p>
                      <a:pPr algn="ctr" fontAlgn="b"/>
                      <a:r>
                        <a:rPr lang="ru-RU" sz="900" b="1" i="0" u="none" strike="noStrike" dirty="0">
                          <a:latin typeface="Arial"/>
                        </a:rPr>
                        <a:t>100,00</a:t>
                      </a:r>
                    </a:p>
                  </a:txBody>
                  <a:tcPr marL="7620" marR="7620" marT="7620" marB="0" anchor="b"/>
                </a:tc>
                <a:tc>
                  <a:txBody>
                    <a:bodyPr/>
                    <a:lstStyle/>
                    <a:p>
                      <a:pPr algn="ctr" fontAlgn="b"/>
                      <a:r>
                        <a:rPr lang="ru-RU" sz="900" b="1" i="0" u="none" strike="noStrike" dirty="0">
                          <a:latin typeface="Arial"/>
                        </a:rPr>
                        <a:t>386 360 595,00</a:t>
                      </a:r>
                    </a:p>
                  </a:txBody>
                  <a:tcPr marL="7620" marR="7620" marT="7620" marB="0" anchor="b"/>
                </a:tc>
                <a:tc>
                  <a:txBody>
                    <a:bodyPr/>
                    <a:lstStyle/>
                    <a:p>
                      <a:pPr algn="ctr" fontAlgn="b"/>
                      <a:r>
                        <a:rPr lang="ru-RU" sz="900" b="1" i="0" u="none" strike="noStrike" dirty="0">
                          <a:latin typeface="Arial"/>
                        </a:rPr>
                        <a:t>100,00</a:t>
                      </a:r>
                    </a:p>
                  </a:txBody>
                  <a:tcPr marL="7620" marR="7620" marT="7620" marB="0" anchor="b"/>
                </a:tc>
                <a:tc>
                  <a:txBody>
                    <a:bodyPr/>
                    <a:lstStyle/>
                    <a:p>
                      <a:pPr algn="ctr" fontAlgn="b"/>
                      <a:r>
                        <a:rPr lang="ru-RU" sz="900" b="1" i="0" u="none" strike="noStrike" dirty="0">
                          <a:latin typeface="Arial"/>
                        </a:rPr>
                        <a:t>356 445 028,00</a:t>
                      </a:r>
                    </a:p>
                  </a:txBody>
                  <a:tcPr marL="7620" marR="7620" marT="7620" marB="0" anchor="b"/>
                </a:tc>
                <a:tc>
                  <a:txBody>
                    <a:bodyPr/>
                    <a:lstStyle/>
                    <a:p>
                      <a:pPr algn="ctr" fontAlgn="b"/>
                      <a:r>
                        <a:rPr lang="ru-RU" sz="900" b="1" i="0" u="none" strike="noStrike" dirty="0">
                          <a:latin typeface="Arial"/>
                        </a:rPr>
                        <a:t>99,18</a:t>
                      </a:r>
                    </a:p>
                  </a:txBody>
                  <a:tcPr marL="7620" marR="7620" marT="7620" marB="0" anchor="b"/>
                </a:tc>
                <a:tc>
                  <a:txBody>
                    <a:bodyPr/>
                    <a:lstStyle/>
                    <a:p>
                      <a:pPr algn="ctr" fontAlgn="b"/>
                      <a:r>
                        <a:rPr lang="ru-RU" sz="900" b="1" i="0" u="none" strike="noStrike" dirty="0">
                          <a:latin typeface="Arial"/>
                        </a:rPr>
                        <a:t>353 449 227,00</a:t>
                      </a:r>
                    </a:p>
                  </a:txBody>
                  <a:tcPr marL="7620" marR="7620" marT="7620" marB="0" anchor="b"/>
                </a:tc>
                <a:tc>
                  <a:txBody>
                    <a:bodyPr/>
                    <a:lstStyle/>
                    <a:p>
                      <a:pPr algn="ctr" fontAlgn="b"/>
                      <a:r>
                        <a:rPr lang="ru-RU" sz="900" b="1" i="0" u="none" strike="noStrike" dirty="0">
                          <a:latin typeface="Arial"/>
                        </a:rPr>
                        <a:t>98,38</a:t>
                      </a:r>
                    </a:p>
                  </a:txBody>
                  <a:tcPr marL="7620" marR="7620" marT="7620" marB="0" anchor="b"/>
                </a:tc>
              </a:tr>
              <a:tr h="428628">
                <a:tc>
                  <a:txBody>
                    <a:bodyPr/>
                    <a:lstStyle/>
                    <a:p>
                      <a:pPr algn="ctr" fontAlgn="b"/>
                      <a:r>
                        <a:rPr lang="ru-RU" sz="1000" b="1" i="0" u="none" strike="noStrike" dirty="0">
                          <a:latin typeface="Arial"/>
                        </a:rPr>
                        <a:t>01</a:t>
                      </a:r>
                    </a:p>
                  </a:txBody>
                  <a:tcPr marL="9525" marR="9525" marT="9525" marB="0" anchor="ctr"/>
                </a:tc>
                <a:tc>
                  <a:txBody>
                    <a:bodyPr/>
                    <a:lstStyle/>
                    <a:p>
                      <a:pPr algn="l" fontAlgn="b"/>
                      <a:r>
                        <a:rPr lang="ru-RU" sz="1000" b="0" i="0" u="none" strike="noStrike" smtClean="0">
                          <a:latin typeface="Arial"/>
                        </a:rPr>
                        <a:t>Общегосударственные вопросы</a:t>
                      </a:r>
                      <a:endParaRPr lang="ru-RU" sz="1000" b="0" i="0" u="none" strike="noStrike">
                        <a:latin typeface="Arial"/>
                      </a:endParaRPr>
                    </a:p>
                  </a:txBody>
                  <a:tcPr marL="9525" marR="9525" marT="9525" marB="0" anchor="ctr"/>
                </a:tc>
                <a:tc>
                  <a:txBody>
                    <a:bodyPr/>
                    <a:lstStyle/>
                    <a:p>
                      <a:pPr algn="ctr" fontAlgn="b"/>
                      <a:r>
                        <a:rPr lang="ru-RU" sz="900" b="0" i="0" u="none" strike="noStrike">
                          <a:latin typeface="Arial"/>
                        </a:rPr>
                        <a:t>38 719 129,00</a:t>
                      </a:r>
                    </a:p>
                  </a:txBody>
                  <a:tcPr marL="7620" marR="7620" marT="7620" marB="0" anchor="b"/>
                </a:tc>
                <a:tc>
                  <a:txBody>
                    <a:bodyPr/>
                    <a:lstStyle/>
                    <a:p>
                      <a:pPr algn="ctr" fontAlgn="b"/>
                      <a:r>
                        <a:rPr lang="ru-RU" sz="900" b="0" i="0" u="none" strike="noStrike">
                          <a:latin typeface="Arial"/>
                        </a:rPr>
                        <a:t>10,85</a:t>
                      </a:r>
                    </a:p>
                  </a:txBody>
                  <a:tcPr marL="7620" marR="7620" marT="7620" marB="0" anchor="b"/>
                </a:tc>
                <a:tc>
                  <a:txBody>
                    <a:bodyPr/>
                    <a:lstStyle/>
                    <a:p>
                      <a:pPr algn="ctr" fontAlgn="b"/>
                      <a:r>
                        <a:rPr lang="ru-RU" sz="900" b="0" i="0" u="none" strike="noStrike">
                          <a:latin typeface="Arial"/>
                        </a:rPr>
                        <a:t>36 999 069,00</a:t>
                      </a:r>
                    </a:p>
                  </a:txBody>
                  <a:tcPr marL="7620" marR="7620" marT="7620" marB="0" anchor="b"/>
                </a:tc>
                <a:tc>
                  <a:txBody>
                    <a:bodyPr/>
                    <a:lstStyle/>
                    <a:p>
                      <a:pPr algn="ctr" fontAlgn="b"/>
                      <a:r>
                        <a:rPr lang="ru-RU" sz="900" b="0" i="0" u="none" strike="noStrike">
                          <a:latin typeface="Arial"/>
                        </a:rPr>
                        <a:t>9,58</a:t>
                      </a:r>
                    </a:p>
                  </a:txBody>
                  <a:tcPr marL="7620" marR="7620" marT="7620" marB="0" anchor="b"/>
                </a:tc>
                <a:tc>
                  <a:txBody>
                    <a:bodyPr/>
                    <a:lstStyle/>
                    <a:p>
                      <a:pPr algn="ctr" fontAlgn="b"/>
                      <a:r>
                        <a:rPr lang="ru-RU" sz="900" b="0" i="0" u="none" strike="noStrike">
                          <a:latin typeface="Arial"/>
                        </a:rPr>
                        <a:t>32 580 688,00</a:t>
                      </a:r>
                    </a:p>
                  </a:txBody>
                  <a:tcPr marL="7620" marR="7620" marT="7620" marB="0" anchor="b"/>
                </a:tc>
                <a:tc>
                  <a:txBody>
                    <a:bodyPr/>
                    <a:lstStyle/>
                    <a:p>
                      <a:pPr algn="ctr" fontAlgn="b"/>
                      <a:r>
                        <a:rPr lang="ru-RU" sz="900" b="0" i="0" u="none" strike="noStrike">
                          <a:latin typeface="Arial"/>
                        </a:rPr>
                        <a:t>9,14</a:t>
                      </a:r>
                    </a:p>
                  </a:txBody>
                  <a:tcPr marL="7620" marR="7620" marT="7620" marB="0" anchor="b"/>
                </a:tc>
                <a:tc>
                  <a:txBody>
                    <a:bodyPr/>
                    <a:lstStyle/>
                    <a:p>
                      <a:pPr algn="ctr" fontAlgn="b"/>
                      <a:r>
                        <a:rPr lang="ru-RU" sz="900" b="0" i="0" u="none" strike="noStrike">
                          <a:latin typeface="Arial"/>
                        </a:rPr>
                        <a:t>32 492 188,00</a:t>
                      </a:r>
                    </a:p>
                  </a:txBody>
                  <a:tcPr marL="7620" marR="7620" marT="7620" marB="0" anchor="b"/>
                </a:tc>
                <a:tc>
                  <a:txBody>
                    <a:bodyPr/>
                    <a:lstStyle/>
                    <a:p>
                      <a:pPr algn="ctr" fontAlgn="b"/>
                      <a:r>
                        <a:rPr lang="ru-RU" sz="900" b="0" i="0" u="none" strike="noStrike">
                          <a:latin typeface="Arial"/>
                        </a:rPr>
                        <a:t>9,19</a:t>
                      </a:r>
                    </a:p>
                  </a:txBody>
                  <a:tcPr marL="7620" marR="7620" marT="7620" marB="0" anchor="b"/>
                </a:tc>
              </a:tr>
              <a:tr h="428628">
                <a:tc>
                  <a:txBody>
                    <a:bodyPr/>
                    <a:lstStyle/>
                    <a:p>
                      <a:pPr algn="ctr" fontAlgn="b"/>
                      <a:r>
                        <a:rPr lang="ru-RU" sz="1000" b="1" i="0" u="none" strike="noStrike" dirty="0">
                          <a:latin typeface="Arial"/>
                        </a:rPr>
                        <a:t>03</a:t>
                      </a:r>
                    </a:p>
                  </a:txBody>
                  <a:tcPr marL="9525" marR="9525" marT="9525" marB="0" anchor="ctr"/>
                </a:tc>
                <a:tc>
                  <a:txBody>
                    <a:bodyPr/>
                    <a:lstStyle/>
                    <a:p>
                      <a:pPr algn="l" fontAlgn="b"/>
                      <a:r>
                        <a:rPr lang="ru-RU" sz="1000" b="0" i="0" u="none" strike="noStrike" smtClean="0">
                          <a:latin typeface="Arial"/>
                        </a:rPr>
                        <a:t>Национальная безопасность</a:t>
                      </a:r>
                      <a:endParaRPr lang="ru-RU" sz="1000" b="0" i="0" u="none" strike="noStrike">
                        <a:latin typeface="Arial"/>
                      </a:endParaRPr>
                    </a:p>
                  </a:txBody>
                  <a:tcPr marL="9525" marR="9525" marT="9525" marB="0" anchor="ctr"/>
                </a:tc>
                <a:tc>
                  <a:txBody>
                    <a:bodyPr/>
                    <a:lstStyle/>
                    <a:p>
                      <a:pPr algn="ctr" fontAlgn="b"/>
                      <a:r>
                        <a:rPr lang="ru-RU" sz="900" b="0" i="0" u="none" strike="noStrike">
                          <a:latin typeface="Arial"/>
                        </a:rPr>
                        <a:t>354 000,00</a:t>
                      </a:r>
                    </a:p>
                  </a:txBody>
                  <a:tcPr marL="7620" marR="7620" marT="7620" marB="0" anchor="b"/>
                </a:tc>
                <a:tc>
                  <a:txBody>
                    <a:bodyPr/>
                    <a:lstStyle/>
                    <a:p>
                      <a:pPr algn="ctr" fontAlgn="b"/>
                      <a:r>
                        <a:rPr lang="ru-RU" sz="900" b="0" i="0" u="none" strike="noStrike">
                          <a:latin typeface="Arial"/>
                        </a:rPr>
                        <a:t>0,10</a:t>
                      </a:r>
                    </a:p>
                  </a:txBody>
                  <a:tcPr marL="7620" marR="7620" marT="7620" marB="0" anchor="b"/>
                </a:tc>
                <a:tc>
                  <a:txBody>
                    <a:bodyPr/>
                    <a:lstStyle/>
                    <a:p>
                      <a:pPr algn="ctr" fontAlgn="b"/>
                      <a:r>
                        <a:rPr lang="ru-RU" sz="900" b="0" i="0" u="none" strike="noStrike">
                          <a:latin typeface="Arial"/>
                        </a:rPr>
                        <a:t>514 000,00</a:t>
                      </a:r>
                    </a:p>
                  </a:txBody>
                  <a:tcPr marL="7620" marR="7620" marT="7620" marB="0" anchor="b"/>
                </a:tc>
                <a:tc>
                  <a:txBody>
                    <a:bodyPr/>
                    <a:lstStyle/>
                    <a:p>
                      <a:pPr algn="ctr" fontAlgn="b"/>
                      <a:r>
                        <a:rPr lang="ru-RU" sz="900" b="0" i="0" u="none" strike="noStrike">
                          <a:latin typeface="Arial"/>
                        </a:rPr>
                        <a:t>0,13</a:t>
                      </a:r>
                    </a:p>
                  </a:txBody>
                  <a:tcPr marL="7620" marR="7620" marT="7620" marB="0" anchor="b"/>
                </a:tc>
                <a:tc>
                  <a:txBody>
                    <a:bodyPr/>
                    <a:lstStyle/>
                    <a:p>
                      <a:pPr algn="ctr" fontAlgn="b"/>
                      <a:r>
                        <a:rPr lang="ru-RU" sz="900" b="0" i="0" u="none" strike="noStrike">
                          <a:latin typeface="Arial"/>
                        </a:rPr>
                        <a:t>164 000,00</a:t>
                      </a:r>
                    </a:p>
                  </a:txBody>
                  <a:tcPr marL="7620" marR="7620" marT="7620" marB="0" anchor="b"/>
                </a:tc>
                <a:tc>
                  <a:txBody>
                    <a:bodyPr/>
                    <a:lstStyle/>
                    <a:p>
                      <a:pPr algn="ctr" fontAlgn="b"/>
                      <a:r>
                        <a:rPr lang="ru-RU" sz="900" b="0" i="0" u="none" strike="noStrike">
                          <a:latin typeface="Arial"/>
                        </a:rPr>
                        <a:t>0,05</a:t>
                      </a:r>
                    </a:p>
                  </a:txBody>
                  <a:tcPr marL="7620" marR="7620" marT="7620" marB="0" anchor="b"/>
                </a:tc>
                <a:tc>
                  <a:txBody>
                    <a:bodyPr/>
                    <a:lstStyle/>
                    <a:p>
                      <a:pPr algn="ctr" fontAlgn="b"/>
                      <a:r>
                        <a:rPr lang="ru-RU" sz="900" b="0" i="0" u="none" strike="noStrike">
                          <a:latin typeface="Arial"/>
                        </a:rPr>
                        <a:t>164 000,00</a:t>
                      </a:r>
                    </a:p>
                  </a:txBody>
                  <a:tcPr marL="7620" marR="7620" marT="7620" marB="0" anchor="b"/>
                </a:tc>
                <a:tc>
                  <a:txBody>
                    <a:bodyPr/>
                    <a:lstStyle/>
                    <a:p>
                      <a:pPr algn="ctr" fontAlgn="b"/>
                      <a:r>
                        <a:rPr lang="ru-RU" sz="900" b="0" i="0" u="none" strike="noStrike">
                          <a:latin typeface="Arial"/>
                        </a:rPr>
                        <a:t>0,05</a:t>
                      </a:r>
                    </a:p>
                  </a:txBody>
                  <a:tcPr marL="7620" marR="7620" marT="7620" marB="0" anchor="b"/>
                </a:tc>
              </a:tr>
              <a:tr h="411853">
                <a:tc>
                  <a:txBody>
                    <a:bodyPr/>
                    <a:lstStyle/>
                    <a:p>
                      <a:pPr algn="ctr" fontAlgn="b"/>
                      <a:r>
                        <a:rPr lang="ru-RU" sz="1000" b="1" i="0" u="none" strike="noStrike" dirty="0">
                          <a:latin typeface="Arial"/>
                        </a:rPr>
                        <a:t>04</a:t>
                      </a:r>
                    </a:p>
                  </a:txBody>
                  <a:tcPr marL="9525" marR="9525" marT="9525" marB="0" anchor="ctr"/>
                </a:tc>
                <a:tc>
                  <a:txBody>
                    <a:bodyPr/>
                    <a:lstStyle/>
                    <a:p>
                      <a:pPr algn="l" fontAlgn="b"/>
                      <a:r>
                        <a:rPr lang="ru-RU" sz="1000" b="0" i="0" u="none" strike="noStrike" dirty="0" smtClean="0">
                          <a:latin typeface="Arial"/>
                        </a:rPr>
                        <a:t>Национальная экономика</a:t>
                      </a:r>
                      <a:endParaRPr lang="ru-RU" sz="1000" b="0" i="0" u="none" strike="noStrike" dirty="0">
                        <a:latin typeface="Arial"/>
                      </a:endParaRPr>
                    </a:p>
                  </a:txBody>
                  <a:tcPr marL="9525" marR="9525" marT="9525" marB="0" anchor="ctr"/>
                </a:tc>
                <a:tc>
                  <a:txBody>
                    <a:bodyPr/>
                    <a:lstStyle/>
                    <a:p>
                      <a:pPr algn="ctr" fontAlgn="b"/>
                      <a:r>
                        <a:rPr lang="ru-RU" sz="900" b="0" i="0" u="none" strike="noStrike">
                          <a:latin typeface="Arial"/>
                        </a:rPr>
                        <a:t>7 597 283,00</a:t>
                      </a:r>
                    </a:p>
                  </a:txBody>
                  <a:tcPr marL="7620" marR="7620" marT="7620" marB="0" anchor="b"/>
                </a:tc>
                <a:tc>
                  <a:txBody>
                    <a:bodyPr/>
                    <a:lstStyle/>
                    <a:p>
                      <a:pPr algn="ctr" fontAlgn="b"/>
                      <a:r>
                        <a:rPr lang="ru-RU" sz="900" b="0" i="0" u="none" strike="noStrike">
                          <a:latin typeface="Arial"/>
                        </a:rPr>
                        <a:t>2,13</a:t>
                      </a:r>
                    </a:p>
                  </a:txBody>
                  <a:tcPr marL="7620" marR="7620" marT="7620" marB="0" anchor="b"/>
                </a:tc>
                <a:tc>
                  <a:txBody>
                    <a:bodyPr/>
                    <a:lstStyle/>
                    <a:p>
                      <a:pPr algn="ctr" fontAlgn="b"/>
                      <a:r>
                        <a:rPr lang="ru-RU" sz="900" b="0" i="0" u="none" strike="noStrike" dirty="0">
                          <a:latin typeface="Arial"/>
                        </a:rPr>
                        <a:t>9 320 584,00</a:t>
                      </a:r>
                    </a:p>
                  </a:txBody>
                  <a:tcPr marL="7620" marR="7620" marT="7620" marB="0" anchor="b"/>
                </a:tc>
                <a:tc>
                  <a:txBody>
                    <a:bodyPr/>
                    <a:lstStyle/>
                    <a:p>
                      <a:pPr algn="ctr" fontAlgn="b"/>
                      <a:r>
                        <a:rPr lang="ru-RU" sz="900" b="0" i="0" u="none" strike="noStrike">
                          <a:latin typeface="Arial"/>
                        </a:rPr>
                        <a:t>2,41</a:t>
                      </a:r>
                    </a:p>
                  </a:txBody>
                  <a:tcPr marL="7620" marR="7620" marT="7620" marB="0" anchor="b"/>
                </a:tc>
                <a:tc>
                  <a:txBody>
                    <a:bodyPr/>
                    <a:lstStyle/>
                    <a:p>
                      <a:pPr algn="ctr" fontAlgn="b"/>
                      <a:r>
                        <a:rPr lang="ru-RU" sz="900" b="0" i="0" u="none" strike="noStrike">
                          <a:latin typeface="Arial"/>
                        </a:rPr>
                        <a:t>7 212 650,00</a:t>
                      </a:r>
                    </a:p>
                  </a:txBody>
                  <a:tcPr marL="7620" marR="7620" marT="7620" marB="0" anchor="b"/>
                </a:tc>
                <a:tc>
                  <a:txBody>
                    <a:bodyPr/>
                    <a:lstStyle/>
                    <a:p>
                      <a:pPr algn="ctr" fontAlgn="b"/>
                      <a:r>
                        <a:rPr lang="ru-RU" sz="900" b="0" i="0" u="none" strike="noStrike">
                          <a:latin typeface="Arial"/>
                        </a:rPr>
                        <a:t>2,02</a:t>
                      </a:r>
                    </a:p>
                  </a:txBody>
                  <a:tcPr marL="7620" marR="7620" marT="7620" marB="0" anchor="b"/>
                </a:tc>
                <a:tc>
                  <a:txBody>
                    <a:bodyPr/>
                    <a:lstStyle/>
                    <a:p>
                      <a:pPr algn="ctr" fontAlgn="b"/>
                      <a:r>
                        <a:rPr lang="ru-RU" sz="900" b="0" i="0" u="none" strike="noStrike">
                          <a:latin typeface="Arial"/>
                        </a:rPr>
                        <a:t>7 324 600,00</a:t>
                      </a:r>
                    </a:p>
                  </a:txBody>
                  <a:tcPr marL="7620" marR="7620" marT="7620" marB="0" anchor="b"/>
                </a:tc>
                <a:tc>
                  <a:txBody>
                    <a:bodyPr/>
                    <a:lstStyle/>
                    <a:p>
                      <a:pPr algn="ctr" fontAlgn="b"/>
                      <a:r>
                        <a:rPr lang="ru-RU" sz="900" b="0" i="0" u="none" strike="noStrike">
                          <a:latin typeface="Arial"/>
                        </a:rPr>
                        <a:t>2,07</a:t>
                      </a:r>
                    </a:p>
                  </a:txBody>
                  <a:tcPr marL="7620" marR="7620" marT="7620" marB="0" anchor="b"/>
                </a:tc>
              </a:tr>
              <a:tr h="588279">
                <a:tc>
                  <a:txBody>
                    <a:bodyPr/>
                    <a:lstStyle/>
                    <a:p>
                      <a:pPr algn="ctr" fontAlgn="b"/>
                      <a:r>
                        <a:rPr lang="ru-RU" sz="1000" b="1" i="0" u="none" strike="noStrike" dirty="0">
                          <a:latin typeface="Arial"/>
                        </a:rPr>
                        <a:t>05</a:t>
                      </a:r>
                    </a:p>
                  </a:txBody>
                  <a:tcPr marL="9525" marR="9525" marT="9525" marB="0" anchor="ctr"/>
                </a:tc>
                <a:tc>
                  <a:txBody>
                    <a:bodyPr/>
                    <a:lstStyle/>
                    <a:p>
                      <a:pPr algn="l" fontAlgn="b"/>
                      <a:r>
                        <a:rPr lang="ru-RU" sz="1000" b="0" i="0" u="none" strike="noStrike" smtClean="0">
                          <a:latin typeface="Arial"/>
                        </a:rPr>
                        <a:t>Жилищно-коммунальное хозяйство</a:t>
                      </a:r>
                      <a:endParaRPr lang="ru-RU" sz="1000" b="0" i="0" u="none" strike="noStrike">
                        <a:latin typeface="Arial"/>
                      </a:endParaRPr>
                    </a:p>
                  </a:txBody>
                  <a:tcPr marL="9525" marR="9525" marT="9525" marB="0" anchor="ctr"/>
                </a:tc>
                <a:tc>
                  <a:txBody>
                    <a:bodyPr/>
                    <a:lstStyle/>
                    <a:p>
                      <a:pPr algn="ctr" fontAlgn="b"/>
                      <a:r>
                        <a:rPr lang="ru-RU" sz="900" b="0" i="0" u="none" strike="noStrike">
                          <a:latin typeface="Arial"/>
                        </a:rPr>
                        <a:t>86 179,00</a:t>
                      </a:r>
                    </a:p>
                  </a:txBody>
                  <a:tcPr marL="7620" marR="7620" marT="7620" marB="0" anchor="b"/>
                </a:tc>
                <a:tc>
                  <a:txBody>
                    <a:bodyPr/>
                    <a:lstStyle/>
                    <a:p>
                      <a:pPr algn="ctr" fontAlgn="b"/>
                      <a:r>
                        <a:rPr lang="ru-RU" sz="900" b="0" i="0" u="none" strike="noStrike">
                          <a:latin typeface="Arial"/>
                        </a:rPr>
                        <a:t>0,02</a:t>
                      </a:r>
                    </a:p>
                  </a:txBody>
                  <a:tcPr marL="7620" marR="7620" marT="7620" marB="0" anchor="b"/>
                </a:tc>
                <a:tc>
                  <a:txBody>
                    <a:bodyPr/>
                    <a:lstStyle/>
                    <a:p>
                      <a:pPr algn="ctr" fontAlgn="b"/>
                      <a:r>
                        <a:rPr lang="ru-RU" sz="900" b="0" i="0" u="none" strike="noStrike">
                          <a:latin typeface="Arial"/>
                        </a:rPr>
                        <a:t>716 941,00</a:t>
                      </a:r>
                    </a:p>
                  </a:txBody>
                  <a:tcPr marL="7620" marR="7620" marT="7620" marB="0" anchor="b"/>
                </a:tc>
                <a:tc>
                  <a:txBody>
                    <a:bodyPr/>
                    <a:lstStyle/>
                    <a:p>
                      <a:pPr algn="ctr" fontAlgn="b"/>
                      <a:r>
                        <a:rPr lang="ru-RU" sz="900" b="0" i="0" u="none" strike="noStrike" dirty="0">
                          <a:latin typeface="Arial"/>
                        </a:rPr>
                        <a:t>0,19</a:t>
                      </a:r>
                    </a:p>
                  </a:txBody>
                  <a:tcPr marL="7620" marR="7620" marT="7620" marB="0" anchor="b"/>
                </a:tc>
                <a:tc>
                  <a:txBody>
                    <a:bodyPr/>
                    <a:lstStyle/>
                    <a:p>
                      <a:pPr algn="ctr" fontAlgn="b"/>
                      <a:r>
                        <a:rPr lang="ru-RU" sz="900" b="0" i="0" u="none" strike="noStrike">
                          <a:latin typeface="Arial"/>
                        </a:rPr>
                        <a:t> </a:t>
                      </a:r>
                    </a:p>
                  </a:txBody>
                  <a:tcPr marL="7620" marR="7620" marT="7620" marB="0" anchor="b"/>
                </a:tc>
                <a:tc>
                  <a:txBody>
                    <a:bodyPr/>
                    <a:lstStyle/>
                    <a:p>
                      <a:pPr algn="ctr" fontAlgn="b"/>
                      <a:r>
                        <a:rPr lang="ru-RU" sz="900" b="0" i="0" u="none" strike="noStrike">
                          <a:latin typeface="Arial"/>
                        </a:rPr>
                        <a:t>0,00</a:t>
                      </a:r>
                    </a:p>
                  </a:txBody>
                  <a:tcPr marL="7620" marR="7620" marT="7620" marB="0" anchor="b"/>
                </a:tc>
                <a:tc>
                  <a:txBody>
                    <a:bodyPr/>
                    <a:lstStyle/>
                    <a:p>
                      <a:pPr algn="ctr" fontAlgn="b"/>
                      <a:r>
                        <a:rPr lang="ru-RU" sz="900" b="0" i="0" u="none" strike="noStrike">
                          <a:latin typeface="Arial"/>
                        </a:rPr>
                        <a:t> </a:t>
                      </a:r>
                    </a:p>
                  </a:txBody>
                  <a:tcPr marL="7620" marR="7620" marT="7620" marB="0" anchor="b"/>
                </a:tc>
                <a:tc>
                  <a:txBody>
                    <a:bodyPr/>
                    <a:lstStyle/>
                    <a:p>
                      <a:pPr algn="ctr" fontAlgn="b"/>
                      <a:r>
                        <a:rPr lang="ru-RU" sz="900" b="0" i="0" u="none" strike="noStrike">
                          <a:latin typeface="Arial"/>
                        </a:rPr>
                        <a:t>0,00</a:t>
                      </a:r>
                    </a:p>
                  </a:txBody>
                  <a:tcPr marL="7620" marR="7620" marT="7620" marB="0" anchor="b"/>
                </a:tc>
              </a:tr>
              <a:tr h="212813">
                <a:tc>
                  <a:txBody>
                    <a:bodyPr/>
                    <a:lstStyle/>
                    <a:p>
                      <a:pPr algn="ctr" fontAlgn="b"/>
                      <a:r>
                        <a:rPr lang="ru-RU" sz="1000" b="1" i="0" u="none" strike="noStrike">
                          <a:latin typeface="Arial"/>
                        </a:rPr>
                        <a:t>07</a:t>
                      </a:r>
                    </a:p>
                  </a:txBody>
                  <a:tcPr marL="9525" marR="9525" marT="9525" marB="0" anchor="ctr"/>
                </a:tc>
                <a:tc>
                  <a:txBody>
                    <a:bodyPr/>
                    <a:lstStyle/>
                    <a:p>
                      <a:pPr algn="l" fontAlgn="b"/>
                      <a:r>
                        <a:rPr lang="ru-RU" sz="1000" b="0" i="0" u="none" strike="noStrike" smtClean="0">
                          <a:latin typeface="Arial"/>
                        </a:rPr>
                        <a:t>Образование</a:t>
                      </a:r>
                      <a:endParaRPr lang="ru-RU" sz="1000" b="0" i="0" u="none" strike="noStrike">
                        <a:latin typeface="Arial"/>
                      </a:endParaRPr>
                    </a:p>
                  </a:txBody>
                  <a:tcPr marL="9525" marR="9525" marT="9525" marB="0" anchor="ctr"/>
                </a:tc>
                <a:tc>
                  <a:txBody>
                    <a:bodyPr/>
                    <a:lstStyle/>
                    <a:p>
                      <a:pPr algn="ctr" fontAlgn="b"/>
                      <a:r>
                        <a:rPr lang="ru-RU" sz="900" b="0" i="0" u="none" strike="noStrike">
                          <a:latin typeface="Arial"/>
                        </a:rPr>
                        <a:t>246 204 236,00</a:t>
                      </a:r>
                    </a:p>
                  </a:txBody>
                  <a:tcPr marL="7620" marR="7620" marT="7620" marB="0" anchor="b"/>
                </a:tc>
                <a:tc>
                  <a:txBody>
                    <a:bodyPr/>
                    <a:lstStyle/>
                    <a:p>
                      <a:pPr algn="ctr" fontAlgn="b"/>
                      <a:r>
                        <a:rPr lang="ru-RU" sz="900" b="0" i="0" u="none" strike="noStrike">
                          <a:latin typeface="Arial"/>
                        </a:rPr>
                        <a:t>69,01</a:t>
                      </a:r>
                    </a:p>
                  </a:txBody>
                  <a:tcPr marL="7620" marR="7620" marT="7620" marB="0" anchor="b"/>
                </a:tc>
                <a:tc>
                  <a:txBody>
                    <a:bodyPr/>
                    <a:lstStyle/>
                    <a:p>
                      <a:pPr algn="ctr" fontAlgn="b"/>
                      <a:r>
                        <a:rPr lang="ru-RU" sz="900" b="0" i="0" u="none" strike="noStrike">
                          <a:latin typeface="Arial"/>
                        </a:rPr>
                        <a:t>251 782 778,00</a:t>
                      </a:r>
                    </a:p>
                  </a:txBody>
                  <a:tcPr marL="7620" marR="7620" marT="7620" marB="0" anchor="b"/>
                </a:tc>
                <a:tc>
                  <a:txBody>
                    <a:bodyPr/>
                    <a:lstStyle/>
                    <a:p>
                      <a:pPr algn="ctr" fontAlgn="b"/>
                      <a:r>
                        <a:rPr lang="ru-RU" sz="900" b="0" i="0" u="none" strike="noStrike">
                          <a:latin typeface="Arial"/>
                        </a:rPr>
                        <a:t>65,17</a:t>
                      </a:r>
                    </a:p>
                  </a:txBody>
                  <a:tcPr marL="7620" marR="7620" marT="7620" marB="0" anchor="b"/>
                </a:tc>
                <a:tc>
                  <a:txBody>
                    <a:bodyPr/>
                    <a:lstStyle/>
                    <a:p>
                      <a:pPr algn="ctr" fontAlgn="b"/>
                      <a:r>
                        <a:rPr lang="ru-RU" sz="900" b="0" i="0" u="none" strike="noStrike">
                          <a:latin typeface="Arial"/>
                        </a:rPr>
                        <a:t>230 426 661,00</a:t>
                      </a:r>
                    </a:p>
                  </a:txBody>
                  <a:tcPr marL="7620" marR="7620" marT="7620" marB="0" anchor="b"/>
                </a:tc>
                <a:tc>
                  <a:txBody>
                    <a:bodyPr/>
                    <a:lstStyle/>
                    <a:p>
                      <a:pPr algn="ctr" fontAlgn="b"/>
                      <a:r>
                        <a:rPr lang="ru-RU" sz="900" b="0" i="0" u="none" strike="noStrike">
                          <a:latin typeface="Arial"/>
                        </a:rPr>
                        <a:t>64,65</a:t>
                      </a:r>
                    </a:p>
                  </a:txBody>
                  <a:tcPr marL="7620" marR="7620" marT="7620" marB="0" anchor="b"/>
                </a:tc>
                <a:tc>
                  <a:txBody>
                    <a:bodyPr/>
                    <a:lstStyle/>
                    <a:p>
                      <a:pPr algn="ctr" fontAlgn="b"/>
                      <a:r>
                        <a:rPr lang="ru-RU" sz="900" b="0" i="0" u="none" strike="noStrike">
                          <a:latin typeface="Arial"/>
                        </a:rPr>
                        <a:t>226 793 763,00</a:t>
                      </a:r>
                    </a:p>
                  </a:txBody>
                  <a:tcPr marL="7620" marR="7620" marT="7620" marB="0" anchor="b"/>
                </a:tc>
                <a:tc>
                  <a:txBody>
                    <a:bodyPr/>
                    <a:lstStyle/>
                    <a:p>
                      <a:pPr algn="ctr" fontAlgn="b"/>
                      <a:r>
                        <a:rPr lang="ru-RU" sz="900" b="0" i="0" u="none" strike="noStrike">
                          <a:latin typeface="Arial"/>
                        </a:rPr>
                        <a:t>64,17</a:t>
                      </a:r>
                    </a:p>
                  </a:txBody>
                  <a:tcPr marL="7620" marR="7620" marT="7620" marB="0" anchor="b"/>
                </a:tc>
              </a:tr>
              <a:tr h="428628">
                <a:tc>
                  <a:txBody>
                    <a:bodyPr/>
                    <a:lstStyle/>
                    <a:p>
                      <a:pPr algn="ctr" fontAlgn="b"/>
                      <a:r>
                        <a:rPr lang="ru-RU" sz="1000" b="1" i="0" u="none" strike="noStrike" dirty="0">
                          <a:latin typeface="Arial"/>
                        </a:rPr>
                        <a:t>08</a:t>
                      </a:r>
                    </a:p>
                  </a:txBody>
                  <a:tcPr marL="9525" marR="9525" marT="9525" marB="0" anchor="ctr"/>
                </a:tc>
                <a:tc>
                  <a:txBody>
                    <a:bodyPr/>
                    <a:lstStyle/>
                    <a:p>
                      <a:pPr algn="l" fontAlgn="b"/>
                      <a:r>
                        <a:rPr lang="ru-RU" sz="1000" b="0" i="0" u="none" strike="noStrike" smtClean="0">
                          <a:latin typeface="Arial"/>
                        </a:rPr>
                        <a:t>Культура, кинематография</a:t>
                      </a:r>
                      <a:endParaRPr lang="ru-RU" sz="1000" b="0" i="0" u="none" strike="noStrike">
                        <a:latin typeface="Arial"/>
                      </a:endParaRPr>
                    </a:p>
                  </a:txBody>
                  <a:tcPr marL="9525" marR="9525" marT="9525" marB="0" anchor="ctr"/>
                </a:tc>
                <a:tc>
                  <a:txBody>
                    <a:bodyPr/>
                    <a:lstStyle/>
                    <a:p>
                      <a:pPr algn="ctr" fontAlgn="b"/>
                      <a:r>
                        <a:rPr lang="ru-RU" sz="900" b="0" i="0" u="none" strike="noStrike">
                          <a:latin typeface="Arial"/>
                        </a:rPr>
                        <a:t>31 606 476,00</a:t>
                      </a:r>
                    </a:p>
                  </a:txBody>
                  <a:tcPr marL="7620" marR="7620" marT="7620" marB="0" anchor="b"/>
                </a:tc>
                <a:tc>
                  <a:txBody>
                    <a:bodyPr/>
                    <a:lstStyle/>
                    <a:p>
                      <a:pPr algn="ctr" fontAlgn="b"/>
                      <a:r>
                        <a:rPr lang="ru-RU" sz="900" b="0" i="0" u="none" strike="noStrike">
                          <a:latin typeface="Arial"/>
                        </a:rPr>
                        <a:t>8,86</a:t>
                      </a:r>
                    </a:p>
                  </a:txBody>
                  <a:tcPr marL="7620" marR="7620" marT="7620" marB="0" anchor="b"/>
                </a:tc>
                <a:tc>
                  <a:txBody>
                    <a:bodyPr/>
                    <a:lstStyle/>
                    <a:p>
                      <a:pPr algn="ctr" fontAlgn="b"/>
                      <a:r>
                        <a:rPr lang="ru-RU" sz="900" b="0" i="0" u="none" strike="noStrike">
                          <a:latin typeface="Arial"/>
                        </a:rPr>
                        <a:t>33 253 849,00</a:t>
                      </a:r>
                    </a:p>
                  </a:txBody>
                  <a:tcPr marL="7620" marR="7620" marT="7620" marB="0" anchor="b"/>
                </a:tc>
                <a:tc>
                  <a:txBody>
                    <a:bodyPr/>
                    <a:lstStyle/>
                    <a:p>
                      <a:pPr algn="ctr" fontAlgn="b"/>
                      <a:r>
                        <a:rPr lang="ru-RU" sz="900" b="0" i="0" u="none" strike="noStrike">
                          <a:latin typeface="Arial"/>
                        </a:rPr>
                        <a:t>8,61</a:t>
                      </a:r>
                    </a:p>
                  </a:txBody>
                  <a:tcPr marL="7620" marR="7620" marT="7620" marB="0" anchor="b"/>
                </a:tc>
                <a:tc>
                  <a:txBody>
                    <a:bodyPr/>
                    <a:lstStyle/>
                    <a:p>
                      <a:pPr algn="ctr" fontAlgn="b"/>
                      <a:r>
                        <a:rPr lang="ru-RU" sz="900" b="0" i="0" u="none" strike="noStrike">
                          <a:latin typeface="Arial"/>
                        </a:rPr>
                        <a:t>29 713 849,00</a:t>
                      </a:r>
                    </a:p>
                  </a:txBody>
                  <a:tcPr marL="7620" marR="7620" marT="7620" marB="0" anchor="b"/>
                </a:tc>
                <a:tc>
                  <a:txBody>
                    <a:bodyPr/>
                    <a:lstStyle/>
                    <a:p>
                      <a:pPr algn="ctr" fontAlgn="b"/>
                      <a:r>
                        <a:rPr lang="ru-RU" sz="900" b="0" i="0" u="none" strike="noStrike">
                          <a:latin typeface="Arial"/>
                        </a:rPr>
                        <a:t>8,34</a:t>
                      </a:r>
                    </a:p>
                  </a:txBody>
                  <a:tcPr marL="7620" marR="7620" marT="7620" marB="0" anchor="b"/>
                </a:tc>
                <a:tc>
                  <a:txBody>
                    <a:bodyPr/>
                    <a:lstStyle/>
                    <a:p>
                      <a:pPr algn="ctr" fontAlgn="b"/>
                      <a:r>
                        <a:rPr lang="ru-RU" sz="900" b="0" i="0" u="none" strike="noStrike">
                          <a:latin typeface="Arial"/>
                        </a:rPr>
                        <a:t>27 873 358,00</a:t>
                      </a:r>
                    </a:p>
                  </a:txBody>
                  <a:tcPr marL="7620" marR="7620" marT="7620" marB="0" anchor="b"/>
                </a:tc>
                <a:tc>
                  <a:txBody>
                    <a:bodyPr/>
                    <a:lstStyle/>
                    <a:p>
                      <a:pPr algn="ctr" fontAlgn="b"/>
                      <a:r>
                        <a:rPr lang="ru-RU" sz="900" b="0" i="0" u="none" strike="noStrike">
                          <a:latin typeface="Arial"/>
                        </a:rPr>
                        <a:t>7,89</a:t>
                      </a:r>
                    </a:p>
                  </a:txBody>
                  <a:tcPr marL="7620" marR="7620" marT="7620" marB="0" anchor="b"/>
                </a:tc>
              </a:tr>
              <a:tr h="287253">
                <a:tc>
                  <a:txBody>
                    <a:bodyPr/>
                    <a:lstStyle/>
                    <a:p>
                      <a:pPr algn="ctr" fontAlgn="b"/>
                      <a:r>
                        <a:rPr lang="ru-RU" sz="1000" b="1" i="0" u="none" strike="noStrike" dirty="0">
                          <a:latin typeface="Arial"/>
                        </a:rPr>
                        <a:t>09</a:t>
                      </a:r>
                    </a:p>
                  </a:txBody>
                  <a:tcPr marL="9525" marR="9525" marT="9525" marB="0" anchor="ctr"/>
                </a:tc>
                <a:tc>
                  <a:txBody>
                    <a:bodyPr/>
                    <a:lstStyle/>
                    <a:p>
                      <a:pPr algn="l" fontAlgn="b"/>
                      <a:r>
                        <a:rPr lang="ru-RU" sz="1000" b="0" i="0" u="none" strike="noStrike" smtClean="0">
                          <a:latin typeface="Arial"/>
                        </a:rPr>
                        <a:t>Здравоохранение</a:t>
                      </a:r>
                      <a:endParaRPr lang="ru-RU" sz="1000" b="0" i="0" u="none" strike="noStrike">
                        <a:latin typeface="Arial"/>
                      </a:endParaRPr>
                    </a:p>
                  </a:txBody>
                  <a:tcPr marL="9525" marR="9525" marT="9525" marB="0" anchor="ctr"/>
                </a:tc>
                <a:tc>
                  <a:txBody>
                    <a:bodyPr/>
                    <a:lstStyle/>
                    <a:p>
                      <a:pPr algn="ctr" fontAlgn="b"/>
                      <a:r>
                        <a:rPr lang="ru-RU" sz="900" b="0" i="0" u="none" strike="noStrike">
                          <a:latin typeface="Arial"/>
                        </a:rPr>
                        <a:t>287 132,00</a:t>
                      </a:r>
                    </a:p>
                  </a:txBody>
                  <a:tcPr marL="7620" marR="7620" marT="7620" marB="0" anchor="b"/>
                </a:tc>
                <a:tc>
                  <a:txBody>
                    <a:bodyPr/>
                    <a:lstStyle/>
                    <a:p>
                      <a:pPr algn="ctr" fontAlgn="b"/>
                      <a:r>
                        <a:rPr lang="ru-RU" sz="900" b="0" i="0" u="none" strike="noStrike">
                          <a:latin typeface="Arial"/>
                        </a:rPr>
                        <a:t>0,08</a:t>
                      </a:r>
                    </a:p>
                  </a:txBody>
                  <a:tcPr marL="7620" marR="7620" marT="7620" marB="0" anchor="b"/>
                </a:tc>
                <a:tc>
                  <a:txBody>
                    <a:bodyPr/>
                    <a:lstStyle/>
                    <a:p>
                      <a:pPr algn="ctr" fontAlgn="b"/>
                      <a:r>
                        <a:rPr lang="ru-RU" sz="900" b="0" i="0" u="none" strike="noStrike">
                          <a:latin typeface="Arial"/>
                        </a:rPr>
                        <a:t>326 595,00</a:t>
                      </a:r>
                    </a:p>
                  </a:txBody>
                  <a:tcPr marL="7620" marR="7620" marT="7620" marB="0" anchor="b"/>
                </a:tc>
                <a:tc>
                  <a:txBody>
                    <a:bodyPr/>
                    <a:lstStyle/>
                    <a:p>
                      <a:pPr algn="ctr" fontAlgn="b"/>
                      <a:r>
                        <a:rPr lang="ru-RU" sz="900" b="0" i="0" u="none" strike="noStrike">
                          <a:latin typeface="Arial"/>
                        </a:rPr>
                        <a:t>0,08</a:t>
                      </a:r>
                    </a:p>
                  </a:txBody>
                  <a:tcPr marL="7620" marR="7620" marT="7620" marB="0" anchor="b"/>
                </a:tc>
                <a:tc>
                  <a:txBody>
                    <a:bodyPr/>
                    <a:lstStyle/>
                    <a:p>
                      <a:pPr algn="ctr" fontAlgn="b"/>
                      <a:r>
                        <a:rPr lang="ru-RU" sz="900" b="0" i="0" u="none" strike="noStrike">
                          <a:latin typeface="Arial"/>
                        </a:rPr>
                        <a:t>326 595,00</a:t>
                      </a:r>
                    </a:p>
                  </a:txBody>
                  <a:tcPr marL="7620" marR="7620" marT="7620" marB="0" anchor="b"/>
                </a:tc>
                <a:tc>
                  <a:txBody>
                    <a:bodyPr/>
                    <a:lstStyle/>
                    <a:p>
                      <a:pPr algn="ctr" fontAlgn="b"/>
                      <a:r>
                        <a:rPr lang="ru-RU" sz="900" b="0" i="0" u="none" strike="noStrike">
                          <a:latin typeface="Arial"/>
                        </a:rPr>
                        <a:t>0,09</a:t>
                      </a:r>
                    </a:p>
                  </a:txBody>
                  <a:tcPr marL="7620" marR="7620" marT="7620" marB="0" anchor="b"/>
                </a:tc>
                <a:tc>
                  <a:txBody>
                    <a:bodyPr/>
                    <a:lstStyle/>
                    <a:p>
                      <a:pPr algn="ctr" fontAlgn="b"/>
                      <a:r>
                        <a:rPr lang="ru-RU" sz="900" b="0" i="0" u="none" strike="noStrike">
                          <a:latin typeface="Arial"/>
                        </a:rPr>
                        <a:t>326 595,00</a:t>
                      </a:r>
                    </a:p>
                  </a:txBody>
                  <a:tcPr marL="7620" marR="7620" marT="7620" marB="0" anchor="b"/>
                </a:tc>
                <a:tc>
                  <a:txBody>
                    <a:bodyPr/>
                    <a:lstStyle/>
                    <a:p>
                      <a:pPr algn="ctr" fontAlgn="b"/>
                      <a:r>
                        <a:rPr lang="ru-RU" sz="900" b="0" i="0" u="none" strike="noStrike">
                          <a:latin typeface="Arial"/>
                        </a:rPr>
                        <a:t>0,09</a:t>
                      </a:r>
                    </a:p>
                  </a:txBody>
                  <a:tcPr marL="7620" marR="7620" marT="7620" marB="0" anchor="b"/>
                </a:tc>
              </a:tr>
              <a:tr h="411853">
                <a:tc>
                  <a:txBody>
                    <a:bodyPr/>
                    <a:lstStyle/>
                    <a:p>
                      <a:pPr algn="ctr" fontAlgn="b"/>
                      <a:r>
                        <a:rPr lang="ru-RU" sz="1000" b="1" i="0" u="none" strike="noStrike" dirty="0">
                          <a:latin typeface="Arial"/>
                        </a:rPr>
                        <a:t>10</a:t>
                      </a:r>
                    </a:p>
                  </a:txBody>
                  <a:tcPr marL="9525" marR="9525" marT="9525" marB="0" anchor="ctr"/>
                </a:tc>
                <a:tc>
                  <a:txBody>
                    <a:bodyPr/>
                    <a:lstStyle/>
                    <a:p>
                      <a:pPr algn="l" fontAlgn="b"/>
                      <a:r>
                        <a:rPr lang="ru-RU" sz="1000" b="0" i="0" u="none" strike="noStrike" smtClean="0">
                          <a:latin typeface="Arial"/>
                        </a:rPr>
                        <a:t>Социальная политика</a:t>
                      </a:r>
                      <a:endParaRPr lang="ru-RU" sz="1000" b="0" i="0" u="none" strike="noStrike">
                        <a:latin typeface="Arial"/>
                      </a:endParaRPr>
                    </a:p>
                  </a:txBody>
                  <a:tcPr marL="9525" marR="9525" marT="9525" marB="0" anchor="ctr"/>
                </a:tc>
                <a:tc>
                  <a:txBody>
                    <a:bodyPr/>
                    <a:lstStyle/>
                    <a:p>
                      <a:pPr algn="ctr" fontAlgn="b"/>
                      <a:r>
                        <a:rPr lang="ru-RU" sz="900" b="0" i="0" u="none" strike="noStrike">
                          <a:latin typeface="Arial"/>
                        </a:rPr>
                        <a:t>24 619 463,00</a:t>
                      </a:r>
                    </a:p>
                  </a:txBody>
                  <a:tcPr marL="7620" marR="7620" marT="7620" marB="0" anchor="b"/>
                </a:tc>
                <a:tc>
                  <a:txBody>
                    <a:bodyPr/>
                    <a:lstStyle/>
                    <a:p>
                      <a:pPr algn="ctr" fontAlgn="b"/>
                      <a:r>
                        <a:rPr lang="ru-RU" sz="900" b="0" i="0" u="none" strike="noStrike">
                          <a:latin typeface="Arial"/>
                        </a:rPr>
                        <a:t>6,90</a:t>
                      </a:r>
                    </a:p>
                  </a:txBody>
                  <a:tcPr marL="7620" marR="7620" marT="7620" marB="0" anchor="b"/>
                </a:tc>
                <a:tc>
                  <a:txBody>
                    <a:bodyPr/>
                    <a:lstStyle/>
                    <a:p>
                      <a:pPr algn="ctr" fontAlgn="b"/>
                      <a:r>
                        <a:rPr lang="ru-RU" sz="900" b="0" i="0" u="none" strike="noStrike">
                          <a:latin typeface="Arial"/>
                        </a:rPr>
                        <a:t>47 096 248,00</a:t>
                      </a:r>
                    </a:p>
                  </a:txBody>
                  <a:tcPr marL="7620" marR="7620" marT="7620" marB="0" anchor="b"/>
                </a:tc>
                <a:tc>
                  <a:txBody>
                    <a:bodyPr/>
                    <a:lstStyle/>
                    <a:p>
                      <a:pPr algn="ctr" fontAlgn="b"/>
                      <a:r>
                        <a:rPr lang="ru-RU" sz="900" b="0" i="0" u="none" strike="noStrike">
                          <a:latin typeface="Arial"/>
                        </a:rPr>
                        <a:t>12,19</a:t>
                      </a:r>
                    </a:p>
                  </a:txBody>
                  <a:tcPr marL="7620" marR="7620" marT="7620" marB="0" anchor="b"/>
                </a:tc>
                <a:tc>
                  <a:txBody>
                    <a:bodyPr/>
                    <a:lstStyle/>
                    <a:p>
                      <a:pPr algn="ctr" fontAlgn="b"/>
                      <a:r>
                        <a:rPr lang="ru-RU" sz="900" b="0" i="0" u="none" strike="noStrike">
                          <a:latin typeface="Arial"/>
                        </a:rPr>
                        <a:t>46 870 981,00</a:t>
                      </a:r>
                    </a:p>
                  </a:txBody>
                  <a:tcPr marL="7620" marR="7620" marT="7620" marB="0" anchor="b"/>
                </a:tc>
                <a:tc>
                  <a:txBody>
                    <a:bodyPr/>
                    <a:lstStyle/>
                    <a:p>
                      <a:pPr algn="ctr" fontAlgn="b"/>
                      <a:r>
                        <a:rPr lang="ru-RU" sz="900" b="0" i="0" u="none" strike="noStrike">
                          <a:latin typeface="Arial"/>
                        </a:rPr>
                        <a:t>13,15</a:t>
                      </a:r>
                    </a:p>
                  </a:txBody>
                  <a:tcPr marL="7620" marR="7620" marT="7620" marB="0" anchor="b"/>
                </a:tc>
                <a:tc>
                  <a:txBody>
                    <a:bodyPr/>
                    <a:lstStyle/>
                    <a:p>
                      <a:pPr algn="ctr" fontAlgn="b"/>
                      <a:r>
                        <a:rPr lang="ru-RU" sz="900" b="0" i="0" u="none" strike="noStrike">
                          <a:latin typeface="Arial"/>
                        </a:rPr>
                        <a:t>47 075 336,00</a:t>
                      </a:r>
                    </a:p>
                  </a:txBody>
                  <a:tcPr marL="7620" marR="7620" marT="7620" marB="0" anchor="b"/>
                </a:tc>
                <a:tc>
                  <a:txBody>
                    <a:bodyPr/>
                    <a:lstStyle/>
                    <a:p>
                      <a:pPr algn="ctr" fontAlgn="b"/>
                      <a:r>
                        <a:rPr lang="ru-RU" sz="900" b="0" i="0" u="none" strike="noStrike">
                          <a:latin typeface="Arial"/>
                        </a:rPr>
                        <a:t>13,32</a:t>
                      </a:r>
                    </a:p>
                  </a:txBody>
                  <a:tcPr marL="7620" marR="7620" marT="7620" marB="0" anchor="b"/>
                </a:tc>
              </a:tr>
              <a:tr h="445403">
                <a:tc>
                  <a:txBody>
                    <a:bodyPr/>
                    <a:lstStyle/>
                    <a:p>
                      <a:pPr algn="ctr" fontAlgn="b"/>
                      <a:r>
                        <a:rPr lang="ru-RU" sz="1000" b="1" i="0" u="none" strike="noStrike" dirty="0">
                          <a:latin typeface="Arial"/>
                        </a:rPr>
                        <a:t>11</a:t>
                      </a:r>
                    </a:p>
                  </a:txBody>
                  <a:tcPr marL="9525" marR="9525" marT="9525" marB="0" anchor="ctr"/>
                </a:tc>
                <a:tc>
                  <a:txBody>
                    <a:bodyPr/>
                    <a:lstStyle/>
                    <a:p>
                      <a:pPr algn="l" fontAlgn="b"/>
                      <a:r>
                        <a:rPr lang="ru-RU" sz="1000" b="0" i="0" u="none" strike="noStrike" smtClean="0">
                          <a:latin typeface="Arial"/>
                        </a:rPr>
                        <a:t>Физическая культура и спорт</a:t>
                      </a:r>
                      <a:endParaRPr lang="ru-RU" sz="1000" b="0" i="0" u="none" strike="noStrike">
                        <a:latin typeface="Arial"/>
                      </a:endParaRPr>
                    </a:p>
                  </a:txBody>
                  <a:tcPr marL="9525" marR="9525" marT="9525" marB="0" anchor="ctr"/>
                </a:tc>
                <a:tc>
                  <a:txBody>
                    <a:bodyPr/>
                    <a:lstStyle/>
                    <a:p>
                      <a:pPr algn="ctr" fontAlgn="b"/>
                      <a:r>
                        <a:rPr lang="ru-RU" sz="900" b="0" i="0" u="none" strike="noStrike">
                          <a:latin typeface="Arial"/>
                        </a:rPr>
                        <a:t>310 130,00</a:t>
                      </a:r>
                    </a:p>
                  </a:txBody>
                  <a:tcPr marL="7620" marR="7620" marT="7620" marB="0" anchor="b"/>
                </a:tc>
                <a:tc>
                  <a:txBody>
                    <a:bodyPr/>
                    <a:lstStyle/>
                    <a:p>
                      <a:pPr algn="ctr" fontAlgn="b"/>
                      <a:r>
                        <a:rPr lang="ru-RU" sz="900" b="0" i="0" u="none" strike="noStrike">
                          <a:latin typeface="Arial"/>
                        </a:rPr>
                        <a:t>0,09</a:t>
                      </a:r>
                    </a:p>
                  </a:txBody>
                  <a:tcPr marL="7620" marR="7620" marT="7620" marB="0" anchor="b"/>
                </a:tc>
                <a:tc>
                  <a:txBody>
                    <a:bodyPr/>
                    <a:lstStyle/>
                    <a:p>
                      <a:pPr algn="ctr" fontAlgn="b"/>
                      <a:r>
                        <a:rPr lang="ru-RU" sz="900" b="0" i="0" u="none" strike="noStrike">
                          <a:latin typeface="Arial"/>
                        </a:rPr>
                        <a:t>310 130,00</a:t>
                      </a:r>
                    </a:p>
                  </a:txBody>
                  <a:tcPr marL="7620" marR="7620" marT="7620" marB="0" anchor="b"/>
                </a:tc>
                <a:tc>
                  <a:txBody>
                    <a:bodyPr/>
                    <a:lstStyle/>
                    <a:p>
                      <a:pPr algn="ctr" fontAlgn="b"/>
                      <a:r>
                        <a:rPr lang="ru-RU" sz="900" b="0" i="0" u="none" strike="noStrike">
                          <a:latin typeface="Arial"/>
                        </a:rPr>
                        <a:t>0,08</a:t>
                      </a:r>
                    </a:p>
                  </a:txBody>
                  <a:tcPr marL="7620" marR="7620" marT="7620" marB="0" anchor="b"/>
                </a:tc>
                <a:tc>
                  <a:txBody>
                    <a:bodyPr/>
                    <a:lstStyle/>
                    <a:p>
                      <a:pPr algn="ctr" fontAlgn="b"/>
                      <a:r>
                        <a:rPr lang="ru-RU" sz="900" b="0" i="0" u="none" strike="noStrike">
                          <a:latin typeface="Arial"/>
                        </a:rPr>
                        <a:t>210 130,00</a:t>
                      </a:r>
                    </a:p>
                  </a:txBody>
                  <a:tcPr marL="7620" marR="7620" marT="7620" marB="0" anchor="b"/>
                </a:tc>
                <a:tc>
                  <a:txBody>
                    <a:bodyPr/>
                    <a:lstStyle/>
                    <a:p>
                      <a:pPr algn="ctr" fontAlgn="b"/>
                      <a:r>
                        <a:rPr lang="ru-RU" sz="900" b="0" i="0" u="none" strike="noStrike">
                          <a:latin typeface="Arial"/>
                        </a:rPr>
                        <a:t>0,06</a:t>
                      </a:r>
                    </a:p>
                  </a:txBody>
                  <a:tcPr marL="7620" marR="7620" marT="7620" marB="0" anchor="b"/>
                </a:tc>
                <a:tc>
                  <a:txBody>
                    <a:bodyPr/>
                    <a:lstStyle/>
                    <a:p>
                      <a:pPr algn="ctr" fontAlgn="b"/>
                      <a:r>
                        <a:rPr lang="ru-RU" sz="900" b="0" i="0" u="none" strike="noStrike">
                          <a:latin typeface="Arial"/>
                        </a:rPr>
                        <a:t>210 130,00</a:t>
                      </a:r>
                    </a:p>
                  </a:txBody>
                  <a:tcPr marL="7620" marR="7620" marT="7620" marB="0" anchor="b"/>
                </a:tc>
                <a:tc>
                  <a:txBody>
                    <a:bodyPr/>
                    <a:lstStyle/>
                    <a:p>
                      <a:pPr algn="ctr" fontAlgn="b"/>
                      <a:r>
                        <a:rPr lang="ru-RU" sz="900" b="0" i="0" u="none" strike="noStrike">
                          <a:latin typeface="Arial"/>
                        </a:rPr>
                        <a:t>0,06</a:t>
                      </a:r>
                    </a:p>
                  </a:txBody>
                  <a:tcPr marL="7620" marR="7620" marT="7620" marB="0" anchor="b"/>
                </a:tc>
              </a:tr>
              <a:tr h="428628">
                <a:tc>
                  <a:txBody>
                    <a:bodyPr/>
                    <a:lstStyle/>
                    <a:p>
                      <a:pPr algn="ctr" fontAlgn="b"/>
                      <a:r>
                        <a:rPr lang="ru-RU" sz="1000" b="1" i="0" u="none" strike="noStrike" dirty="0">
                          <a:latin typeface="Arial"/>
                        </a:rPr>
                        <a:t>14</a:t>
                      </a:r>
                    </a:p>
                  </a:txBody>
                  <a:tcPr marL="9525" marR="9525" marT="9525" marB="0" anchor="ctr"/>
                </a:tc>
                <a:tc>
                  <a:txBody>
                    <a:bodyPr/>
                    <a:lstStyle/>
                    <a:p>
                      <a:pPr algn="l" fontAlgn="b"/>
                      <a:r>
                        <a:rPr lang="ru-RU" sz="1000" b="0" i="0" u="none" strike="noStrike" dirty="0" smtClean="0">
                          <a:latin typeface="Arial"/>
                        </a:rPr>
                        <a:t>Межбюджетные трансферты</a:t>
                      </a:r>
                      <a:endParaRPr lang="ru-RU" sz="1000" b="0" i="0" u="none" strike="noStrike" dirty="0">
                        <a:latin typeface="Arial"/>
                      </a:endParaRPr>
                    </a:p>
                  </a:txBody>
                  <a:tcPr marL="9525" marR="9525" marT="9525" marB="0" anchor="ctr"/>
                </a:tc>
                <a:tc>
                  <a:txBody>
                    <a:bodyPr/>
                    <a:lstStyle/>
                    <a:p>
                      <a:pPr algn="ctr" fontAlgn="b"/>
                      <a:r>
                        <a:rPr lang="ru-RU" sz="900" b="0" i="0" u="none" strike="noStrike">
                          <a:latin typeface="Arial"/>
                        </a:rPr>
                        <a:t>6 999 650,00</a:t>
                      </a:r>
                    </a:p>
                  </a:txBody>
                  <a:tcPr marL="7620" marR="7620" marT="7620" marB="0" anchor="b"/>
                </a:tc>
                <a:tc>
                  <a:txBody>
                    <a:bodyPr/>
                    <a:lstStyle/>
                    <a:p>
                      <a:pPr algn="ctr" fontAlgn="b"/>
                      <a:r>
                        <a:rPr lang="ru-RU" sz="900" b="0" i="0" u="none" strike="noStrike">
                          <a:latin typeface="Arial"/>
                        </a:rPr>
                        <a:t>1,96</a:t>
                      </a:r>
                    </a:p>
                  </a:txBody>
                  <a:tcPr marL="7620" marR="7620" marT="7620" marB="0" anchor="b"/>
                </a:tc>
                <a:tc>
                  <a:txBody>
                    <a:bodyPr/>
                    <a:lstStyle/>
                    <a:p>
                      <a:pPr algn="ctr" fontAlgn="b"/>
                      <a:r>
                        <a:rPr lang="ru-RU" sz="900" b="0" i="0" u="none" strike="noStrike">
                          <a:latin typeface="Arial"/>
                        </a:rPr>
                        <a:t>6 040 401,00</a:t>
                      </a:r>
                    </a:p>
                  </a:txBody>
                  <a:tcPr marL="7620" marR="7620" marT="7620" marB="0" anchor="b"/>
                </a:tc>
                <a:tc>
                  <a:txBody>
                    <a:bodyPr/>
                    <a:lstStyle/>
                    <a:p>
                      <a:pPr algn="ctr" fontAlgn="b"/>
                      <a:r>
                        <a:rPr lang="ru-RU" sz="900" b="0" i="0" u="none" strike="noStrike">
                          <a:latin typeface="Arial"/>
                        </a:rPr>
                        <a:t>1,56</a:t>
                      </a:r>
                    </a:p>
                  </a:txBody>
                  <a:tcPr marL="7620" marR="7620" marT="7620" marB="0" anchor="b"/>
                </a:tc>
                <a:tc>
                  <a:txBody>
                    <a:bodyPr/>
                    <a:lstStyle/>
                    <a:p>
                      <a:pPr algn="ctr" fontAlgn="b"/>
                      <a:r>
                        <a:rPr lang="ru-RU" sz="900" b="0" i="0" u="none" strike="noStrike">
                          <a:latin typeface="Arial"/>
                        </a:rPr>
                        <a:t>6 029 012,00</a:t>
                      </a:r>
                    </a:p>
                  </a:txBody>
                  <a:tcPr marL="7620" marR="7620" marT="7620" marB="0" anchor="b"/>
                </a:tc>
                <a:tc>
                  <a:txBody>
                    <a:bodyPr/>
                    <a:lstStyle/>
                    <a:p>
                      <a:pPr algn="ctr" fontAlgn="b"/>
                      <a:r>
                        <a:rPr lang="ru-RU" sz="900" b="0" i="0" u="none" strike="noStrike">
                          <a:latin typeface="Arial"/>
                        </a:rPr>
                        <a:t>1,69</a:t>
                      </a:r>
                    </a:p>
                  </a:txBody>
                  <a:tcPr marL="7620" marR="7620" marT="7620" marB="0" anchor="b"/>
                </a:tc>
                <a:tc>
                  <a:txBody>
                    <a:bodyPr/>
                    <a:lstStyle/>
                    <a:p>
                      <a:pPr algn="ctr" fontAlgn="b"/>
                      <a:r>
                        <a:rPr lang="ru-RU" sz="900" b="0" i="0" u="none" strike="noStrike">
                          <a:latin typeface="Arial"/>
                        </a:rPr>
                        <a:t>5 480 920,00</a:t>
                      </a:r>
                    </a:p>
                  </a:txBody>
                  <a:tcPr marL="7620" marR="7620" marT="7620" marB="0" anchor="b"/>
                </a:tc>
                <a:tc>
                  <a:txBody>
                    <a:bodyPr/>
                    <a:lstStyle/>
                    <a:p>
                      <a:pPr algn="ctr" fontAlgn="b"/>
                      <a:r>
                        <a:rPr lang="ru-RU" sz="900" b="0" i="0" u="none" strike="noStrike">
                          <a:latin typeface="Arial"/>
                        </a:rPr>
                        <a:t>1,55</a:t>
                      </a:r>
                    </a:p>
                  </a:txBody>
                  <a:tcPr marL="7620" marR="7620" marT="7620" marB="0" anchor="b"/>
                </a:tc>
              </a:tr>
              <a:tr h="428628">
                <a:tc>
                  <a:txBody>
                    <a:bodyPr/>
                    <a:lstStyle/>
                    <a:p>
                      <a:pPr algn="ctr" fontAlgn="b"/>
                      <a:endParaRPr lang="ru-RU" sz="1000" b="1" i="0" u="none" strike="noStrike" dirty="0">
                        <a:latin typeface="Arial"/>
                      </a:endParaRPr>
                    </a:p>
                  </a:txBody>
                  <a:tcPr marL="9525" marR="9525" marT="9525" marB="0" anchor="ctr"/>
                </a:tc>
                <a:tc>
                  <a:txBody>
                    <a:bodyPr/>
                    <a:lstStyle/>
                    <a:p>
                      <a:pPr algn="l" fontAlgn="b"/>
                      <a:r>
                        <a:rPr lang="ru-RU" sz="1000" b="0" i="0" u="none" strike="noStrike" dirty="0" smtClean="0">
                          <a:latin typeface="Arial"/>
                        </a:rPr>
                        <a:t>Условно утвержденные расходы</a:t>
                      </a:r>
                      <a:endParaRPr lang="ru-RU" sz="1000" b="0" i="0" u="none" strike="noStrike" dirty="0">
                        <a:latin typeface="Arial"/>
                      </a:endParaRPr>
                    </a:p>
                  </a:txBody>
                  <a:tcPr marL="9525" marR="9525" marT="9525" marB="0" anchor="ctr"/>
                </a:tc>
                <a:tc>
                  <a:txBody>
                    <a:bodyPr/>
                    <a:lstStyle/>
                    <a:p>
                      <a:pPr algn="ctr" fontAlgn="b"/>
                      <a:r>
                        <a:rPr lang="ru-RU" sz="900" b="0" i="0" u="none" strike="noStrike">
                          <a:latin typeface="Arial"/>
                        </a:rPr>
                        <a:t> </a:t>
                      </a:r>
                    </a:p>
                  </a:txBody>
                  <a:tcPr marL="7620" marR="7620" marT="7620" marB="0" anchor="b"/>
                </a:tc>
                <a:tc>
                  <a:txBody>
                    <a:bodyPr/>
                    <a:lstStyle/>
                    <a:p>
                      <a:pPr algn="ctr" fontAlgn="b"/>
                      <a:r>
                        <a:rPr lang="ru-RU" sz="900" b="0" i="0" u="none" strike="noStrike">
                          <a:latin typeface="Arial"/>
                        </a:rPr>
                        <a:t>0,00</a:t>
                      </a:r>
                    </a:p>
                  </a:txBody>
                  <a:tcPr marL="7620" marR="7620" marT="7620" marB="0" anchor="b"/>
                </a:tc>
                <a:tc>
                  <a:txBody>
                    <a:bodyPr/>
                    <a:lstStyle/>
                    <a:p>
                      <a:pPr algn="ctr" fontAlgn="b"/>
                      <a:r>
                        <a:rPr lang="ru-RU" sz="900" b="0" i="0" u="none" strike="noStrike">
                          <a:latin typeface="Arial"/>
                        </a:rPr>
                        <a:t> </a:t>
                      </a:r>
                    </a:p>
                  </a:txBody>
                  <a:tcPr marL="7620" marR="7620" marT="7620" marB="0" anchor="b"/>
                </a:tc>
                <a:tc>
                  <a:txBody>
                    <a:bodyPr/>
                    <a:lstStyle/>
                    <a:p>
                      <a:pPr algn="ctr" fontAlgn="b"/>
                      <a:r>
                        <a:rPr lang="ru-RU" sz="900" b="0" i="0" u="none" strike="noStrike">
                          <a:latin typeface="Arial"/>
                        </a:rPr>
                        <a:t>0,00</a:t>
                      </a:r>
                    </a:p>
                  </a:txBody>
                  <a:tcPr marL="7620" marR="7620" marT="7620" marB="0" anchor="b"/>
                </a:tc>
                <a:tc>
                  <a:txBody>
                    <a:bodyPr/>
                    <a:lstStyle/>
                    <a:p>
                      <a:pPr algn="ctr" fontAlgn="b"/>
                      <a:r>
                        <a:rPr lang="ru-RU" sz="900" b="0" i="0" u="none" strike="noStrike">
                          <a:latin typeface="Arial"/>
                        </a:rPr>
                        <a:t>2 910 462,00</a:t>
                      </a:r>
                    </a:p>
                  </a:txBody>
                  <a:tcPr marL="7620" marR="7620" marT="7620" marB="0" anchor="b"/>
                </a:tc>
                <a:tc>
                  <a:txBody>
                    <a:bodyPr/>
                    <a:lstStyle/>
                    <a:p>
                      <a:pPr algn="ctr" fontAlgn="b"/>
                      <a:r>
                        <a:rPr lang="ru-RU" sz="900" b="0" i="0" u="none" strike="noStrike">
                          <a:latin typeface="Arial"/>
                        </a:rPr>
                        <a:t>0,82</a:t>
                      </a:r>
                    </a:p>
                  </a:txBody>
                  <a:tcPr marL="7620" marR="7620" marT="7620" marB="0" anchor="b"/>
                </a:tc>
                <a:tc>
                  <a:txBody>
                    <a:bodyPr/>
                    <a:lstStyle/>
                    <a:p>
                      <a:pPr algn="ctr" fontAlgn="b"/>
                      <a:r>
                        <a:rPr lang="ru-RU" sz="900" b="0" i="0" u="none" strike="noStrike">
                          <a:latin typeface="Arial"/>
                        </a:rPr>
                        <a:t>5 708 337,00</a:t>
                      </a:r>
                    </a:p>
                  </a:txBody>
                  <a:tcPr marL="7620" marR="7620" marT="7620" marB="0" anchor="b"/>
                </a:tc>
                <a:tc>
                  <a:txBody>
                    <a:bodyPr/>
                    <a:lstStyle/>
                    <a:p>
                      <a:pPr algn="ctr" fontAlgn="b"/>
                      <a:r>
                        <a:rPr lang="ru-RU" sz="900" b="0" i="0" u="none" strike="noStrike" dirty="0">
                          <a:latin typeface="Arial"/>
                        </a:rPr>
                        <a:t>1,62</a:t>
                      </a:r>
                    </a:p>
                  </a:txBody>
                  <a:tcPr marL="7620" marR="7620" marT="7620" marB="0" anchor="b"/>
                </a:tc>
              </a:tr>
            </a:tbl>
          </a:graphicData>
        </a:graphic>
      </p:graphicFrame>
      <p:sp>
        <p:nvSpPr>
          <p:cNvPr id="6" name="Прямоугольник 5"/>
          <p:cNvSpPr/>
          <p:nvPr/>
        </p:nvSpPr>
        <p:spPr>
          <a:xfrm>
            <a:off x="8072462" y="571480"/>
            <a:ext cx="862159" cy="369332"/>
          </a:xfrm>
          <a:prstGeom prst="rect">
            <a:avLst/>
          </a:prstGeom>
        </p:spPr>
        <p:txBody>
          <a:bodyPr wrap="none">
            <a:spAutoFit/>
          </a:bodyPr>
          <a:lstStyle/>
          <a:p>
            <a:r>
              <a:rPr lang="ru-RU" dirty="0" smtClean="0"/>
              <a:t>рублей</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037258"/>
          </a:xfrm>
        </p:spPr>
        <p:style>
          <a:lnRef idx="1">
            <a:schemeClr val="accent4"/>
          </a:lnRef>
          <a:fillRef idx="3">
            <a:schemeClr val="accent4"/>
          </a:fillRef>
          <a:effectRef idx="2">
            <a:schemeClr val="accent4"/>
          </a:effectRef>
          <a:fontRef idx="minor">
            <a:schemeClr val="lt1"/>
          </a:fontRef>
        </p:style>
        <p:txBody>
          <a:bodyPr>
            <a:normAutofit/>
          </a:bodyPr>
          <a:lstStyle/>
          <a:p>
            <a:pPr algn="just"/>
            <a:r>
              <a:rPr lang="ru-RU" sz="1600" dirty="0" smtClean="0">
                <a:solidFill>
                  <a:schemeClr val="accent5">
                    <a:lumMod val="50000"/>
                  </a:schemeClr>
                </a:solidFill>
                <a:effectLst/>
              </a:rPr>
              <a:t>            Площадь Льговского района составляет 1080 км². Район граничит с </a:t>
            </a:r>
            <a:r>
              <a:rPr lang="ru-RU" sz="1600" dirty="0" err="1" smtClean="0">
                <a:solidFill>
                  <a:schemeClr val="accent5">
                    <a:lumMod val="50000"/>
                  </a:schemeClr>
                </a:solidFill>
                <a:effectLst/>
              </a:rPr>
              <a:t>Кореневским</a:t>
            </a:r>
            <a:r>
              <a:rPr lang="ru-RU" sz="1600" dirty="0" smtClean="0">
                <a:solidFill>
                  <a:schemeClr val="accent5">
                    <a:lumMod val="50000"/>
                  </a:schemeClr>
                </a:solidFill>
                <a:effectLst/>
              </a:rPr>
              <a:t>, Рыльским, </a:t>
            </a:r>
            <a:r>
              <a:rPr lang="ru-RU" sz="1600" dirty="0" err="1" smtClean="0">
                <a:solidFill>
                  <a:schemeClr val="accent5">
                    <a:lumMod val="50000"/>
                  </a:schemeClr>
                </a:solidFill>
                <a:effectLst/>
              </a:rPr>
              <a:t>Хомутовским</a:t>
            </a:r>
            <a:r>
              <a:rPr lang="ru-RU" sz="1600" dirty="0" smtClean="0">
                <a:solidFill>
                  <a:schemeClr val="accent5">
                    <a:lumMod val="50000"/>
                  </a:schemeClr>
                </a:solidFill>
                <a:effectLst/>
              </a:rPr>
              <a:t>, Курчатовским, </a:t>
            </a:r>
            <a:r>
              <a:rPr lang="ru-RU" sz="1600" dirty="0" err="1" smtClean="0">
                <a:solidFill>
                  <a:schemeClr val="accent5">
                    <a:lumMod val="50000"/>
                  </a:schemeClr>
                </a:solidFill>
                <a:effectLst/>
              </a:rPr>
              <a:t>Большесолдатским</a:t>
            </a:r>
            <a:r>
              <a:rPr lang="ru-RU" sz="1600" dirty="0" smtClean="0">
                <a:solidFill>
                  <a:schemeClr val="accent5">
                    <a:lumMod val="50000"/>
                  </a:schemeClr>
                </a:solidFill>
                <a:effectLst/>
              </a:rPr>
              <a:t>, </a:t>
            </a:r>
            <a:r>
              <a:rPr lang="ru-RU" sz="1600" dirty="0" err="1" smtClean="0">
                <a:solidFill>
                  <a:schemeClr val="accent5">
                    <a:lumMod val="50000"/>
                  </a:schemeClr>
                </a:solidFill>
                <a:effectLst/>
              </a:rPr>
              <a:t>Конышевским</a:t>
            </a:r>
            <a:r>
              <a:rPr lang="ru-RU" sz="1600" dirty="0" smtClean="0">
                <a:solidFill>
                  <a:schemeClr val="accent5">
                    <a:lumMod val="50000"/>
                  </a:schemeClr>
                </a:solidFill>
                <a:effectLst/>
              </a:rPr>
              <a:t> и </a:t>
            </a:r>
            <a:r>
              <a:rPr lang="ru-RU" sz="1600" dirty="0" err="1" smtClean="0">
                <a:solidFill>
                  <a:schemeClr val="accent5">
                    <a:lumMod val="50000"/>
                  </a:schemeClr>
                </a:solidFill>
                <a:effectLst/>
              </a:rPr>
              <a:t>Суджанскимрайонами</a:t>
            </a:r>
            <a:r>
              <a:rPr lang="ru-RU" sz="1600" dirty="0" smtClean="0">
                <a:solidFill>
                  <a:schemeClr val="accent5">
                    <a:lumMod val="50000"/>
                  </a:schemeClr>
                </a:solidFill>
                <a:effectLst/>
              </a:rPr>
              <a:t> Курской области.</a:t>
            </a:r>
            <a:endParaRPr lang="ru-RU" sz="1600" dirty="0">
              <a:solidFill>
                <a:schemeClr val="accent5">
                  <a:lumMod val="50000"/>
                </a:schemeClr>
              </a:solidFill>
              <a:effectLst/>
            </a:endParaRPr>
          </a:p>
        </p:txBody>
      </p:sp>
      <p:pic>
        <p:nvPicPr>
          <p:cNvPr id="15362" name="Picture 2"/>
          <p:cNvPicPr>
            <a:picLocks noGrp="1" noChangeAspect="1" noChangeArrowheads="1"/>
          </p:cNvPicPr>
          <p:nvPr>
            <p:ph idx="1"/>
          </p:nvPr>
        </p:nvPicPr>
        <p:blipFill>
          <a:blip r:embed="rId2"/>
          <a:stretch>
            <a:fillRect/>
          </a:stretch>
        </p:blipFill>
        <p:spPr bwMode="auto">
          <a:xfrm>
            <a:off x="928662" y="1500174"/>
            <a:ext cx="5448038" cy="4875727"/>
          </a:xfrm>
          <a:prstGeom prst="rect">
            <a:avLst/>
          </a:prstGeom>
          <a:noFill/>
          <a:ln w="9525">
            <a:noFill/>
            <a:miter lim="800000"/>
            <a:headEnd/>
            <a:tailEnd/>
          </a:ln>
          <a:effectLst/>
        </p:spPr>
      </p:pic>
      <p:sp>
        <p:nvSpPr>
          <p:cNvPr id="5" name="Содержимое 8"/>
          <p:cNvSpPr txBox="1">
            <a:spLocks/>
          </p:cNvSpPr>
          <p:nvPr/>
        </p:nvSpPr>
        <p:spPr>
          <a:xfrm>
            <a:off x="6072198" y="5857892"/>
            <a:ext cx="2071670" cy="785818"/>
          </a:xfrm>
          <a:prstGeom prst="rect">
            <a:avLst/>
          </a:prstGeom>
        </p:spPr>
        <p:txBody>
          <a:bodyPr/>
          <a:lstStyle/>
          <a:p>
            <a:pPr marL="548640" marR="0" lvl="0" indent="-411480" algn="l" defTabSz="914400" rtl="0" eaLnBrk="1" fontAlgn="auto" latinLnBrk="0" hangingPunct="1">
              <a:lnSpc>
                <a:spcPct val="100000"/>
              </a:lnSpc>
              <a:spcBef>
                <a:spcPct val="0"/>
              </a:spcBef>
              <a:spcAft>
                <a:spcPts val="0"/>
              </a:spcAft>
              <a:buClr>
                <a:schemeClr val="tx1">
                  <a:shade val="95000"/>
                </a:schemeClr>
              </a:buClr>
              <a:buSzPct val="65000"/>
              <a:buFontTx/>
              <a:buNone/>
              <a:tabLst/>
              <a:defRPr/>
            </a:pPr>
            <a:r>
              <a:rPr kumimoji="0" lang="ru-RU" sz="1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8 сельских поселений</a:t>
            </a:r>
          </a:p>
        </p:txBody>
      </p:sp>
      <p:pic>
        <p:nvPicPr>
          <p:cNvPr id="6" name="Рисунок 5" descr="IMG_4129.PNG"/>
          <p:cNvPicPr>
            <a:picLocks noChangeAspect="1"/>
          </p:cNvPicPr>
          <p:nvPr/>
        </p:nvPicPr>
        <p:blipFill>
          <a:blip r:embed="rId3" cstate="print"/>
          <a:stretch>
            <a:fillRect/>
          </a:stretch>
        </p:blipFill>
        <p:spPr>
          <a:xfrm>
            <a:off x="428596" y="4786322"/>
            <a:ext cx="1654474" cy="1917577"/>
          </a:xfrm>
          <a:prstGeom prst="rect">
            <a:avLst/>
          </a:prstGeom>
          <a:effectLst>
            <a:softEdge rad="63500"/>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7472386" cy="1000132"/>
          </a:xfrm>
          <a:solidFill>
            <a:schemeClr val="accent6">
              <a:lumMod val="20000"/>
              <a:lumOff val="80000"/>
            </a:schemeClr>
          </a:solidFill>
          <a:ln w="76200">
            <a:solidFill>
              <a:srgbClr val="7030A0"/>
            </a:solidFill>
          </a:ln>
        </p:spPr>
        <p:txBody>
          <a:bodyPr anchor="ctr">
            <a:noAutofit/>
          </a:bodyPr>
          <a:lstStyle/>
          <a:p>
            <a:pPr algn="ctr"/>
            <a:r>
              <a:rPr lang="ru-RU" sz="2400" dirty="0" smtClean="0"/>
              <a:t>СТРУКТУРА РАСХОДОВ БЮДЖЕТА ЛЬГОВСКОГО РАЙОНА КУРСКОЙ ОБЛАСТИ ПО ВИДАМ РАСХОДА</a:t>
            </a:r>
            <a:endParaRPr lang="ru-RU" sz="2400" dirty="0"/>
          </a:p>
        </p:txBody>
      </p:sp>
      <p:graphicFrame>
        <p:nvGraphicFramePr>
          <p:cNvPr id="4" name="Содержимое 3"/>
          <p:cNvGraphicFramePr>
            <a:graphicFrameLocks noGrp="1"/>
          </p:cNvGraphicFramePr>
          <p:nvPr>
            <p:ph idx="1"/>
          </p:nvPr>
        </p:nvGraphicFramePr>
        <p:xfrm>
          <a:off x="285720" y="1570317"/>
          <a:ext cx="8401080" cy="4792444"/>
        </p:xfrm>
        <a:graphic>
          <a:graphicData uri="http://schemas.openxmlformats.org/drawingml/2006/table">
            <a:tbl>
              <a:tblPr firstRow="1" bandRow="1">
                <a:tableStyleId>{21E4AEA4-8DFA-4A89-87EB-49C32662AFE0}</a:tableStyleId>
              </a:tblPr>
              <a:tblGrid>
                <a:gridCol w="3857652"/>
                <a:gridCol w="1436786"/>
                <a:gridCol w="1677311"/>
                <a:gridCol w="1429331"/>
              </a:tblGrid>
              <a:tr h="318057">
                <a:tc>
                  <a:txBody>
                    <a:bodyPr/>
                    <a:lstStyle/>
                    <a:p>
                      <a:pPr algn="ctr" fontAlgn="b"/>
                      <a:r>
                        <a:rPr lang="ru-RU" sz="1400" u="none" strike="noStrike" dirty="0" smtClean="0">
                          <a:latin typeface="Times New Roman" pitchFamily="18" charset="0"/>
                          <a:cs typeface="Times New Roman" pitchFamily="18" charset="0"/>
                        </a:rPr>
                        <a:t>НАИМЕНОВАНИЕ</a:t>
                      </a:r>
                      <a:endParaRPr lang="ru-RU" sz="1400" b="1" i="0" u="none" strike="noStrike" dirty="0">
                        <a:solidFill>
                          <a:srgbClr val="002060"/>
                        </a:solidFill>
                        <a:latin typeface="Times New Roman" pitchFamily="18" charset="0"/>
                        <a:cs typeface="Times New Roman" pitchFamily="18" charset="0"/>
                      </a:endParaRPr>
                    </a:p>
                  </a:txBody>
                  <a:tcPr marL="9525" marR="9525" marT="9525" marB="0" anchor="ctr"/>
                </a:tc>
                <a:tc>
                  <a:txBody>
                    <a:bodyPr/>
                    <a:lstStyle/>
                    <a:p>
                      <a:pPr algn="ctr" fontAlgn="ctr"/>
                      <a:r>
                        <a:rPr lang="ru-RU" sz="1400" u="none" strike="noStrike" dirty="0" smtClean="0">
                          <a:latin typeface="Times New Roman" pitchFamily="18" charset="0"/>
                          <a:cs typeface="Times New Roman" pitchFamily="18" charset="0"/>
                        </a:rPr>
                        <a:t>2021 </a:t>
                      </a:r>
                      <a:r>
                        <a:rPr lang="ru-RU" sz="1400" u="none" strike="noStrike" dirty="0">
                          <a:latin typeface="Times New Roman" pitchFamily="18" charset="0"/>
                          <a:cs typeface="Times New Roman" pitchFamily="18" charset="0"/>
                        </a:rPr>
                        <a:t>год</a:t>
                      </a:r>
                      <a:endParaRPr lang="ru-RU" sz="1400" b="1" i="0" u="none" strike="noStrike" dirty="0">
                        <a:solidFill>
                          <a:srgbClr val="002060"/>
                        </a:solidFill>
                        <a:latin typeface="Times New Roman" pitchFamily="18" charset="0"/>
                        <a:cs typeface="Times New Roman" pitchFamily="18" charset="0"/>
                      </a:endParaRPr>
                    </a:p>
                  </a:txBody>
                  <a:tcPr marL="9525" marR="9525" marT="9525" marB="0" anchor="ctr"/>
                </a:tc>
                <a:tc>
                  <a:txBody>
                    <a:bodyPr/>
                    <a:lstStyle/>
                    <a:p>
                      <a:pPr algn="ctr" fontAlgn="ctr"/>
                      <a:r>
                        <a:rPr lang="ru-RU" sz="1400" u="none" strike="noStrike" dirty="0" smtClean="0">
                          <a:latin typeface="Times New Roman" pitchFamily="18" charset="0"/>
                          <a:cs typeface="Times New Roman" pitchFamily="18" charset="0"/>
                        </a:rPr>
                        <a:t>2022 </a:t>
                      </a:r>
                      <a:r>
                        <a:rPr lang="ru-RU" sz="1400" u="none" strike="noStrike" dirty="0">
                          <a:latin typeface="Times New Roman" pitchFamily="18" charset="0"/>
                          <a:cs typeface="Times New Roman" pitchFamily="18" charset="0"/>
                        </a:rPr>
                        <a:t>год</a:t>
                      </a:r>
                      <a:endParaRPr lang="ru-RU" sz="1400" b="1" i="0" u="none" strike="noStrike" dirty="0">
                        <a:solidFill>
                          <a:srgbClr val="002060"/>
                        </a:solidFill>
                        <a:latin typeface="Times New Roman" pitchFamily="18" charset="0"/>
                        <a:cs typeface="Times New Roman" pitchFamily="18" charset="0"/>
                      </a:endParaRPr>
                    </a:p>
                  </a:txBody>
                  <a:tcPr marL="9525" marR="9525" marT="9525" marB="0" anchor="ctr"/>
                </a:tc>
                <a:tc>
                  <a:txBody>
                    <a:bodyPr/>
                    <a:lstStyle/>
                    <a:p>
                      <a:pPr algn="ctr" fontAlgn="ctr"/>
                      <a:r>
                        <a:rPr lang="ru-RU" sz="1400" u="none" strike="noStrike" dirty="0" smtClean="0">
                          <a:latin typeface="Times New Roman" pitchFamily="18" charset="0"/>
                          <a:cs typeface="Times New Roman" pitchFamily="18" charset="0"/>
                        </a:rPr>
                        <a:t>2023 </a:t>
                      </a:r>
                      <a:r>
                        <a:rPr lang="ru-RU" sz="1400" u="none" strike="noStrike" dirty="0">
                          <a:latin typeface="Times New Roman" pitchFamily="18" charset="0"/>
                          <a:cs typeface="Times New Roman" pitchFamily="18" charset="0"/>
                        </a:rPr>
                        <a:t>год</a:t>
                      </a:r>
                      <a:endParaRPr lang="ru-RU" sz="1400" b="1" i="0" u="none" strike="noStrike" dirty="0">
                        <a:solidFill>
                          <a:srgbClr val="002060"/>
                        </a:solidFill>
                        <a:latin typeface="Times New Roman" pitchFamily="18" charset="0"/>
                        <a:cs typeface="Times New Roman" pitchFamily="18" charset="0"/>
                      </a:endParaRPr>
                    </a:p>
                  </a:txBody>
                  <a:tcPr marL="9525" marR="9525" marT="9525" marB="0" anchor="ctr"/>
                </a:tc>
              </a:tr>
              <a:tr h="358940">
                <a:tc>
                  <a:txBody>
                    <a:bodyPr/>
                    <a:lstStyle/>
                    <a:p>
                      <a:pPr algn="ctr" fontAlgn="b"/>
                      <a:r>
                        <a:rPr lang="ru-RU" sz="1200" b="1" u="none" strike="noStrike" dirty="0">
                          <a:latin typeface="Times New Roman" pitchFamily="18" charset="0"/>
                          <a:cs typeface="Times New Roman" pitchFamily="18" charset="0"/>
                        </a:rPr>
                        <a:t>ИТОГО</a:t>
                      </a:r>
                      <a:endParaRPr lang="ru-RU" sz="1200" b="1" i="0" u="none" strike="noStrike" dirty="0">
                        <a:solidFill>
                          <a:srgbClr val="002060"/>
                        </a:solidFill>
                        <a:latin typeface="Times New Roman" pitchFamily="18" charset="0"/>
                        <a:cs typeface="Times New Roman" pitchFamily="18" charset="0"/>
                      </a:endParaRPr>
                    </a:p>
                  </a:txBody>
                  <a:tcPr marL="9525" marR="9525" marT="9525" marB="0" anchor="ctr"/>
                </a:tc>
                <a:tc>
                  <a:txBody>
                    <a:bodyPr/>
                    <a:lstStyle/>
                    <a:p>
                      <a:pPr algn="ctr" fontAlgn="b"/>
                      <a:r>
                        <a:rPr lang="ru-RU" sz="1200" b="1" i="0" u="none" strike="noStrike">
                          <a:latin typeface="Arial"/>
                        </a:rPr>
                        <a:t>386 360 595,00</a:t>
                      </a:r>
                    </a:p>
                  </a:txBody>
                  <a:tcPr marL="7620" marR="7620" marT="7620" marB="0" anchor="b"/>
                </a:tc>
                <a:tc>
                  <a:txBody>
                    <a:bodyPr/>
                    <a:lstStyle/>
                    <a:p>
                      <a:pPr algn="ctr" fontAlgn="b"/>
                      <a:r>
                        <a:rPr lang="ru-RU" sz="1200" b="1" i="0" u="none" strike="noStrike">
                          <a:latin typeface="Arial"/>
                        </a:rPr>
                        <a:t>356 445 028,00</a:t>
                      </a:r>
                    </a:p>
                  </a:txBody>
                  <a:tcPr marL="7620" marR="7620" marT="7620" marB="0" anchor="b"/>
                </a:tc>
                <a:tc>
                  <a:txBody>
                    <a:bodyPr/>
                    <a:lstStyle/>
                    <a:p>
                      <a:pPr algn="ctr" fontAlgn="b"/>
                      <a:r>
                        <a:rPr lang="ru-RU" sz="1200" b="1" i="0" u="none" strike="noStrike">
                          <a:latin typeface="Arial"/>
                        </a:rPr>
                        <a:t>353 449 227,00</a:t>
                      </a:r>
                    </a:p>
                  </a:txBody>
                  <a:tcPr marL="7620" marR="7620" marT="7620" marB="0" anchor="b"/>
                </a:tc>
              </a:tr>
              <a:tr h="964105">
                <a:tc>
                  <a:txBody>
                    <a:bodyPr/>
                    <a:lstStyle/>
                    <a:p>
                      <a:pPr algn="l" fontAlgn="b"/>
                      <a:r>
                        <a:rPr lang="ru-RU" sz="1200" u="none" strike="noStrike" dirty="0" smtClean="0">
                          <a:latin typeface="Times New Roman" pitchFamily="18" charset="0"/>
                          <a:cs typeface="Times New Roman" pitchFamily="18" charset="0"/>
                        </a:rPr>
                        <a:t>Расходы на выплаты персоналу в целях обеспечения выполнения функций государственными (муниципальными) органами, казенными учреждениями, органами управления государственными внебюджетными фондами</a:t>
                      </a:r>
                      <a:endParaRPr lang="ru-RU" sz="1200" b="0" i="0" u="none" strike="noStrike" dirty="0">
                        <a:solidFill>
                          <a:srgbClr val="002060"/>
                        </a:solidFill>
                        <a:latin typeface="Times New Roman" pitchFamily="18" charset="0"/>
                        <a:cs typeface="Times New Roman" pitchFamily="18" charset="0"/>
                      </a:endParaRPr>
                    </a:p>
                  </a:txBody>
                  <a:tcPr marL="9525" marR="9525" marT="9525" marB="0" anchor="ctr"/>
                </a:tc>
                <a:tc>
                  <a:txBody>
                    <a:bodyPr/>
                    <a:lstStyle/>
                    <a:p>
                      <a:pPr algn="ctr" fontAlgn="ctr"/>
                      <a:r>
                        <a:rPr lang="ru-RU" sz="1200" b="0" i="0" u="none" strike="noStrike">
                          <a:latin typeface="Arial"/>
                        </a:rPr>
                        <a:t>61 875 923,00</a:t>
                      </a:r>
                    </a:p>
                  </a:txBody>
                  <a:tcPr marL="7620" marR="7620" marT="7620" marB="0" anchor="ctr"/>
                </a:tc>
                <a:tc>
                  <a:txBody>
                    <a:bodyPr/>
                    <a:lstStyle/>
                    <a:p>
                      <a:pPr algn="ctr" fontAlgn="ctr"/>
                      <a:r>
                        <a:rPr lang="ru-RU" sz="1200" b="0" i="0" u="none" strike="noStrike">
                          <a:latin typeface="Arial"/>
                        </a:rPr>
                        <a:t>61 657 407,00</a:t>
                      </a:r>
                    </a:p>
                  </a:txBody>
                  <a:tcPr marL="7620" marR="7620" marT="7620" marB="0" anchor="ctr"/>
                </a:tc>
                <a:tc>
                  <a:txBody>
                    <a:bodyPr/>
                    <a:lstStyle/>
                    <a:p>
                      <a:pPr algn="ctr" fontAlgn="ctr"/>
                      <a:r>
                        <a:rPr lang="ru-RU" sz="1200" b="0" i="0" u="none" strike="noStrike">
                          <a:latin typeface="Arial"/>
                        </a:rPr>
                        <a:t>61 657 407,00</a:t>
                      </a:r>
                    </a:p>
                  </a:txBody>
                  <a:tcPr marL="7620" marR="7620" marT="7620" marB="0" anchor="ctr"/>
                </a:tc>
              </a:tr>
              <a:tr h="553164">
                <a:tc>
                  <a:txBody>
                    <a:bodyPr/>
                    <a:lstStyle/>
                    <a:p>
                      <a:pPr algn="l" fontAlgn="b"/>
                      <a:r>
                        <a:rPr lang="ru-RU" sz="1200" u="none" strike="noStrike" dirty="0" smtClean="0">
                          <a:latin typeface="Times New Roman" pitchFamily="18" charset="0"/>
                          <a:cs typeface="Times New Roman" pitchFamily="18" charset="0"/>
                        </a:rPr>
                        <a:t>Закупка товаров, работ и услуг для обеспечения государственных (муниципальных) нужд</a:t>
                      </a:r>
                      <a:endParaRPr lang="ru-RU" sz="1200" b="0" i="0" u="none" strike="noStrike" dirty="0">
                        <a:solidFill>
                          <a:srgbClr val="002060"/>
                        </a:solidFill>
                        <a:latin typeface="Times New Roman" pitchFamily="18" charset="0"/>
                        <a:cs typeface="Times New Roman" pitchFamily="18" charset="0"/>
                      </a:endParaRPr>
                    </a:p>
                  </a:txBody>
                  <a:tcPr marL="9525" marR="9525" marT="9525" marB="0" anchor="ctr"/>
                </a:tc>
                <a:tc>
                  <a:txBody>
                    <a:bodyPr/>
                    <a:lstStyle/>
                    <a:p>
                      <a:pPr algn="ctr" fontAlgn="ctr"/>
                      <a:r>
                        <a:rPr lang="ru-RU" sz="1200" b="0" i="0" u="none" strike="noStrike">
                          <a:latin typeface="Arial"/>
                        </a:rPr>
                        <a:t>17 025 510,00</a:t>
                      </a:r>
                    </a:p>
                  </a:txBody>
                  <a:tcPr marL="7620" marR="7620" marT="7620" marB="0" anchor="ctr"/>
                </a:tc>
                <a:tc>
                  <a:txBody>
                    <a:bodyPr/>
                    <a:lstStyle/>
                    <a:p>
                      <a:pPr algn="ctr" fontAlgn="ctr"/>
                      <a:r>
                        <a:rPr lang="ru-RU" sz="1200" b="0" i="0" u="none" strike="noStrike">
                          <a:latin typeface="Arial"/>
                        </a:rPr>
                        <a:t>13 112 571,00</a:t>
                      </a:r>
                    </a:p>
                  </a:txBody>
                  <a:tcPr marL="7620" marR="7620" marT="7620" marB="0" anchor="ctr"/>
                </a:tc>
                <a:tc>
                  <a:txBody>
                    <a:bodyPr/>
                    <a:lstStyle/>
                    <a:p>
                      <a:pPr algn="ctr" fontAlgn="ctr"/>
                      <a:r>
                        <a:rPr lang="ru-RU" sz="1200" b="0" i="0" u="none" strike="noStrike">
                          <a:latin typeface="Arial"/>
                        </a:rPr>
                        <a:t>13 088 842,00</a:t>
                      </a:r>
                    </a:p>
                  </a:txBody>
                  <a:tcPr marL="7620" marR="7620" marT="7620" marB="0" anchor="ctr"/>
                </a:tc>
              </a:tr>
              <a:tr h="386610">
                <a:tc>
                  <a:txBody>
                    <a:bodyPr/>
                    <a:lstStyle/>
                    <a:p>
                      <a:pPr algn="l" fontAlgn="b"/>
                      <a:r>
                        <a:rPr lang="ru-RU" sz="1200" u="none" strike="noStrike" dirty="0" smtClean="0">
                          <a:latin typeface="Times New Roman" pitchFamily="18" charset="0"/>
                          <a:cs typeface="Times New Roman" pitchFamily="18" charset="0"/>
                        </a:rPr>
                        <a:t>Социальное обеспечение и иные выплаты населению</a:t>
                      </a:r>
                      <a:endParaRPr lang="ru-RU" sz="1200" b="0" i="0" u="none" strike="noStrike" dirty="0">
                        <a:solidFill>
                          <a:srgbClr val="002060"/>
                        </a:solidFill>
                        <a:latin typeface="Times New Roman" pitchFamily="18" charset="0"/>
                        <a:cs typeface="Times New Roman" pitchFamily="18" charset="0"/>
                      </a:endParaRPr>
                    </a:p>
                  </a:txBody>
                  <a:tcPr marL="9525" marR="9525" marT="9525" marB="0" anchor="ctr"/>
                </a:tc>
                <a:tc>
                  <a:txBody>
                    <a:bodyPr/>
                    <a:lstStyle/>
                    <a:p>
                      <a:pPr algn="ctr" fontAlgn="ctr"/>
                      <a:r>
                        <a:rPr lang="ru-RU" sz="1200" b="0" i="0" u="none" strike="noStrike">
                          <a:latin typeface="Arial"/>
                        </a:rPr>
                        <a:t>44 820 064,00</a:t>
                      </a:r>
                    </a:p>
                  </a:txBody>
                  <a:tcPr marL="7620" marR="7620" marT="7620" marB="0" anchor="ctr"/>
                </a:tc>
                <a:tc>
                  <a:txBody>
                    <a:bodyPr/>
                    <a:lstStyle/>
                    <a:p>
                      <a:pPr algn="ctr" fontAlgn="ctr"/>
                      <a:r>
                        <a:rPr lang="ru-RU" sz="1200" b="0" i="0" u="none" strike="noStrike">
                          <a:latin typeface="Arial"/>
                        </a:rPr>
                        <a:t>44 458 186,00</a:t>
                      </a:r>
                    </a:p>
                  </a:txBody>
                  <a:tcPr marL="7620" marR="7620" marT="7620" marB="0" anchor="ctr"/>
                </a:tc>
                <a:tc>
                  <a:txBody>
                    <a:bodyPr/>
                    <a:lstStyle/>
                    <a:p>
                      <a:pPr algn="ctr" fontAlgn="ctr"/>
                      <a:r>
                        <a:rPr lang="ru-RU" sz="1200" b="0" i="0" u="none" strike="noStrike">
                          <a:latin typeface="Arial"/>
                        </a:rPr>
                        <a:t>44 659 720,00</a:t>
                      </a:r>
                    </a:p>
                  </a:txBody>
                  <a:tcPr marL="7620" marR="7620" marT="7620" marB="0" anchor="ctr"/>
                </a:tc>
              </a:tr>
              <a:tr h="386610">
                <a:tc>
                  <a:txBody>
                    <a:bodyPr/>
                    <a:lstStyle/>
                    <a:p>
                      <a:pPr algn="l" fontAlgn="b"/>
                      <a:r>
                        <a:rPr lang="ru-RU" sz="1200" b="0" i="0" u="none" strike="noStrike" dirty="0">
                          <a:latin typeface="Times New Roman" pitchFamily="18" charset="0"/>
                          <a:cs typeface="Times New Roman" pitchFamily="18" charset="0"/>
                        </a:rPr>
                        <a:t>Капитальные вложения в объекты государственной (муниципальной) собственности</a:t>
                      </a:r>
                    </a:p>
                  </a:txBody>
                  <a:tcPr marL="7620" marR="7620" marT="7620" marB="0" anchor="b"/>
                </a:tc>
                <a:tc>
                  <a:txBody>
                    <a:bodyPr/>
                    <a:lstStyle/>
                    <a:p>
                      <a:pPr algn="ctr" fontAlgn="ctr"/>
                      <a:r>
                        <a:rPr lang="ru-RU" sz="1200" b="0" i="0" u="none" strike="noStrike">
                          <a:latin typeface="Arial"/>
                        </a:rPr>
                        <a:t>2 866 000,00</a:t>
                      </a:r>
                    </a:p>
                  </a:txBody>
                  <a:tcPr marL="7620" marR="7620" marT="7620" marB="0" anchor="ctr"/>
                </a:tc>
                <a:tc>
                  <a:txBody>
                    <a:bodyPr/>
                    <a:lstStyle/>
                    <a:p>
                      <a:pPr algn="ctr" fontAlgn="ctr"/>
                      <a:r>
                        <a:rPr lang="ru-RU" sz="1200" b="0" i="0" u="none" strike="noStrike">
                          <a:latin typeface="Arial"/>
                        </a:rPr>
                        <a:t> </a:t>
                      </a:r>
                    </a:p>
                  </a:txBody>
                  <a:tcPr marL="7620" marR="7620" marT="7620" marB="0" anchor="ctr"/>
                </a:tc>
                <a:tc>
                  <a:txBody>
                    <a:bodyPr/>
                    <a:lstStyle/>
                    <a:p>
                      <a:pPr algn="ctr" fontAlgn="ctr"/>
                      <a:r>
                        <a:rPr lang="ru-RU" sz="1200" b="0" i="0" u="none" strike="noStrike">
                          <a:latin typeface="Arial"/>
                        </a:rPr>
                        <a:t> </a:t>
                      </a:r>
                    </a:p>
                  </a:txBody>
                  <a:tcPr marL="7620" marR="7620" marT="7620" marB="0" anchor="ctr"/>
                </a:tc>
              </a:tr>
              <a:tr h="553164">
                <a:tc>
                  <a:txBody>
                    <a:bodyPr/>
                    <a:lstStyle/>
                    <a:p>
                      <a:pPr algn="l" fontAlgn="b"/>
                      <a:r>
                        <a:rPr lang="ru-RU" sz="1200" u="none" strike="noStrike" dirty="0" smtClean="0">
                          <a:latin typeface="Times New Roman" pitchFamily="18" charset="0"/>
                          <a:cs typeface="Times New Roman" pitchFamily="18" charset="0"/>
                        </a:rPr>
                        <a:t>Межбюджетные трансферты</a:t>
                      </a:r>
                      <a:endParaRPr lang="ru-RU" sz="1200" b="0" i="0" u="none" strike="noStrike" dirty="0">
                        <a:solidFill>
                          <a:srgbClr val="002060"/>
                        </a:solidFill>
                        <a:latin typeface="Times New Roman" pitchFamily="18" charset="0"/>
                        <a:cs typeface="Times New Roman" pitchFamily="18" charset="0"/>
                      </a:endParaRPr>
                    </a:p>
                  </a:txBody>
                  <a:tcPr marL="9525" marR="9525" marT="9525" marB="0" anchor="ctr"/>
                </a:tc>
                <a:tc>
                  <a:txBody>
                    <a:bodyPr/>
                    <a:lstStyle/>
                    <a:p>
                      <a:pPr algn="ctr" fontAlgn="ctr"/>
                      <a:r>
                        <a:rPr lang="ru-RU" sz="1200" b="0" i="0" u="none" strike="noStrike">
                          <a:latin typeface="Arial"/>
                        </a:rPr>
                        <a:t>6 040 401,00</a:t>
                      </a:r>
                    </a:p>
                  </a:txBody>
                  <a:tcPr marL="7620" marR="7620" marT="7620" marB="0" anchor="ctr"/>
                </a:tc>
                <a:tc>
                  <a:txBody>
                    <a:bodyPr/>
                    <a:lstStyle/>
                    <a:p>
                      <a:pPr algn="ctr" fontAlgn="ctr"/>
                      <a:r>
                        <a:rPr lang="ru-RU" sz="1200" b="0" i="0" u="none" strike="noStrike">
                          <a:latin typeface="Arial"/>
                        </a:rPr>
                        <a:t>6 029 012,00</a:t>
                      </a:r>
                    </a:p>
                  </a:txBody>
                  <a:tcPr marL="7620" marR="7620" marT="7620" marB="0" anchor="ctr"/>
                </a:tc>
                <a:tc>
                  <a:txBody>
                    <a:bodyPr/>
                    <a:lstStyle/>
                    <a:p>
                      <a:pPr algn="ctr" fontAlgn="ctr"/>
                      <a:r>
                        <a:rPr lang="ru-RU" sz="1200" b="0" i="0" u="none" strike="noStrike">
                          <a:latin typeface="Arial"/>
                        </a:rPr>
                        <a:t>5 480 920,00</a:t>
                      </a:r>
                    </a:p>
                  </a:txBody>
                  <a:tcPr marL="7620" marR="7620" marT="7620" marB="0" anchor="ctr"/>
                </a:tc>
              </a:tr>
              <a:tr h="373991">
                <a:tc>
                  <a:txBody>
                    <a:bodyPr/>
                    <a:lstStyle/>
                    <a:p>
                      <a:pPr algn="l" fontAlgn="b"/>
                      <a:r>
                        <a:rPr lang="ru-RU" sz="1200" u="none" strike="noStrike" dirty="0" smtClean="0">
                          <a:latin typeface="Times New Roman" pitchFamily="18" charset="0"/>
                          <a:cs typeface="Times New Roman" pitchFamily="18" charset="0"/>
                        </a:rPr>
                        <a:t>Предоставление субсидий бюджетным, автономным учреждениям и иным некоммерческим организациям</a:t>
                      </a:r>
                      <a:endParaRPr lang="ru-RU" sz="1200" b="0" i="0" u="none" strike="noStrike" dirty="0">
                        <a:solidFill>
                          <a:srgbClr val="002060"/>
                        </a:solidFill>
                        <a:latin typeface="Times New Roman" pitchFamily="18" charset="0"/>
                        <a:cs typeface="Times New Roman" pitchFamily="18" charset="0"/>
                      </a:endParaRPr>
                    </a:p>
                  </a:txBody>
                  <a:tcPr marL="9525" marR="9525" marT="9525" marB="0" anchor="ctr"/>
                </a:tc>
                <a:tc>
                  <a:txBody>
                    <a:bodyPr/>
                    <a:lstStyle/>
                    <a:p>
                      <a:pPr algn="ctr" fontAlgn="ctr"/>
                      <a:r>
                        <a:rPr lang="ru-RU" sz="1200" b="0" i="0" u="none" strike="noStrike">
                          <a:latin typeface="Arial"/>
                        </a:rPr>
                        <a:t>251 356 297,00</a:t>
                      </a:r>
                    </a:p>
                  </a:txBody>
                  <a:tcPr marL="7620" marR="7620" marT="7620" marB="0" anchor="ctr"/>
                </a:tc>
                <a:tc>
                  <a:txBody>
                    <a:bodyPr/>
                    <a:lstStyle/>
                    <a:p>
                      <a:pPr algn="ctr" fontAlgn="ctr"/>
                      <a:r>
                        <a:rPr lang="ru-RU" sz="1200" b="0" i="0" u="none" strike="noStrike">
                          <a:latin typeface="Arial"/>
                        </a:rPr>
                        <a:t>227 452 432,00</a:t>
                      </a:r>
                    </a:p>
                  </a:txBody>
                  <a:tcPr marL="7620" marR="7620" marT="7620" marB="0" anchor="ctr"/>
                </a:tc>
                <a:tc>
                  <a:txBody>
                    <a:bodyPr/>
                    <a:lstStyle/>
                    <a:p>
                      <a:pPr algn="ctr" fontAlgn="ctr"/>
                      <a:r>
                        <a:rPr lang="ru-RU" sz="1200" b="0" i="0" u="none" strike="noStrike">
                          <a:latin typeface="Arial"/>
                        </a:rPr>
                        <a:t>222 029 043,00</a:t>
                      </a:r>
                    </a:p>
                  </a:txBody>
                  <a:tcPr marL="7620" marR="7620" marT="7620" marB="0" anchor="ctr"/>
                </a:tc>
              </a:tr>
              <a:tr h="481636">
                <a:tc>
                  <a:txBody>
                    <a:bodyPr/>
                    <a:lstStyle/>
                    <a:p>
                      <a:pPr algn="l" fontAlgn="b"/>
                      <a:r>
                        <a:rPr lang="ru-RU" sz="1200" u="none" strike="noStrike" dirty="0" smtClean="0">
                          <a:latin typeface="Times New Roman" pitchFamily="18" charset="0"/>
                          <a:cs typeface="Times New Roman" pitchFamily="18" charset="0"/>
                        </a:rPr>
                        <a:t>Иные бюджетные ассигнования</a:t>
                      </a:r>
                      <a:endParaRPr lang="ru-RU" sz="1200" b="0" i="0" u="none" strike="noStrike" dirty="0">
                        <a:solidFill>
                          <a:srgbClr val="002060"/>
                        </a:solidFill>
                        <a:latin typeface="Times New Roman" pitchFamily="18" charset="0"/>
                        <a:cs typeface="Times New Roman" pitchFamily="18" charset="0"/>
                      </a:endParaRPr>
                    </a:p>
                  </a:txBody>
                  <a:tcPr marL="9525" marR="9525" marT="9525" marB="0" anchor="ctr"/>
                </a:tc>
                <a:tc>
                  <a:txBody>
                    <a:bodyPr/>
                    <a:lstStyle/>
                    <a:p>
                      <a:pPr algn="ctr" fontAlgn="ctr"/>
                      <a:r>
                        <a:rPr lang="ru-RU" sz="1200" b="0" i="0" u="none" strike="noStrike">
                          <a:latin typeface="Arial"/>
                        </a:rPr>
                        <a:t>2 376 400,00</a:t>
                      </a:r>
                    </a:p>
                  </a:txBody>
                  <a:tcPr marL="7620" marR="7620" marT="7620" marB="0" anchor="ctr"/>
                </a:tc>
                <a:tc>
                  <a:txBody>
                    <a:bodyPr/>
                    <a:lstStyle/>
                    <a:p>
                      <a:pPr algn="ctr" fontAlgn="ctr"/>
                      <a:r>
                        <a:rPr lang="ru-RU" sz="1200" b="0" i="0" u="none" strike="noStrike">
                          <a:latin typeface="Arial"/>
                        </a:rPr>
                        <a:t>824 958,00</a:t>
                      </a:r>
                    </a:p>
                  </a:txBody>
                  <a:tcPr marL="7620" marR="7620" marT="7620" marB="0" anchor="ctr"/>
                </a:tc>
                <a:tc>
                  <a:txBody>
                    <a:bodyPr/>
                    <a:lstStyle/>
                    <a:p>
                      <a:pPr algn="ctr" fontAlgn="ctr"/>
                      <a:r>
                        <a:rPr lang="ru-RU" sz="1200" b="0" i="0" u="none" strike="noStrike">
                          <a:latin typeface="Arial"/>
                        </a:rPr>
                        <a:t>824 958,00</a:t>
                      </a:r>
                    </a:p>
                  </a:txBody>
                  <a:tcPr marL="7620" marR="7620" marT="7620" marB="0" anchor="ctr"/>
                </a:tc>
              </a:tr>
              <a:tr h="414873">
                <a:tc>
                  <a:txBody>
                    <a:bodyPr/>
                    <a:lstStyle/>
                    <a:p>
                      <a:pPr algn="l" fontAlgn="b"/>
                      <a:r>
                        <a:rPr lang="ru-RU" sz="1200" b="0" i="0" u="none" strike="noStrike" dirty="0">
                          <a:latin typeface="Times New Roman" pitchFamily="18" charset="0"/>
                          <a:cs typeface="Times New Roman" pitchFamily="18" charset="0"/>
                        </a:rPr>
                        <a:t>Условно утвержденные расходы</a:t>
                      </a:r>
                    </a:p>
                  </a:txBody>
                  <a:tcPr marL="7620" marR="7620" marT="7620" marB="0" anchor="ctr"/>
                </a:tc>
                <a:tc>
                  <a:txBody>
                    <a:bodyPr/>
                    <a:lstStyle/>
                    <a:p>
                      <a:pPr algn="l" fontAlgn="b"/>
                      <a:r>
                        <a:rPr lang="ru-RU" sz="1200" b="0" i="0" u="none" strike="noStrike">
                          <a:latin typeface="Arial"/>
                        </a:rPr>
                        <a:t> </a:t>
                      </a:r>
                    </a:p>
                  </a:txBody>
                  <a:tcPr marL="7620" marR="7620" marT="7620" marB="0" anchor="b"/>
                </a:tc>
                <a:tc>
                  <a:txBody>
                    <a:bodyPr/>
                    <a:lstStyle/>
                    <a:p>
                      <a:pPr algn="ctr" fontAlgn="b"/>
                      <a:r>
                        <a:rPr lang="ru-RU" sz="1200" b="0" i="0" u="none" strike="noStrike">
                          <a:latin typeface="Arial"/>
                        </a:rPr>
                        <a:t>2 910 462,00</a:t>
                      </a:r>
                    </a:p>
                  </a:txBody>
                  <a:tcPr marL="7620" marR="7620" marT="7620" marB="0" anchor="b"/>
                </a:tc>
                <a:tc>
                  <a:txBody>
                    <a:bodyPr/>
                    <a:lstStyle/>
                    <a:p>
                      <a:pPr algn="ctr" fontAlgn="b"/>
                      <a:r>
                        <a:rPr lang="ru-RU" sz="1200" b="0" i="0" u="none" strike="noStrike" dirty="0">
                          <a:latin typeface="Arial"/>
                        </a:rPr>
                        <a:t>5 708 337,00</a:t>
                      </a:r>
                    </a:p>
                  </a:txBody>
                  <a:tcPr marL="7620" marR="7620" marT="7620" marB="0" anchor="b"/>
                </a:tc>
              </a:tr>
            </a:tbl>
          </a:graphicData>
        </a:graphic>
      </p:graphicFrame>
      <p:sp>
        <p:nvSpPr>
          <p:cNvPr id="5" name="Прямоугольник 4"/>
          <p:cNvSpPr/>
          <p:nvPr/>
        </p:nvSpPr>
        <p:spPr>
          <a:xfrm>
            <a:off x="8072462" y="1142984"/>
            <a:ext cx="862159" cy="369332"/>
          </a:xfrm>
          <a:prstGeom prst="rect">
            <a:avLst/>
          </a:prstGeom>
        </p:spPr>
        <p:txBody>
          <a:bodyPr wrap="none">
            <a:spAutoFit/>
          </a:bodyPr>
          <a:lstStyle/>
          <a:p>
            <a:r>
              <a:rPr lang="ru-RU" dirty="0" smtClean="0"/>
              <a:t>рублей</a:t>
            </a:r>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78581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СТРУКТУРА РАСХОДОВ БЮДЖЕТА ЛЬГОВСКОГО РАЙОНА КУРСКОЙ ОБЛАСТИ </a:t>
            </a:r>
            <a:r>
              <a:rPr lang="en-US" sz="28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a:t>
            </a:r>
            <a:r>
              <a:rPr lang="ru-RU" sz="28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1</a:t>
            </a:r>
            <a:r>
              <a:rPr lang="en-US" sz="28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a:t>
            </a:r>
            <a:r>
              <a:rPr lang="ru-RU" sz="28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 </a:t>
            </a:r>
            <a:endParaRPr lang="ru-RU" sz="2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4" name="Содержимое 3"/>
          <p:cNvGraphicFramePr>
            <a:graphicFrameLocks noGrp="1"/>
          </p:cNvGraphicFramePr>
          <p:nvPr>
            <p:ph idx="1"/>
          </p:nvPr>
        </p:nvGraphicFramePr>
        <p:xfrm>
          <a:off x="142849" y="1600200"/>
          <a:ext cx="7228846" cy="4614882"/>
        </p:xfrm>
        <a:graphic>
          <a:graphicData uri="http://schemas.openxmlformats.org/drawingml/2006/table">
            <a:tbl>
              <a:tblPr firstRow="1" bandRow="1">
                <a:tableStyleId>{5C22544A-7EE6-4342-B048-85BDC9FD1C3A}</a:tableStyleId>
              </a:tblPr>
              <a:tblGrid>
                <a:gridCol w="2296052"/>
                <a:gridCol w="888796"/>
                <a:gridCol w="814731"/>
                <a:gridCol w="814731"/>
                <a:gridCol w="814731"/>
                <a:gridCol w="814731"/>
                <a:gridCol w="785074"/>
              </a:tblGrid>
              <a:tr h="854201">
                <a:tc>
                  <a:txBody>
                    <a:bodyPr/>
                    <a:lstStyle/>
                    <a:p>
                      <a:pPr algn="ctr" fontAlgn="ctr"/>
                      <a:r>
                        <a:rPr lang="ru-RU" sz="1000" b="1" i="0" u="none" strike="noStrike" dirty="0">
                          <a:latin typeface="Arial"/>
                        </a:rPr>
                        <a:t>Наименование</a:t>
                      </a:r>
                    </a:p>
                  </a:txBody>
                  <a:tcPr marL="9525" marR="9525" marT="9525" marB="0" anchor="ctr"/>
                </a:tc>
                <a:tc>
                  <a:txBody>
                    <a:bodyPr/>
                    <a:lstStyle/>
                    <a:p>
                      <a:pPr algn="ctr" fontAlgn="ctr"/>
                      <a:r>
                        <a:rPr lang="ru-RU" sz="1000" b="1" i="0" u="none" strike="noStrike" dirty="0" smtClean="0">
                          <a:latin typeface="Arial"/>
                        </a:rPr>
                        <a:t>2021 </a:t>
                      </a:r>
                      <a:r>
                        <a:rPr lang="ru-RU" sz="1000" b="1" i="0" u="none" strike="noStrike" dirty="0">
                          <a:latin typeface="Arial"/>
                        </a:rPr>
                        <a:t>год</a:t>
                      </a:r>
                    </a:p>
                  </a:txBody>
                  <a:tcPr marL="9525" marR="9525" marT="9525" marB="0" anchor="ctr"/>
                </a:tc>
                <a:tc>
                  <a:txBody>
                    <a:bodyPr/>
                    <a:lstStyle/>
                    <a:p>
                      <a:pPr algn="ctr" fontAlgn="ctr"/>
                      <a:r>
                        <a:rPr lang="ru-RU" sz="1000" b="1" i="0" u="none" strike="noStrike" dirty="0">
                          <a:latin typeface="Arial"/>
                        </a:rPr>
                        <a:t>доля в общем объеме расходов, %</a:t>
                      </a:r>
                    </a:p>
                  </a:txBody>
                  <a:tcPr marL="9525" marR="9525" marT="9525" marB="0" anchor="ctr"/>
                </a:tc>
                <a:tc>
                  <a:txBody>
                    <a:bodyPr/>
                    <a:lstStyle/>
                    <a:p>
                      <a:pPr algn="ctr" fontAlgn="ctr"/>
                      <a:r>
                        <a:rPr lang="ru-RU" sz="1000" b="1" i="0" u="none" strike="noStrike" dirty="0" smtClean="0">
                          <a:latin typeface="Arial"/>
                        </a:rPr>
                        <a:t>2022 </a:t>
                      </a:r>
                      <a:r>
                        <a:rPr lang="ru-RU" sz="1000" b="1" i="0" u="none" strike="noStrike" dirty="0">
                          <a:latin typeface="Arial"/>
                        </a:rPr>
                        <a:t>год</a:t>
                      </a:r>
                    </a:p>
                  </a:txBody>
                  <a:tcPr marL="9525" marR="9525" marT="9525" marB="0" anchor="ctr"/>
                </a:tc>
                <a:tc>
                  <a:txBody>
                    <a:bodyPr/>
                    <a:lstStyle/>
                    <a:p>
                      <a:pPr algn="ctr" fontAlgn="ctr"/>
                      <a:r>
                        <a:rPr lang="ru-RU" sz="1000" b="1" i="0" u="none" strike="noStrike" dirty="0">
                          <a:latin typeface="Arial"/>
                        </a:rPr>
                        <a:t>доля в общем объеме расходов, %</a:t>
                      </a:r>
                    </a:p>
                  </a:txBody>
                  <a:tcPr marL="9525" marR="9525" marT="9525" marB="0" anchor="ctr"/>
                </a:tc>
                <a:tc>
                  <a:txBody>
                    <a:bodyPr/>
                    <a:lstStyle/>
                    <a:p>
                      <a:pPr algn="ctr" fontAlgn="ctr"/>
                      <a:r>
                        <a:rPr lang="ru-RU" sz="1000" b="1" i="0" u="none" strike="noStrike" dirty="0" smtClean="0">
                          <a:latin typeface="Arial"/>
                        </a:rPr>
                        <a:t>2023 </a:t>
                      </a:r>
                      <a:r>
                        <a:rPr lang="ru-RU" sz="1000" b="1" i="0" u="none" strike="noStrike" dirty="0">
                          <a:latin typeface="Arial"/>
                        </a:rPr>
                        <a:t>год</a:t>
                      </a:r>
                    </a:p>
                  </a:txBody>
                  <a:tcPr marL="9525" marR="9525" marT="9525" marB="0" anchor="ctr"/>
                </a:tc>
                <a:tc>
                  <a:txBody>
                    <a:bodyPr/>
                    <a:lstStyle/>
                    <a:p>
                      <a:pPr algn="ctr" fontAlgn="ctr"/>
                      <a:r>
                        <a:rPr lang="ru-RU" sz="1000" b="1" i="0" u="none" strike="noStrike" dirty="0">
                          <a:latin typeface="Arial"/>
                        </a:rPr>
                        <a:t>доля в общем объеме расходов, %</a:t>
                      </a:r>
                    </a:p>
                  </a:txBody>
                  <a:tcPr marL="9525" marR="9525" marT="9525" marB="0" anchor="ctr"/>
                </a:tc>
              </a:tr>
              <a:tr h="382266">
                <a:tc>
                  <a:txBody>
                    <a:bodyPr/>
                    <a:lstStyle/>
                    <a:p>
                      <a:pPr algn="l" fontAlgn="b"/>
                      <a:r>
                        <a:rPr lang="ru-RU" sz="900" b="1" i="0" u="none" strike="noStrike" dirty="0">
                          <a:latin typeface="Arial"/>
                        </a:rPr>
                        <a:t>Всего</a:t>
                      </a:r>
                    </a:p>
                  </a:txBody>
                  <a:tcPr marL="9525" marR="9525" marT="9525" marB="0" anchor="ctr"/>
                </a:tc>
                <a:tc>
                  <a:txBody>
                    <a:bodyPr/>
                    <a:lstStyle/>
                    <a:p>
                      <a:pPr algn="ctr" fontAlgn="ctr"/>
                      <a:r>
                        <a:rPr lang="ru-RU" sz="900" b="1" i="0" u="none" strike="noStrike">
                          <a:latin typeface="Arial"/>
                        </a:rPr>
                        <a:t>386 360 595,00</a:t>
                      </a:r>
                    </a:p>
                  </a:txBody>
                  <a:tcPr marL="7620" marR="7620" marT="7620" marB="0" anchor="ctr"/>
                </a:tc>
                <a:tc>
                  <a:txBody>
                    <a:bodyPr/>
                    <a:lstStyle/>
                    <a:p>
                      <a:pPr algn="ctr" fontAlgn="ctr"/>
                      <a:r>
                        <a:rPr lang="ru-RU" sz="900" b="1" i="0" u="none" strike="noStrike">
                          <a:latin typeface="Arial"/>
                        </a:rPr>
                        <a:t>100,00</a:t>
                      </a:r>
                    </a:p>
                  </a:txBody>
                  <a:tcPr marL="7620" marR="7620" marT="7620" marB="0" anchor="ctr"/>
                </a:tc>
                <a:tc>
                  <a:txBody>
                    <a:bodyPr/>
                    <a:lstStyle/>
                    <a:p>
                      <a:pPr algn="ctr" fontAlgn="ctr"/>
                      <a:r>
                        <a:rPr lang="ru-RU" sz="900" b="1" i="0" u="none" strike="noStrike">
                          <a:latin typeface="Arial"/>
                        </a:rPr>
                        <a:t>356 445 028,00</a:t>
                      </a:r>
                    </a:p>
                  </a:txBody>
                  <a:tcPr marL="7620" marR="7620" marT="7620" marB="0" anchor="ctr"/>
                </a:tc>
                <a:tc>
                  <a:txBody>
                    <a:bodyPr/>
                    <a:lstStyle/>
                    <a:p>
                      <a:pPr algn="ctr" fontAlgn="ctr"/>
                      <a:r>
                        <a:rPr lang="ru-RU" sz="900" b="1" i="0" u="none" strike="noStrike">
                          <a:latin typeface="Arial"/>
                        </a:rPr>
                        <a:t>99,18</a:t>
                      </a:r>
                    </a:p>
                  </a:txBody>
                  <a:tcPr marL="7620" marR="7620" marT="7620" marB="0" anchor="ctr"/>
                </a:tc>
                <a:tc>
                  <a:txBody>
                    <a:bodyPr/>
                    <a:lstStyle/>
                    <a:p>
                      <a:pPr algn="ctr" fontAlgn="ctr"/>
                      <a:r>
                        <a:rPr lang="ru-RU" sz="900" b="1" i="0" u="none" strike="noStrike">
                          <a:latin typeface="Arial"/>
                        </a:rPr>
                        <a:t>353 449 227,00</a:t>
                      </a:r>
                    </a:p>
                  </a:txBody>
                  <a:tcPr marL="7620" marR="7620" marT="7620" marB="0" anchor="ctr"/>
                </a:tc>
                <a:tc>
                  <a:txBody>
                    <a:bodyPr/>
                    <a:lstStyle/>
                    <a:p>
                      <a:pPr algn="ctr" fontAlgn="ctr"/>
                      <a:r>
                        <a:rPr lang="ru-RU" sz="900" b="1" i="0" u="none" strike="noStrike">
                          <a:latin typeface="Arial"/>
                        </a:rPr>
                        <a:t>98,38</a:t>
                      </a:r>
                    </a:p>
                  </a:txBody>
                  <a:tcPr marL="7620" marR="7620" marT="7620" marB="0" anchor="ctr"/>
                </a:tc>
              </a:tr>
              <a:tr h="382266">
                <a:tc>
                  <a:txBody>
                    <a:bodyPr/>
                    <a:lstStyle/>
                    <a:p>
                      <a:pPr algn="l" fontAlgn="b"/>
                      <a:r>
                        <a:rPr lang="ru-RU" sz="900" b="1" i="1" u="none" strike="noStrike" dirty="0">
                          <a:latin typeface="Arial"/>
                        </a:rPr>
                        <a:t>Общегосударственные вопросы</a:t>
                      </a:r>
                    </a:p>
                  </a:txBody>
                  <a:tcPr marL="9525" marR="9525" marT="9525" marB="0" anchor="ctr"/>
                </a:tc>
                <a:tc>
                  <a:txBody>
                    <a:bodyPr/>
                    <a:lstStyle/>
                    <a:p>
                      <a:pPr algn="ctr" fontAlgn="ctr"/>
                      <a:r>
                        <a:rPr lang="ru-RU" sz="900" b="1" i="1" u="none" strike="noStrike">
                          <a:latin typeface="Arial"/>
                        </a:rPr>
                        <a:t>36 999 069,00</a:t>
                      </a:r>
                    </a:p>
                  </a:txBody>
                  <a:tcPr marL="7620" marR="7620" marT="7620" marB="0" anchor="ctr"/>
                </a:tc>
                <a:tc>
                  <a:txBody>
                    <a:bodyPr/>
                    <a:lstStyle/>
                    <a:p>
                      <a:pPr algn="ctr" fontAlgn="ctr"/>
                      <a:r>
                        <a:rPr lang="ru-RU" sz="900" b="1" i="1" u="none" strike="noStrike">
                          <a:latin typeface="Arial"/>
                        </a:rPr>
                        <a:t>9,58</a:t>
                      </a:r>
                    </a:p>
                  </a:txBody>
                  <a:tcPr marL="7620" marR="7620" marT="7620" marB="0" anchor="ctr"/>
                </a:tc>
                <a:tc>
                  <a:txBody>
                    <a:bodyPr/>
                    <a:lstStyle/>
                    <a:p>
                      <a:pPr algn="ctr" fontAlgn="ctr"/>
                      <a:r>
                        <a:rPr lang="ru-RU" sz="900" b="1" i="1" u="none" strike="noStrike">
                          <a:latin typeface="Arial"/>
                        </a:rPr>
                        <a:t>32 580 688,00</a:t>
                      </a:r>
                    </a:p>
                  </a:txBody>
                  <a:tcPr marL="7620" marR="7620" marT="7620" marB="0" anchor="ctr"/>
                </a:tc>
                <a:tc>
                  <a:txBody>
                    <a:bodyPr/>
                    <a:lstStyle/>
                    <a:p>
                      <a:pPr algn="ctr" fontAlgn="ctr"/>
                      <a:r>
                        <a:rPr lang="ru-RU" sz="900" b="1" i="1" u="none" strike="noStrike">
                          <a:latin typeface="Arial"/>
                        </a:rPr>
                        <a:t>9,14</a:t>
                      </a:r>
                    </a:p>
                  </a:txBody>
                  <a:tcPr marL="7620" marR="7620" marT="7620" marB="0" anchor="ctr"/>
                </a:tc>
                <a:tc>
                  <a:txBody>
                    <a:bodyPr/>
                    <a:lstStyle/>
                    <a:p>
                      <a:pPr algn="ctr" fontAlgn="ctr"/>
                      <a:r>
                        <a:rPr lang="ru-RU" sz="900" b="1" i="1" u="none" strike="noStrike">
                          <a:latin typeface="Arial"/>
                        </a:rPr>
                        <a:t>32 492 188,00</a:t>
                      </a:r>
                    </a:p>
                  </a:txBody>
                  <a:tcPr marL="7620" marR="7620" marT="7620" marB="0" anchor="ctr"/>
                </a:tc>
                <a:tc>
                  <a:txBody>
                    <a:bodyPr/>
                    <a:lstStyle/>
                    <a:p>
                      <a:pPr algn="ctr" fontAlgn="ctr"/>
                      <a:r>
                        <a:rPr lang="ru-RU" sz="900" b="0" i="0" u="none" strike="noStrike">
                          <a:latin typeface="Arial"/>
                        </a:rPr>
                        <a:t>9,19</a:t>
                      </a:r>
                    </a:p>
                  </a:txBody>
                  <a:tcPr marL="7620" marR="7620" marT="7620" marB="0" anchor="ctr"/>
                </a:tc>
              </a:tr>
              <a:tr h="781889">
                <a:tc>
                  <a:txBody>
                    <a:bodyPr/>
                    <a:lstStyle/>
                    <a:p>
                      <a:pPr algn="l" fontAlgn="b"/>
                      <a:r>
                        <a:rPr lang="ru-RU" sz="900" b="0" i="0" u="none" strike="noStrike" dirty="0">
                          <a:latin typeface="Arial"/>
                        </a:rPr>
                        <a:t>Функционирование высшего должностного лица субъекта Российской Федерации и муниципального образования</a:t>
                      </a:r>
                    </a:p>
                  </a:txBody>
                  <a:tcPr marL="9525" marR="9525" marT="9525" marB="0" anchor="ctr"/>
                </a:tc>
                <a:tc>
                  <a:txBody>
                    <a:bodyPr/>
                    <a:lstStyle/>
                    <a:p>
                      <a:pPr algn="ctr" fontAlgn="ctr"/>
                      <a:r>
                        <a:rPr lang="ru-RU" sz="900" b="0" i="0" u="none" strike="noStrike">
                          <a:latin typeface="Arial"/>
                        </a:rPr>
                        <a:t>1 492 795,00</a:t>
                      </a:r>
                    </a:p>
                  </a:txBody>
                  <a:tcPr marL="7620" marR="7620" marT="7620" marB="0" anchor="ctr"/>
                </a:tc>
                <a:tc>
                  <a:txBody>
                    <a:bodyPr/>
                    <a:lstStyle/>
                    <a:p>
                      <a:pPr algn="ctr" fontAlgn="ctr"/>
                      <a:r>
                        <a:rPr lang="ru-RU" sz="900" b="0" i="1" u="none" strike="noStrike">
                          <a:latin typeface="Arial"/>
                        </a:rPr>
                        <a:t>0,39</a:t>
                      </a:r>
                    </a:p>
                  </a:txBody>
                  <a:tcPr marL="7620" marR="7620" marT="7620" marB="0" anchor="ctr"/>
                </a:tc>
                <a:tc>
                  <a:txBody>
                    <a:bodyPr/>
                    <a:lstStyle/>
                    <a:p>
                      <a:pPr algn="ctr" fontAlgn="ctr"/>
                      <a:r>
                        <a:rPr lang="ru-RU" sz="900" b="0" i="0" u="none" strike="noStrike">
                          <a:latin typeface="Arial"/>
                        </a:rPr>
                        <a:t>1 492 795,00</a:t>
                      </a:r>
                    </a:p>
                  </a:txBody>
                  <a:tcPr marL="7620" marR="7620" marT="7620" marB="0" anchor="ctr"/>
                </a:tc>
                <a:tc>
                  <a:txBody>
                    <a:bodyPr/>
                    <a:lstStyle/>
                    <a:p>
                      <a:pPr algn="ctr" fontAlgn="ctr"/>
                      <a:r>
                        <a:rPr lang="ru-RU" sz="900" b="0" i="1" u="none" strike="noStrike">
                          <a:latin typeface="Arial"/>
                        </a:rPr>
                        <a:t>0,42</a:t>
                      </a:r>
                    </a:p>
                  </a:txBody>
                  <a:tcPr marL="7620" marR="7620" marT="7620" marB="0" anchor="ctr"/>
                </a:tc>
                <a:tc>
                  <a:txBody>
                    <a:bodyPr/>
                    <a:lstStyle/>
                    <a:p>
                      <a:pPr algn="ctr" fontAlgn="ctr"/>
                      <a:r>
                        <a:rPr lang="ru-RU" sz="900" b="0" i="0" u="none" strike="noStrike">
                          <a:latin typeface="Arial"/>
                        </a:rPr>
                        <a:t>1 492 795,00</a:t>
                      </a:r>
                    </a:p>
                  </a:txBody>
                  <a:tcPr marL="7620" marR="7620" marT="7620" marB="0" anchor="ctr"/>
                </a:tc>
                <a:tc>
                  <a:txBody>
                    <a:bodyPr/>
                    <a:lstStyle/>
                    <a:p>
                      <a:pPr algn="ctr" fontAlgn="ctr"/>
                      <a:r>
                        <a:rPr lang="ru-RU" sz="900" b="0" i="0" u="none" strike="noStrike">
                          <a:latin typeface="Arial"/>
                        </a:rPr>
                        <a:t>0,42</a:t>
                      </a:r>
                    </a:p>
                  </a:txBody>
                  <a:tcPr marL="7620" marR="7620" marT="7620" marB="0" anchor="ctr"/>
                </a:tc>
              </a:tr>
              <a:tr h="952392">
                <a:tc>
                  <a:txBody>
                    <a:bodyPr/>
                    <a:lstStyle/>
                    <a:p>
                      <a:pPr algn="l" fontAlgn="b"/>
                      <a:r>
                        <a:rPr lang="ru-RU" sz="900" b="0" i="0" u="none" strike="noStrike" dirty="0">
                          <a:latin typeface="Arial"/>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L="9525" marR="9525" marT="9525" marB="0" anchor="ctr"/>
                </a:tc>
                <a:tc>
                  <a:txBody>
                    <a:bodyPr/>
                    <a:lstStyle/>
                    <a:p>
                      <a:pPr algn="ctr" fontAlgn="ctr"/>
                      <a:r>
                        <a:rPr lang="ru-RU" sz="900" b="0" i="0" u="none" strike="noStrike">
                          <a:latin typeface="Arial"/>
                        </a:rPr>
                        <a:t>1 345 489,00</a:t>
                      </a:r>
                    </a:p>
                  </a:txBody>
                  <a:tcPr marL="7620" marR="7620" marT="7620" marB="0" anchor="ctr"/>
                </a:tc>
                <a:tc>
                  <a:txBody>
                    <a:bodyPr/>
                    <a:lstStyle/>
                    <a:p>
                      <a:pPr algn="ctr" fontAlgn="ctr"/>
                      <a:r>
                        <a:rPr lang="ru-RU" sz="900" b="0" i="1" u="none" strike="noStrike">
                          <a:latin typeface="Arial"/>
                        </a:rPr>
                        <a:t>0,35</a:t>
                      </a:r>
                    </a:p>
                  </a:txBody>
                  <a:tcPr marL="7620" marR="7620" marT="7620" marB="0" anchor="ctr"/>
                </a:tc>
                <a:tc>
                  <a:txBody>
                    <a:bodyPr/>
                    <a:lstStyle/>
                    <a:p>
                      <a:pPr algn="ctr" fontAlgn="ctr"/>
                      <a:r>
                        <a:rPr lang="ru-RU" sz="900" b="0" i="0" u="none" strike="noStrike">
                          <a:latin typeface="Arial"/>
                        </a:rPr>
                        <a:t>1 325 489,00</a:t>
                      </a:r>
                    </a:p>
                  </a:txBody>
                  <a:tcPr marL="7620" marR="7620" marT="7620" marB="0" anchor="ctr"/>
                </a:tc>
                <a:tc>
                  <a:txBody>
                    <a:bodyPr/>
                    <a:lstStyle/>
                    <a:p>
                      <a:pPr algn="ctr" fontAlgn="ctr"/>
                      <a:r>
                        <a:rPr lang="ru-RU" sz="900" b="0" i="1" u="none" strike="noStrike">
                          <a:latin typeface="Arial"/>
                        </a:rPr>
                        <a:t>0,37</a:t>
                      </a:r>
                    </a:p>
                  </a:txBody>
                  <a:tcPr marL="7620" marR="7620" marT="7620" marB="0" anchor="ctr"/>
                </a:tc>
                <a:tc>
                  <a:txBody>
                    <a:bodyPr/>
                    <a:lstStyle/>
                    <a:p>
                      <a:pPr algn="ctr" fontAlgn="ctr"/>
                      <a:r>
                        <a:rPr lang="ru-RU" sz="900" b="0" i="0" u="none" strike="noStrike">
                          <a:latin typeface="Arial"/>
                        </a:rPr>
                        <a:t>1 325 489,00</a:t>
                      </a:r>
                    </a:p>
                  </a:txBody>
                  <a:tcPr marL="7620" marR="7620" marT="7620" marB="0" anchor="ctr"/>
                </a:tc>
                <a:tc>
                  <a:txBody>
                    <a:bodyPr/>
                    <a:lstStyle/>
                    <a:p>
                      <a:pPr algn="ctr" fontAlgn="ctr"/>
                      <a:r>
                        <a:rPr lang="ru-RU" sz="900" b="0" i="0" u="none" strike="noStrike">
                          <a:latin typeface="Arial"/>
                        </a:rPr>
                        <a:t>0,38</a:t>
                      </a:r>
                    </a:p>
                  </a:txBody>
                  <a:tcPr marL="7620" marR="7620" marT="7620" marB="0" anchor="ctr"/>
                </a:tc>
              </a:tr>
              <a:tr h="952392">
                <a:tc>
                  <a:txBody>
                    <a:bodyPr/>
                    <a:lstStyle/>
                    <a:p>
                      <a:pPr algn="l" fontAlgn="b"/>
                      <a:r>
                        <a:rPr lang="ru-RU" sz="900" b="0" i="0" u="none" strike="noStrike" dirty="0">
                          <a:latin typeface="Arial"/>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9525" marR="9525" marT="9525" marB="0" anchor="b"/>
                </a:tc>
                <a:tc>
                  <a:txBody>
                    <a:bodyPr/>
                    <a:lstStyle/>
                    <a:p>
                      <a:pPr algn="ctr" fontAlgn="ctr"/>
                      <a:r>
                        <a:rPr lang="ru-RU" sz="900" b="0" i="0" u="none" strike="noStrike">
                          <a:latin typeface="Arial"/>
                        </a:rPr>
                        <a:t>14 568 370,00</a:t>
                      </a:r>
                    </a:p>
                  </a:txBody>
                  <a:tcPr marL="7620" marR="7620" marT="7620" marB="0" anchor="ctr"/>
                </a:tc>
                <a:tc>
                  <a:txBody>
                    <a:bodyPr/>
                    <a:lstStyle/>
                    <a:p>
                      <a:pPr algn="ctr" fontAlgn="ctr"/>
                      <a:r>
                        <a:rPr lang="ru-RU" sz="900" b="0" i="1" u="none" strike="noStrike">
                          <a:latin typeface="Arial"/>
                        </a:rPr>
                        <a:t>3,77</a:t>
                      </a:r>
                    </a:p>
                  </a:txBody>
                  <a:tcPr marL="7620" marR="7620" marT="7620" marB="0" anchor="ctr"/>
                </a:tc>
                <a:tc>
                  <a:txBody>
                    <a:bodyPr/>
                    <a:lstStyle/>
                    <a:p>
                      <a:pPr algn="ctr" fontAlgn="ctr"/>
                      <a:r>
                        <a:rPr lang="ru-RU" sz="900" b="0" i="0" u="none" strike="noStrike">
                          <a:latin typeface="Arial"/>
                        </a:rPr>
                        <a:t>14 148 378,00</a:t>
                      </a:r>
                    </a:p>
                  </a:txBody>
                  <a:tcPr marL="7620" marR="7620" marT="7620" marB="0" anchor="ctr"/>
                </a:tc>
                <a:tc>
                  <a:txBody>
                    <a:bodyPr/>
                    <a:lstStyle/>
                    <a:p>
                      <a:pPr algn="ctr" fontAlgn="ctr"/>
                      <a:r>
                        <a:rPr lang="ru-RU" sz="900" b="0" i="1" u="none" strike="noStrike">
                          <a:latin typeface="Arial"/>
                        </a:rPr>
                        <a:t>3,97</a:t>
                      </a:r>
                    </a:p>
                  </a:txBody>
                  <a:tcPr marL="7620" marR="7620" marT="7620" marB="0" anchor="ctr"/>
                </a:tc>
                <a:tc>
                  <a:txBody>
                    <a:bodyPr/>
                    <a:lstStyle/>
                    <a:p>
                      <a:pPr algn="ctr" fontAlgn="ctr"/>
                      <a:r>
                        <a:rPr lang="ru-RU" sz="900" b="0" i="0" u="none" strike="noStrike">
                          <a:latin typeface="Arial"/>
                        </a:rPr>
                        <a:t>14 148 378,00</a:t>
                      </a:r>
                    </a:p>
                  </a:txBody>
                  <a:tcPr marL="7620" marR="7620" marT="7620" marB="0" anchor="ctr"/>
                </a:tc>
                <a:tc>
                  <a:txBody>
                    <a:bodyPr/>
                    <a:lstStyle/>
                    <a:p>
                      <a:pPr algn="ctr" fontAlgn="ctr"/>
                      <a:r>
                        <a:rPr lang="ru-RU" sz="900" b="0" i="0" u="none" strike="noStrike">
                          <a:latin typeface="Arial"/>
                        </a:rPr>
                        <a:t>4,00</a:t>
                      </a:r>
                    </a:p>
                  </a:txBody>
                  <a:tcPr marL="7620" marR="7620" marT="7620" marB="0" anchor="ctr"/>
                </a:tc>
              </a:tr>
              <a:tr h="309476">
                <a:tc>
                  <a:txBody>
                    <a:bodyPr/>
                    <a:lstStyle/>
                    <a:p>
                      <a:pPr algn="l" fontAlgn="ctr"/>
                      <a:r>
                        <a:rPr lang="ru-RU" sz="900" b="0" i="0" u="none" strike="noStrike" dirty="0">
                          <a:latin typeface="Arial"/>
                        </a:rPr>
                        <a:t>Судебная система</a:t>
                      </a:r>
                    </a:p>
                  </a:txBody>
                  <a:tcPr marL="7620" marR="7620" marT="7620" marB="0" anchor="ctr"/>
                </a:tc>
                <a:tc>
                  <a:txBody>
                    <a:bodyPr/>
                    <a:lstStyle/>
                    <a:p>
                      <a:pPr algn="ctr" fontAlgn="ctr"/>
                      <a:r>
                        <a:rPr lang="ru-RU" sz="900" b="0" i="0" u="none" strike="noStrike">
                          <a:latin typeface="Arial"/>
                        </a:rPr>
                        <a:t> </a:t>
                      </a:r>
                    </a:p>
                  </a:txBody>
                  <a:tcPr marL="7620" marR="7620" marT="7620" marB="0" anchor="ctr"/>
                </a:tc>
                <a:tc>
                  <a:txBody>
                    <a:bodyPr/>
                    <a:lstStyle/>
                    <a:p>
                      <a:pPr algn="ctr" fontAlgn="ctr"/>
                      <a:r>
                        <a:rPr lang="ru-RU" sz="900" b="0" i="1" u="none" strike="noStrike">
                          <a:latin typeface="Arial"/>
                        </a:rPr>
                        <a:t>0,00</a:t>
                      </a:r>
                    </a:p>
                  </a:txBody>
                  <a:tcPr marL="7620" marR="7620" marT="7620" marB="0" anchor="ctr"/>
                </a:tc>
                <a:tc>
                  <a:txBody>
                    <a:bodyPr/>
                    <a:lstStyle/>
                    <a:p>
                      <a:pPr algn="ctr" fontAlgn="ctr"/>
                      <a:r>
                        <a:rPr lang="ru-RU" sz="900" b="0" i="0" u="none" strike="noStrike">
                          <a:latin typeface="Arial"/>
                        </a:rPr>
                        <a:t> </a:t>
                      </a:r>
                    </a:p>
                  </a:txBody>
                  <a:tcPr marL="7620" marR="7620" marT="7620" marB="0" anchor="ctr"/>
                </a:tc>
                <a:tc>
                  <a:txBody>
                    <a:bodyPr/>
                    <a:lstStyle/>
                    <a:p>
                      <a:pPr algn="ctr" fontAlgn="ctr"/>
                      <a:r>
                        <a:rPr lang="ru-RU" sz="900" b="0" i="1" u="none" strike="noStrike">
                          <a:latin typeface="Arial"/>
                        </a:rPr>
                        <a:t>0,00</a:t>
                      </a:r>
                    </a:p>
                  </a:txBody>
                  <a:tcPr marL="7620" marR="7620" marT="7620" marB="0" anchor="ctr"/>
                </a:tc>
                <a:tc>
                  <a:txBody>
                    <a:bodyPr/>
                    <a:lstStyle/>
                    <a:p>
                      <a:pPr algn="ctr" fontAlgn="ctr"/>
                      <a:r>
                        <a:rPr lang="ru-RU" sz="900" b="0" i="0" u="none" strike="noStrike">
                          <a:latin typeface="Arial"/>
                        </a:rPr>
                        <a:t> </a:t>
                      </a:r>
                    </a:p>
                  </a:txBody>
                  <a:tcPr marL="7620" marR="7620" marT="7620" marB="0" anchor="ctr"/>
                </a:tc>
                <a:tc>
                  <a:txBody>
                    <a:bodyPr/>
                    <a:lstStyle/>
                    <a:p>
                      <a:pPr algn="ctr" fontAlgn="ctr"/>
                      <a:r>
                        <a:rPr lang="ru-RU" sz="900" b="0" i="0" u="none" strike="noStrike" dirty="0">
                          <a:latin typeface="Arial"/>
                        </a:rPr>
                        <a:t>0,00</a:t>
                      </a:r>
                    </a:p>
                  </a:txBody>
                  <a:tcPr marL="7620" marR="7620" marT="7620" marB="0" anchor="ctr"/>
                </a:tc>
              </a:tr>
            </a:tbl>
          </a:graphicData>
        </a:graphic>
      </p:graphicFrame>
      <p:sp>
        <p:nvSpPr>
          <p:cNvPr id="5" name="Прямоугольник 4"/>
          <p:cNvSpPr/>
          <p:nvPr/>
        </p:nvSpPr>
        <p:spPr>
          <a:xfrm>
            <a:off x="7429520" y="857232"/>
            <a:ext cx="862159" cy="369332"/>
          </a:xfrm>
          <a:prstGeom prst="rect">
            <a:avLst/>
          </a:prstGeom>
        </p:spPr>
        <p:txBody>
          <a:bodyPr wrap="none">
            <a:spAutoFit/>
          </a:bodyPr>
          <a:lstStyle/>
          <a:p>
            <a:r>
              <a:rPr lang="ru-RU" dirty="0" smtClean="0"/>
              <a:t>рублей</a:t>
            </a:r>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7686700" cy="820122"/>
          </a:xfrm>
        </p:spPr>
        <p:txBody>
          <a:bodyPr anchor="ctr">
            <a:normAutofit/>
          </a:bodyPr>
          <a:lstStyle/>
          <a:p>
            <a:pPr algn="ctr"/>
            <a:r>
              <a:rPr lang="ru-RU" sz="25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СТРУКТУРА РАСХОДОВ БЮДЖЕТА ЛЬГОВСКОГО РАЙОНА КУРСКОЙ ОБЛАСТИ </a:t>
            </a:r>
            <a:r>
              <a:rPr lang="en-US" sz="25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a:t>
            </a:r>
            <a:r>
              <a:rPr lang="ru-RU" sz="25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2</a:t>
            </a:r>
            <a:r>
              <a:rPr lang="en-US" sz="25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a:t>
            </a:r>
            <a:endParaRPr lang="ru-RU" sz="2500" dirty="0"/>
          </a:p>
        </p:txBody>
      </p:sp>
      <p:graphicFrame>
        <p:nvGraphicFramePr>
          <p:cNvPr id="4" name="Содержимое 3"/>
          <p:cNvGraphicFramePr>
            <a:graphicFrameLocks noGrp="1"/>
          </p:cNvGraphicFramePr>
          <p:nvPr>
            <p:ph idx="1"/>
          </p:nvPr>
        </p:nvGraphicFramePr>
        <p:xfrm>
          <a:off x="142844" y="1600200"/>
          <a:ext cx="7251690" cy="4400568"/>
        </p:xfrm>
        <a:graphic>
          <a:graphicData uri="http://schemas.openxmlformats.org/drawingml/2006/table">
            <a:tbl>
              <a:tblPr firstRow="1" bandRow="1">
                <a:tableStyleId>{5C22544A-7EE6-4342-B048-85BDC9FD1C3A}</a:tableStyleId>
              </a:tblPr>
              <a:tblGrid>
                <a:gridCol w="2410274"/>
                <a:gridCol w="839030"/>
                <a:gridCol w="787676"/>
                <a:gridCol w="857256"/>
                <a:gridCol w="795884"/>
                <a:gridCol w="860357"/>
                <a:gridCol w="701213"/>
              </a:tblGrid>
              <a:tr h="811969">
                <a:tc>
                  <a:txBody>
                    <a:bodyPr/>
                    <a:lstStyle/>
                    <a:p>
                      <a:pPr algn="ctr" fontAlgn="ctr"/>
                      <a:r>
                        <a:rPr lang="ru-RU" sz="1000" b="1" i="0" u="none" strike="noStrike" dirty="0">
                          <a:latin typeface="Arial"/>
                        </a:rPr>
                        <a:t>Наименование</a:t>
                      </a:r>
                    </a:p>
                  </a:txBody>
                  <a:tcPr marL="9525" marR="9525" marT="9525" marB="0" anchor="ctr"/>
                </a:tc>
                <a:tc>
                  <a:txBody>
                    <a:bodyPr/>
                    <a:lstStyle/>
                    <a:p>
                      <a:pPr algn="ctr" fontAlgn="ctr"/>
                      <a:r>
                        <a:rPr lang="ru-RU" sz="1000" b="1" i="0" u="none" strike="noStrike" dirty="0" smtClean="0">
                          <a:latin typeface="Arial"/>
                        </a:rPr>
                        <a:t>2021 </a:t>
                      </a:r>
                      <a:r>
                        <a:rPr lang="ru-RU" sz="1000" b="1" i="0" u="none" strike="noStrike" dirty="0">
                          <a:latin typeface="Arial"/>
                        </a:rPr>
                        <a:t>год</a:t>
                      </a:r>
                    </a:p>
                  </a:txBody>
                  <a:tcPr marL="9525" marR="9525" marT="9525" marB="0" anchor="ctr"/>
                </a:tc>
                <a:tc>
                  <a:txBody>
                    <a:bodyPr/>
                    <a:lstStyle/>
                    <a:p>
                      <a:pPr algn="ctr" fontAlgn="ctr"/>
                      <a:r>
                        <a:rPr lang="ru-RU" sz="1000" b="1" i="0" u="none" strike="noStrike" dirty="0">
                          <a:latin typeface="Arial"/>
                        </a:rPr>
                        <a:t>доля в общем объеме расходов, %</a:t>
                      </a:r>
                    </a:p>
                  </a:txBody>
                  <a:tcPr marL="9525" marR="9525" marT="9525" marB="0" anchor="ctr"/>
                </a:tc>
                <a:tc>
                  <a:txBody>
                    <a:bodyPr/>
                    <a:lstStyle/>
                    <a:p>
                      <a:pPr algn="ctr" fontAlgn="ctr"/>
                      <a:r>
                        <a:rPr lang="ru-RU" sz="1000" b="1" i="0" u="none" strike="noStrike" dirty="0" smtClean="0">
                          <a:latin typeface="Arial"/>
                        </a:rPr>
                        <a:t>2022 </a:t>
                      </a:r>
                      <a:r>
                        <a:rPr lang="ru-RU" sz="1000" b="1" i="0" u="none" strike="noStrike" dirty="0">
                          <a:latin typeface="Arial"/>
                        </a:rPr>
                        <a:t>год</a:t>
                      </a:r>
                    </a:p>
                  </a:txBody>
                  <a:tcPr marL="9525" marR="9525" marT="9525" marB="0" anchor="ctr"/>
                </a:tc>
                <a:tc>
                  <a:txBody>
                    <a:bodyPr/>
                    <a:lstStyle/>
                    <a:p>
                      <a:pPr algn="ctr" fontAlgn="ctr"/>
                      <a:r>
                        <a:rPr lang="ru-RU" sz="1000" b="1" i="0" u="none" strike="noStrike" dirty="0">
                          <a:latin typeface="Arial"/>
                        </a:rPr>
                        <a:t>доля в общем объеме расходов, %</a:t>
                      </a:r>
                    </a:p>
                  </a:txBody>
                  <a:tcPr marL="9525" marR="9525" marT="9525" marB="0" anchor="ctr"/>
                </a:tc>
                <a:tc>
                  <a:txBody>
                    <a:bodyPr/>
                    <a:lstStyle/>
                    <a:p>
                      <a:pPr algn="ctr" fontAlgn="ctr"/>
                      <a:r>
                        <a:rPr lang="ru-RU" sz="1000" b="1" i="0" u="none" strike="noStrike" dirty="0" smtClean="0">
                          <a:latin typeface="Arial"/>
                        </a:rPr>
                        <a:t>2023 </a:t>
                      </a:r>
                      <a:r>
                        <a:rPr lang="ru-RU" sz="1000" b="1" i="0" u="none" strike="noStrike" dirty="0">
                          <a:latin typeface="Arial"/>
                        </a:rPr>
                        <a:t>год</a:t>
                      </a:r>
                    </a:p>
                  </a:txBody>
                  <a:tcPr marL="9525" marR="9525" marT="9525" marB="0" anchor="ctr"/>
                </a:tc>
                <a:tc>
                  <a:txBody>
                    <a:bodyPr/>
                    <a:lstStyle/>
                    <a:p>
                      <a:pPr algn="ctr" fontAlgn="ctr"/>
                      <a:r>
                        <a:rPr lang="ru-RU" sz="1000" b="1" i="0" u="none" strike="noStrike" dirty="0">
                          <a:latin typeface="Arial"/>
                        </a:rPr>
                        <a:t>доля в общем объеме расходов, %</a:t>
                      </a:r>
                    </a:p>
                  </a:txBody>
                  <a:tcPr marL="9525" marR="9525" marT="9525" marB="0" anchor="ctr"/>
                </a:tc>
              </a:tr>
              <a:tr h="872784">
                <a:tc>
                  <a:txBody>
                    <a:bodyPr/>
                    <a:lstStyle/>
                    <a:p>
                      <a:pPr algn="l" fontAlgn="b"/>
                      <a:r>
                        <a:rPr lang="ru-RU" sz="900" b="0" i="0" u="none" strike="noStrike" dirty="0">
                          <a:latin typeface="Arial"/>
                        </a:rPr>
                        <a:t>Обеспечение деятельности финансовых, налоговых и таможенных органов и органов финансового (финансово-бюджетного) надзора</a:t>
                      </a:r>
                    </a:p>
                  </a:txBody>
                  <a:tcPr marL="9525" marR="9525" marT="9525" marB="0" anchor="ctr"/>
                </a:tc>
                <a:tc>
                  <a:txBody>
                    <a:bodyPr/>
                    <a:lstStyle/>
                    <a:p>
                      <a:pPr algn="ctr" fontAlgn="ctr"/>
                      <a:r>
                        <a:rPr lang="ru-RU" sz="1000" b="0" i="0" u="none" strike="noStrike">
                          <a:latin typeface="Arial"/>
                        </a:rPr>
                        <a:t>2 618 989,00</a:t>
                      </a:r>
                    </a:p>
                  </a:txBody>
                  <a:tcPr marL="7620" marR="7620" marT="7620" marB="0" anchor="ctr"/>
                </a:tc>
                <a:tc>
                  <a:txBody>
                    <a:bodyPr/>
                    <a:lstStyle/>
                    <a:p>
                      <a:pPr algn="ctr" fontAlgn="ctr"/>
                      <a:r>
                        <a:rPr lang="ru-RU" sz="1000" b="0" i="1" u="none" strike="noStrike">
                          <a:latin typeface="Arial"/>
                        </a:rPr>
                        <a:t>0,68</a:t>
                      </a:r>
                    </a:p>
                  </a:txBody>
                  <a:tcPr marL="7620" marR="7620" marT="7620" marB="0" anchor="ctr"/>
                </a:tc>
                <a:tc>
                  <a:txBody>
                    <a:bodyPr/>
                    <a:lstStyle/>
                    <a:p>
                      <a:pPr algn="ctr" fontAlgn="ctr"/>
                      <a:r>
                        <a:rPr lang="ru-RU" sz="1000" b="0" i="0" u="none" strike="noStrike">
                          <a:latin typeface="Arial"/>
                        </a:rPr>
                        <a:t>2 568 989,00</a:t>
                      </a:r>
                    </a:p>
                  </a:txBody>
                  <a:tcPr marL="7620" marR="7620" marT="7620" marB="0" anchor="ctr"/>
                </a:tc>
                <a:tc>
                  <a:txBody>
                    <a:bodyPr/>
                    <a:lstStyle/>
                    <a:p>
                      <a:pPr algn="ctr" fontAlgn="ctr"/>
                      <a:r>
                        <a:rPr lang="ru-RU" sz="1000" b="0" i="1" u="none" strike="noStrike">
                          <a:latin typeface="Arial"/>
                        </a:rPr>
                        <a:t>0,72</a:t>
                      </a:r>
                    </a:p>
                  </a:txBody>
                  <a:tcPr marL="7620" marR="7620" marT="7620" marB="0" anchor="ctr"/>
                </a:tc>
                <a:tc>
                  <a:txBody>
                    <a:bodyPr/>
                    <a:lstStyle/>
                    <a:p>
                      <a:pPr algn="ctr" fontAlgn="ctr"/>
                      <a:r>
                        <a:rPr lang="ru-RU" sz="1000" b="0" i="0" u="none" strike="noStrike">
                          <a:latin typeface="Arial"/>
                        </a:rPr>
                        <a:t>2 568 989,00</a:t>
                      </a:r>
                    </a:p>
                  </a:txBody>
                  <a:tcPr marL="7620" marR="7620" marT="7620" marB="0" anchor="ctr"/>
                </a:tc>
                <a:tc>
                  <a:txBody>
                    <a:bodyPr/>
                    <a:lstStyle/>
                    <a:p>
                      <a:pPr algn="ctr" fontAlgn="ctr"/>
                      <a:r>
                        <a:rPr lang="ru-RU" sz="1000" b="0" i="0" u="none" strike="noStrike" dirty="0">
                          <a:latin typeface="Arial"/>
                        </a:rPr>
                        <a:t>0,73</a:t>
                      </a:r>
                    </a:p>
                  </a:txBody>
                  <a:tcPr marL="7620" marR="7620" marT="7620" marB="0" anchor="ctr"/>
                </a:tc>
              </a:tr>
              <a:tr h="451097">
                <a:tc>
                  <a:txBody>
                    <a:bodyPr/>
                    <a:lstStyle/>
                    <a:p>
                      <a:pPr algn="l" fontAlgn="b"/>
                      <a:r>
                        <a:rPr lang="ru-RU" sz="900" b="0" i="0" u="none" strike="noStrike" dirty="0">
                          <a:latin typeface="Arial"/>
                        </a:rPr>
                        <a:t>Резервные фонды</a:t>
                      </a:r>
                    </a:p>
                  </a:txBody>
                  <a:tcPr marL="9525" marR="9525" marT="9525" marB="0" anchor="ctr"/>
                </a:tc>
                <a:tc>
                  <a:txBody>
                    <a:bodyPr/>
                    <a:lstStyle/>
                    <a:p>
                      <a:pPr algn="ctr" fontAlgn="ctr"/>
                      <a:r>
                        <a:rPr lang="ru-RU" sz="1000" b="0" i="0" u="none" strike="noStrike">
                          <a:latin typeface="Arial"/>
                        </a:rPr>
                        <a:t>200 000,00</a:t>
                      </a:r>
                    </a:p>
                  </a:txBody>
                  <a:tcPr marL="7620" marR="7620" marT="7620" marB="0" anchor="ctr"/>
                </a:tc>
                <a:tc>
                  <a:txBody>
                    <a:bodyPr/>
                    <a:lstStyle/>
                    <a:p>
                      <a:pPr algn="ctr" fontAlgn="ctr"/>
                      <a:r>
                        <a:rPr lang="ru-RU" sz="1000" b="0" i="1" u="none" strike="noStrike">
                          <a:latin typeface="Arial"/>
                        </a:rPr>
                        <a:t>0,05</a:t>
                      </a:r>
                    </a:p>
                  </a:txBody>
                  <a:tcPr marL="7620" marR="7620" marT="7620" marB="0" anchor="ctr"/>
                </a:tc>
                <a:tc>
                  <a:txBody>
                    <a:bodyPr/>
                    <a:lstStyle/>
                    <a:p>
                      <a:pPr algn="ctr" fontAlgn="ctr"/>
                      <a:r>
                        <a:rPr lang="ru-RU" sz="1000" b="0" i="0" u="none" strike="noStrike">
                          <a:latin typeface="Arial"/>
                        </a:rPr>
                        <a:t>200 000,00</a:t>
                      </a:r>
                    </a:p>
                  </a:txBody>
                  <a:tcPr marL="7620" marR="7620" marT="7620" marB="0" anchor="ctr"/>
                </a:tc>
                <a:tc>
                  <a:txBody>
                    <a:bodyPr/>
                    <a:lstStyle/>
                    <a:p>
                      <a:pPr algn="ctr" fontAlgn="ctr"/>
                      <a:r>
                        <a:rPr lang="ru-RU" sz="1000" b="0" i="1" u="none" strike="noStrike">
                          <a:latin typeface="Arial"/>
                        </a:rPr>
                        <a:t>0,06</a:t>
                      </a:r>
                    </a:p>
                  </a:txBody>
                  <a:tcPr marL="7620" marR="7620" marT="7620" marB="0" anchor="ctr"/>
                </a:tc>
                <a:tc>
                  <a:txBody>
                    <a:bodyPr/>
                    <a:lstStyle/>
                    <a:p>
                      <a:pPr algn="ctr" fontAlgn="ctr"/>
                      <a:r>
                        <a:rPr lang="ru-RU" sz="1000" b="0" i="0" u="none" strike="noStrike">
                          <a:latin typeface="Arial"/>
                        </a:rPr>
                        <a:t>200 000,00</a:t>
                      </a:r>
                    </a:p>
                  </a:txBody>
                  <a:tcPr marL="7620" marR="7620" marT="7620" marB="0" anchor="ctr"/>
                </a:tc>
                <a:tc>
                  <a:txBody>
                    <a:bodyPr/>
                    <a:lstStyle/>
                    <a:p>
                      <a:pPr algn="ctr" fontAlgn="ctr"/>
                      <a:r>
                        <a:rPr lang="ru-RU" sz="1000" b="0" i="0" u="none" strike="noStrike">
                          <a:latin typeface="Arial"/>
                        </a:rPr>
                        <a:t>0,06</a:t>
                      </a:r>
                    </a:p>
                  </a:txBody>
                  <a:tcPr marL="7620" marR="7620" marT="7620" marB="0" anchor="ctr"/>
                </a:tc>
              </a:tr>
              <a:tr h="390280">
                <a:tc>
                  <a:txBody>
                    <a:bodyPr/>
                    <a:lstStyle/>
                    <a:p>
                      <a:pPr algn="l" fontAlgn="b"/>
                      <a:r>
                        <a:rPr lang="ru-RU" sz="900" b="0" i="0" u="none" strike="noStrike" dirty="0">
                          <a:latin typeface="Arial"/>
                        </a:rPr>
                        <a:t>Другие общегосударственные вопросы</a:t>
                      </a:r>
                    </a:p>
                  </a:txBody>
                  <a:tcPr marL="9525" marR="9525" marT="9525" marB="0" anchor="ctr"/>
                </a:tc>
                <a:tc>
                  <a:txBody>
                    <a:bodyPr/>
                    <a:lstStyle/>
                    <a:p>
                      <a:pPr algn="ctr" fontAlgn="ctr"/>
                      <a:r>
                        <a:rPr lang="ru-RU" sz="1000" b="0" i="0" u="none" strike="noStrike">
                          <a:latin typeface="Arial"/>
                        </a:rPr>
                        <a:t>16 773 426,00</a:t>
                      </a:r>
                    </a:p>
                  </a:txBody>
                  <a:tcPr marL="7620" marR="7620" marT="7620" marB="0" anchor="ctr"/>
                </a:tc>
                <a:tc>
                  <a:txBody>
                    <a:bodyPr/>
                    <a:lstStyle/>
                    <a:p>
                      <a:pPr algn="ctr" fontAlgn="ctr"/>
                      <a:r>
                        <a:rPr lang="ru-RU" sz="1000" b="0" i="1" u="none" strike="noStrike">
                          <a:latin typeface="Arial"/>
                        </a:rPr>
                        <a:t>4,34</a:t>
                      </a:r>
                    </a:p>
                  </a:txBody>
                  <a:tcPr marL="7620" marR="7620" marT="7620" marB="0" anchor="ctr"/>
                </a:tc>
                <a:tc>
                  <a:txBody>
                    <a:bodyPr/>
                    <a:lstStyle/>
                    <a:p>
                      <a:pPr algn="ctr" fontAlgn="ctr"/>
                      <a:r>
                        <a:rPr lang="ru-RU" sz="1000" b="0" i="0" u="none" strike="noStrike">
                          <a:latin typeface="Arial"/>
                        </a:rPr>
                        <a:t>12 845 037,00</a:t>
                      </a:r>
                    </a:p>
                  </a:txBody>
                  <a:tcPr marL="7620" marR="7620" marT="7620" marB="0" anchor="ctr"/>
                </a:tc>
                <a:tc>
                  <a:txBody>
                    <a:bodyPr/>
                    <a:lstStyle/>
                    <a:p>
                      <a:pPr algn="ctr" fontAlgn="ctr"/>
                      <a:r>
                        <a:rPr lang="ru-RU" sz="1000" b="0" i="1" u="none" strike="noStrike">
                          <a:latin typeface="Arial"/>
                        </a:rPr>
                        <a:t>3,60</a:t>
                      </a:r>
                    </a:p>
                  </a:txBody>
                  <a:tcPr marL="7620" marR="7620" marT="7620" marB="0" anchor="ctr"/>
                </a:tc>
                <a:tc>
                  <a:txBody>
                    <a:bodyPr/>
                    <a:lstStyle/>
                    <a:p>
                      <a:pPr algn="ctr" fontAlgn="ctr"/>
                      <a:r>
                        <a:rPr lang="ru-RU" sz="1000" b="0" i="0" u="none" strike="noStrike">
                          <a:latin typeface="Arial"/>
                        </a:rPr>
                        <a:t>12 756 537,00</a:t>
                      </a:r>
                    </a:p>
                  </a:txBody>
                  <a:tcPr marL="7620" marR="7620" marT="7620" marB="0" anchor="ctr"/>
                </a:tc>
                <a:tc>
                  <a:txBody>
                    <a:bodyPr/>
                    <a:lstStyle/>
                    <a:p>
                      <a:pPr algn="ctr" fontAlgn="ctr"/>
                      <a:r>
                        <a:rPr lang="ru-RU" sz="1000" b="0" i="0" u="none" strike="noStrike">
                          <a:latin typeface="Arial"/>
                        </a:rPr>
                        <a:t>3,61</a:t>
                      </a:r>
                    </a:p>
                  </a:txBody>
                  <a:tcPr marL="7620" marR="7620" marT="7620" marB="0" anchor="ctr"/>
                </a:tc>
              </a:tr>
              <a:tr h="390280">
                <a:tc>
                  <a:txBody>
                    <a:bodyPr/>
                    <a:lstStyle/>
                    <a:p>
                      <a:pPr algn="l" fontAlgn="b"/>
                      <a:r>
                        <a:rPr lang="ru-RU" sz="900" b="1" i="1" u="none" strike="noStrike" dirty="0">
                          <a:latin typeface="Arial"/>
                        </a:rPr>
                        <a:t>Национальная безопасность</a:t>
                      </a:r>
                    </a:p>
                  </a:txBody>
                  <a:tcPr marL="9525" marR="9525" marT="9525" marB="0" anchor="ctr"/>
                </a:tc>
                <a:tc>
                  <a:txBody>
                    <a:bodyPr/>
                    <a:lstStyle/>
                    <a:p>
                      <a:pPr algn="ctr" fontAlgn="ctr"/>
                      <a:r>
                        <a:rPr lang="ru-RU" sz="1000" b="1" i="1" u="none" strike="noStrike">
                          <a:latin typeface="Arial"/>
                        </a:rPr>
                        <a:t>514 000,00</a:t>
                      </a:r>
                    </a:p>
                  </a:txBody>
                  <a:tcPr marL="7620" marR="7620" marT="7620" marB="0" anchor="ctr"/>
                </a:tc>
                <a:tc>
                  <a:txBody>
                    <a:bodyPr/>
                    <a:lstStyle/>
                    <a:p>
                      <a:pPr algn="ctr" fontAlgn="ctr"/>
                      <a:r>
                        <a:rPr lang="ru-RU" sz="1000" b="1" i="1" u="none" strike="noStrike">
                          <a:latin typeface="Arial"/>
                        </a:rPr>
                        <a:t>0,13</a:t>
                      </a:r>
                    </a:p>
                  </a:txBody>
                  <a:tcPr marL="7620" marR="7620" marT="7620" marB="0" anchor="ctr"/>
                </a:tc>
                <a:tc>
                  <a:txBody>
                    <a:bodyPr/>
                    <a:lstStyle/>
                    <a:p>
                      <a:pPr algn="ctr" fontAlgn="ctr"/>
                      <a:r>
                        <a:rPr lang="ru-RU" sz="1000" b="1" i="1" u="none" strike="noStrike">
                          <a:latin typeface="Arial"/>
                        </a:rPr>
                        <a:t>164 000,00</a:t>
                      </a:r>
                    </a:p>
                  </a:txBody>
                  <a:tcPr marL="7620" marR="7620" marT="7620" marB="0" anchor="ctr"/>
                </a:tc>
                <a:tc>
                  <a:txBody>
                    <a:bodyPr/>
                    <a:lstStyle/>
                    <a:p>
                      <a:pPr algn="ctr" fontAlgn="ctr"/>
                      <a:r>
                        <a:rPr lang="ru-RU" sz="1000" b="1" i="1" u="none" strike="noStrike">
                          <a:latin typeface="Arial"/>
                        </a:rPr>
                        <a:t>0,05</a:t>
                      </a:r>
                    </a:p>
                  </a:txBody>
                  <a:tcPr marL="7620" marR="7620" marT="7620" marB="0" anchor="ctr"/>
                </a:tc>
                <a:tc>
                  <a:txBody>
                    <a:bodyPr/>
                    <a:lstStyle/>
                    <a:p>
                      <a:pPr algn="ctr" fontAlgn="ctr"/>
                      <a:r>
                        <a:rPr lang="ru-RU" sz="1000" b="1" i="1" u="none" strike="noStrike">
                          <a:latin typeface="Arial"/>
                        </a:rPr>
                        <a:t>164 000,00</a:t>
                      </a:r>
                    </a:p>
                  </a:txBody>
                  <a:tcPr marL="7620" marR="7620" marT="7620" marB="0" anchor="ctr"/>
                </a:tc>
                <a:tc>
                  <a:txBody>
                    <a:bodyPr/>
                    <a:lstStyle/>
                    <a:p>
                      <a:pPr algn="ctr" fontAlgn="ctr"/>
                      <a:r>
                        <a:rPr lang="ru-RU" sz="1000" b="1" i="1" u="none" strike="noStrike">
                          <a:latin typeface="Arial"/>
                        </a:rPr>
                        <a:t>0,05</a:t>
                      </a:r>
                    </a:p>
                  </a:txBody>
                  <a:tcPr marL="7620" marR="7620" marT="7620" marB="0" anchor="ctr"/>
                </a:tc>
              </a:tr>
              <a:tr h="841216">
                <a:tc>
                  <a:txBody>
                    <a:bodyPr/>
                    <a:lstStyle/>
                    <a:p>
                      <a:pPr algn="l" fontAlgn="b"/>
                      <a:r>
                        <a:rPr lang="ru-RU" sz="900" b="0" i="0" u="none" strike="noStrike" dirty="0">
                          <a:latin typeface="Arial"/>
                        </a:rPr>
                        <a:t>Защита населения и территории от чрезвычайных ситуаций природного и техногенного характера, гражданская оборона</a:t>
                      </a:r>
                    </a:p>
                  </a:txBody>
                  <a:tcPr marL="9525" marR="9525" marT="9525" marB="0" anchor="ctr"/>
                </a:tc>
                <a:tc>
                  <a:txBody>
                    <a:bodyPr/>
                    <a:lstStyle/>
                    <a:p>
                      <a:pPr algn="ctr" fontAlgn="ctr"/>
                      <a:r>
                        <a:rPr lang="ru-RU" sz="1000" b="0" i="0" u="none" strike="noStrike">
                          <a:latin typeface="Arial"/>
                        </a:rPr>
                        <a:t>484 000,00</a:t>
                      </a:r>
                    </a:p>
                  </a:txBody>
                  <a:tcPr marL="7620" marR="7620" marT="7620" marB="0" anchor="ctr"/>
                </a:tc>
                <a:tc>
                  <a:txBody>
                    <a:bodyPr/>
                    <a:lstStyle/>
                    <a:p>
                      <a:pPr algn="ctr" fontAlgn="ctr"/>
                      <a:r>
                        <a:rPr lang="ru-RU" sz="1000" b="0" i="1" u="none" strike="noStrike">
                          <a:latin typeface="Arial"/>
                        </a:rPr>
                        <a:t>0,13</a:t>
                      </a:r>
                    </a:p>
                  </a:txBody>
                  <a:tcPr marL="7620" marR="7620" marT="7620" marB="0" anchor="ctr"/>
                </a:tc>
                <a:tc>
                  <a:txBody>
                    <a:bodyPr/>
                    <a:lstStyle/>
                    <a:p>
                      <a:pPr algn="ctr" fontAlgn="ctr"/>
                      <a:r>
                        <a:rPr lang="ru-RU" sz="1000" b="0" i="0" u="none" strike="noStrike">
                          <a:latin typeface="Arial"/>
                        </a:rPr>
                        <a:t>134 000,00</a:t>
                      </a:r>
                    </a:p>
                  </a:txBody>
                  <a:tcPr marL="7620" marR="7620" marT="7620" marB="0" anchor="ctr"/>
                </a:tc>
                <a:tc>
                  <a:txBody>
                    <a:bodyPr/>
                    <a:lstStyle/>
                    <a:p>
                      <a:pPr algn="ctr" fontAlgn="ctr"/>
                      <a:r>
                        <a:rPr lang="ru-RU" sz="1000" b="0" i="1" u="none" strike="noStrike">
                          <a:latin typeface="Arial"/>
                        </a:rPr>
                        <a:t>0,04</a:t>
                      </a:r>
                    </a:p>
                  </a:txBody>
                  <a:tcPr marL="7620" marR="7620" marT="7620" marB="0" anchor="ctr"/>
                </a:tc>
                <a:tc>
                  <a:txBody>
                    <a:bodyPr/>
                    <a:lstStyle/>
                    <a:p>
                      <a:pPr algn="ctr" fontAlgn="ctr"/>
                      <a:r>
                        <a:rPr lang="ru-RU" sz="1000" b="0" i="0" u="none" strike="noStrike">
                          <a:latin typeface="Arial"/>
                        </a:rPr>
                        <a:t>134 000,00</a:t>
                      </a:r>
                    </a:p>
                  </a:txBody>
                  <a:tcPr marL="7620" marR="7620" marT="7620" marB="0" anchor="ctr"/>
                </a:tc>
                <a:tc>
                  <a:txBody>
                    <a:bodyPr/>
                    <a:lstStyle/>
                    <a:p>
                      <a:pPr algn="ctr" fontAlgn="ctr"/>
                      <a:r>
                        <a:rPr lang="ru-RU" sz="1000" b="0" i="0" u="none" strike="noStrike">
                          <a:latin typeface="Arial"/>
                        </a:rPr>
                        <a:t>0,04</a:t>
                      </a:r>
                    </a:p>
                  </a:txBody>
                  <a:tcPr marL="7620" marR="7620" marT="7620" marB="0" anchor="ctr"/>
                </a:tc>
              </a:tr>
              <a:tr h="642942">
                <a:tc>
                  <a:txBody>
                    <a:bodyPr/>
                    <a:lstStyle/>
                    <a:p>
                      <a:pPr algn="l" fontAlgn="b"/>
                      <a:r>
                        <a:rPr lang="ru-RU" sz="900" b="0" i="0" u="none" strike="noStrike" dirty="0">
                          <a:latin typeface="Arial"/>
                        </a:rPr>
                        <a:t>Другие вопросы в области национальной безопасности и правоохранительной деятельности</a:t>
                      </a:r>
                    </a:p>
                  </a:txBody>
                  <a:tcPr marL="9525" marR="9525" marT="9525" marB="0" anchor="ctr"/>
                </a:tc>
                <a:tc>
                  <a:txBody>
                    <a:bodyPr/>
                    <a:lstStyle/>
                    <a:p>
                      <a:pPr algn="ctr" fontAlgn="ctr"/>
                      <a:r>
                        <a:rPr lang="ru-RU" sz="1000" b="0" i="0" u="none" strike="noStrike">
                          <a:latin typeface="Arial"/>
                        </a:rPr>
                        <a:t>30 000,00</a:t>
                      </a:r>
                    </a:p>
                  </a:txBody>
                  <a:tcPr marL="7620" marR="7620" marT="7620" marB="0" anchor="ctr"/>
                </a:tc>
                <a:tc>
                  <a:txBody>
                    <a:bodyPr/>
                    <a:lstStyle/>
                    <a:p>
                      <a:pPr algn="ctr" fontAlgn="ctr"/>
                      <a:r>
                        <a:rPr lang="ru-RU" sz="1000" b="0" i="1" u="none" strike="noStrike">
                          <a:latin typeface="Arial"/>
                        </a:rPr>
                        <a:t>0,01</a:t>
                      </a:r>
                    </a:p>
                  </a:txBody>
                  <a:tcPr marL="7620" marR="7620" marT="7620" marB="0" anchor="ctr"/>
                </a:tc>
                <a:tc>
                  <a:txBody>
                    <a:bodyPr/>
                    <a:lstStyle/>
                    <a:p>
                      <a:pPr algn="ctr" fontAlgn="ctr"/>
                      <a:r>
                        <a:rPr lang="ru-RU" sz="1000" b="0" i="0" u="none" strike="noStrike">
                          <a:latin typeface="Arial"/>
                        </a:rPr>
                        <a:t>30 000,00</a:t>
                      </a:r>
                    </a:p>
                  </a:txBody>
                  <a:tcPr marL="7620" marR="7620" marT="7620" marB="0" anchor="ctr"/>
                </a:tc>
                <a:tc>
                  <a:txBody>
                    <a:bodyPr/>
                    <a:lstStyle/>
                    <a:p>
                      <a:pPr algn="ctr" fontAlgn="ctr"/>
                      <a:r>
                        <a:rPr lang="ru-RU" sz="1000" b="0" i="1" u="none" strike="noStrike">
                          <a:latin typeface="Arial"/>
                        </a:rPr>
                        <a:t>0,01</a:t>
                      </a:r>
                    </a:p>
                  </a:txBody>
                  <a:tcPr marL="7620" marR="7620" marT="7620" marB="0" anchor="ctr"/>
                </a:tc>
                <a:tc>
                  <a:txBody>
                    <a:bodyPr/>
                    <a:lstStyle/>
                    <a:p>
                      <a:pPr algn="ctr" fontAlgn="ctr"/>
                      <a:r>
                        <a:rPr lang="ru-RU" sz="1000" b="0" i="0" u="none" strike="noStrike">
                          <a:latin typeface="Arial"/>
                        </a:rPr>
                        <a:t>30 000,00</a:t>
                      </a:r>
                    </a:p>
                  </a:txBody>
                  <a:tcPr marL="7620" marR="7620" marT="7620" marB="0" anchor="ctr"/>
                </a:tc>
                <a:tc>
                  <a:txBody>
                    <a:bodyPr/>
                    <a:lstStyle/>
                    <a:p>
                      <a:pPr algn="ctr" fontAlgn="ctr"/>
                      <a:r>
                        <a:rPr lang="ru-RU" sz="1000" b="0" i="0" u="none" strike="noStrike" dirty="0">
                          <a:latin typeface="Arial"/>
                        </a:rPr>
                        <a:t>0,01</a:t>
                      </a:r>
                    </a:p>
                  </a:txBody>
                  <a:tcPr marL="7620" marR="7620" marT="7620" marB="0" anchor="ctr"/>
                </a:tc>
              </a:tr>
            </a:tbl>
          </a:graphicData>
        </a:graphic>
      </p:graphicFrame>
      <p:sp>
        <p:nvSpPr>
          <p:cNvPr id="5" name="Прямоугольник 4"/>
          <p:cNvSpPr/>
          <p:nvPr/>
        </p:nvSpPr>
        <p:spPr>
          <a:xfrm>
            <a:off x="7429520" y="1142984"/>
            <a:ext cx="862159" cy="369332"/>
          </a:xfrm>
          <a:prstGeom prst="rect">
            <a:avLst/>
          </a:prstGeom>
        </p:spPr>
        <p:txBody>
          <a:bodyPr wrap="none">
            <a:spAutoFit/>
          </a:bodyPr>
          <a:lstStyle/>
          <a:p>
            <a:r>
              <a:rPr lang="ru-RU" dirty="0" smtClean="0"/>
              <a:t>рублей</a:t>
            </a:r>
            <a:endParaRPr lang="ru-R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7686700" cy="748684"/>
          </a:xfrm>
        </p:spPr>
        <p:txBody>
          <a:bodyPr anchor="ctr">
            <a:normAutofit fontScale="90000"/>
          </a:bodyPr>
          <a:lstStyle/>
          <a:p>
            <a:pPr algn="ctr"/>
            <a:r>
              <a:rPr lang="ru-RU" sz="25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СТРУКТУРА РАСХОДОВ БЮДЖЕТА ЛЬГОВСКОГО РАЙОНА КУРСКОЙ ОБЛАСТИ </a:t>
            </a:r>
            <a:r>
              <a:rPr lang="en-US" sz="25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a:t>
            </a:r>
            <a:r>
              <a:rPr lang="ru-RU" sz="25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3</a:t>
            </a:r>
            <a:r>
              <a:rPr lang="en-US" sz="25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a:t>
            </a:r>
            <a:endParaRPr lang="ru-RU" sz="2500" dirty="0"/>
          </a:p>
        </p:txBody>
      </p:sp>
      <p:graphicFrame>
        <p:nvGraphicFramePr>
          <p:cNvPr id="5" name="Содержимое 4"/>
          <p:cNvGraphicFramePr>
            <a:graphicFrameLocks noGrp="1"/>
          </p:cNvGraphicFramePr>
          <p:nvPr>
            <p:ph idx="1"/>
          </p:nvPr>
        </p:nvGraphicFramePr>
        <p:xfrm>
          <a:off x="285718" y="1600200"/>
          <a:ext cx="6885750" cy="4955234"/>
        </p:xfrm>
        <a:graphic>
          <a:graphicData uri="http://schemas.openxmlformats.org/drawingml/2006/table">
            <a:tbl>
              <a:tblPr firstRow="1" bandRow="1">
                <a:tableStyleId>{5C22544A-7EE6-4342-B048-85BDC9FD1C3A}</a:tableStyleId>
              </a:tblPr>
              <a:tblGrid>
                <a:gridCol w="1857390"/>
                <a:gridCol w="884956"/>
                <a:gridCol w="792355"/>
                <a:gridCol w="850719"/>
                <a:gridCol w="826592"/>
                <a:gridCol w="887920"/>
                <a:gridCol w="785818"/>
              </a:tblGrid>
              <a:tr h="685792">
                <a:tc>
                  <a:txBody>
                    <a:bodyPr/>
                    <a:lstStyle/>
                    <a:p>
                      <a:pPr algn="ctr" fontAlgn="ctr"/>
                      <a:r>
                        <a:rPr lang="ru-RU" sz="1000" b="1" i="0" u="none" strike="noStrike" dirty="0">
                          <a:latin typeface="Arial"/>
                        </a:rPr>
                        <a:t>Наименование</a:t>
                      </a:r>
                    </a:p>
                  </a:txBody>
                  <a:tcPr marL="9525" marR="9525" marT="9525" marB="0" anchor="ctr"/>
                </a:tc>
                <a:tc>
                  <a:txBody>
                    <a:bodyPr/>
                    <a:lstStyle/>
                    <a:p>
                      <a:pPr algn="ctr" fontAlgn="ctr"/>
                      <a:r>
                        <a:rPr lang="ru-RU" sz="1000" b="1" i="0" u="none" strike="noStrike" dirty="0" smtClean="0">
                          <a:latin typeface="Arial"/>
                        </a:rPr>
                        <a:t>2021 </a:t>
                      </a:r>
                      <a:r>
                        <a:rPr lang="ru-RU" sz="1000" b="1" i="0" u="none" strike="noStrike" dirty="0">
                          <a:latin typeface="Arial"/>
                        </a:rPr>
                        <a:t>год</a:t>
                      </a:r>
                    </a:p>
                  </a:txBody>
                  <a:tcPr marL="9525" marR="9525" marT="9525" marB="0" anchor="ctr"/>
                </a:tc>
                <a:tc>
                  <a:txBody>
                    <a:bodyPr/>
                    <a:lstStyle/>
                    <a:p>
                      <a:pPr algn="ctr" fontAlgn="ctr"/>
                      <a:r>
                        <a:rPr lang="ru-RU" sz="1000" b="1" i="0" u="none" strike="noStrike" dirty="0">
                          <a:latin typeface="Arial"/>
                        </a:rPr>
                        <a:t>доля в общем объеме расходов, %</a:t>
                      </a:r>
                    </a:p>
                  </a:txBody>
                  <a:tcPr marL="9525" marR="9525" marT="9525" marB="0" anchor="ctr"/>
                </a:tc>
                <a:tc>
                  <a:txBody>
                    <a:bodyPr/>
                    <a:lstStyle/>
                    <a:p>
                      <a:pPr algn="ctr" fontAlgn="ctr"/>
                      <a:r>
                        <a:rPr lang="ru-RU" sz="1000" b="1" i="0" u="none" strike="noStrike" dirty="0" smtClean="0">
                          <a:latin typeface="Arial"/>
                        </a:rPr>
                        <a:t>2022 </a:t>
                      </a:r>
                      <a:r>
                        <a:rPr lang="ru-RU" sz="1000" b="1" i="0" u="none" strike="noStrike" dirty="0">
                          <a:latin typeface="Arial"/>
                        </a:rPr>
                        <a:t>год</a:t>
                      </a:r>
                    </a:p>
                  </a:txBody>
                  <a:tcPr marL="9525" marR="9525" marT="9525" marB="0" anchor="ctr"/>
                </a:tc>
                <a:tc>
                  <a:txBody>
                    <a:bodyPr/>
                    <a:lstStyle/>
                    <a:p>
                      <a:pPr algn="ctr" fontAlgn="ctr"/>
                      <a:r>
                        <a:rPr lang="ru-RU" sz="1000" b="1" i="0" u="none" strike="noStrike" dirty="0">
                          <a:latin typeface="Arial"/>
                        </a:rPr>
                        <a:t>доля в общем объеме расходов, %</a:t>
                      </a:r>
                    </a:p>
                  </a:txBody>
                  <a:tcPr marL="9525" marR="9525" marT="9525" marB="0" anchor="ctr"/>
                </a:tc>
                <a:tc>
                  <a:txBody>
                    <a:bodyPr/>
                    <a:lstStyle/>
                    <a:p>
                      <a:pPr algn="ctr" fontAlgn="ctr"/>
                      <a:r>
                        <a:rPr lang="ru-RU" sz="1000" b="1" i="0" u="none" strike="noStrike" dirty="0" smtClean="0">
                          <a:latin typeface="Arial"/>
                        </a:rPr>
                        <a:t>2023 </a:t>
                      </a:r>
                      <a:r>
                        <a:rPr lang="ru-RU" sz="1000" b="1" i="0" u="none" strike="noStrike" dirty="0">
                          <a:latin typeface="Arial"/>
                        </a:rPr>
                        <a:t>год</a:t>
                      </a:r>
                    </a:p>
                  </a:txBody>
                  <a:tcPr marL="9525" marR="9525" marT="9525" marB="0" anchor="ctr"/>
                </a:tc>
                <a:tc>
                  <a:txBody>
                    <a:bodyPr/>
                    <a:lstStyle/>
                    <a:p>
                      <a:pPr algn="ctr" fontAlgn="ctr"/>
                      <a:r>
                        <a:rPr lang="ru-RU" sz="1000" b="1" i="0" u="none" strike="noStrike" dirty="0">
                          <a:latin typeface="Arial"/>
                        </a:rPr>
                        <a:t>доля в общем объеме расходов, %</a:t>
                      </a:r>
                    </a:p>
                  </a:txBody>
                  <a:tcPr marL="9525" marR="9525" marT="9525" marB="0" anchor="ctr"/>
                </a:tc>
              </a:tr>
              <a:tr h="370840">
                <a:tc>
                  <a:txBody>
                    <a:bodyPr/>
                    <a:lstStyle/>
                    <a:p>
                      <a:pPr algn="l" fontAlgn="b"/>
                      <a:r>
                        <a:rPr lang="ru-RU" sz="900" b="1" i="1" u="none" strike="noStrike" dirty="0">
                          <a:latin typeface="Arial"/>
                        </a:rPr>
                        <a:t>Национальная экономика</a:t>
                      </a:r>
                    </a:p>
                  </a:txBody>
                  <a:tcPr marL="9525" marR="9525" marT="9525" marB="0" anchor="ctr"/>
                </a:tc>
                <a:tc>
                  <a:txBody>
                    <a:bodyPr/>
                    <a:lstStyle/>
                    <a:p>
                      <a:pPr algn="ctr" fontAlgn="ctr"/>
                      <a:r>
                        <a:rPr lang="ru-RU" sz="900" b="1" i="1" u="none" strike="noStrike">
                          <a:latin typeface="Arial"/>
                        </a:rPr>
                        <a:t>9 320 584,00</a:t>
                      </a:r>
                    </a:p>
                  </a:txBody>
                  <a:tcPr marL="7620" marR="7620" marT="7620" marB="0" anchor="ctr"/>
                </a:tc>
                <a:tc>
                  <a:txBody>
                    <a:bodyPr/>
                    <a:lstStyle/>
                    <a:p>
                      <a:pPr algn="ctr" fontAlgn="ctr"/>
                      <a:r>
                        <a:rPr lang="ru-RU" sz="900" b="1" i="1" u="none" strike="noStrike">
                          <a:latin typeface="Arial"/>
                        </a:rPr>
                        <a:t>2,41</a:t>
                      </a:r>
                    </a:p>
                  </a:txBody>
                  <a:tcPr marL="7620" marR="7620" marT="7620" marB="0" anchor="ctr"/>
                </a:tc>
                <a:tc>
                  <a:txBody>
                    <a:bodyPr/>
                    <a:lstStyle/>
                    <a:p>
                      <a:pPr algn="ctr" fontAlgn="ctr"/>
                      <a:r>
                        <a:rPr lang="ru-RU" sz="900" b="1" i="1" u="none" strike="noStrike">
                          <a:latin typeface="Arial"/>
                        </a:rPr>
                        <a:t>7 212 650,00</a:t>
                      </a:r>
                    </a:p>
                  </a:txBody>
                  <a:tcPr marL="7620" marR="7620" marT="7620" marB="0" anchor="ctr"/>
                </a:tc>
                <a:tc>
                  <a:txBody>
                    <a:bodyPr/>
                    <a:lstStyle/>
                    <a:p>
                      <a:pPr algn="ctr" fontAlgn="ctr"/>
                      <a:r>
                        <a:rPr lang="ru-RU" sz="900" b="1" i="1" u="none" strike="noStrike">
                          <a:latin typeface="Arial"/>
                        </a:rPr>
                        <a:t>2,02</a:t>
                      </a:r>
                    </a:p>
                  </a:txBody>
                  <a:tcPr marL="7620" marR="7620" marT="7620" marB="0" anchor="ctr"/>
                </a:tc>
                <a:tc>
                  <a:txBody>
                    <a:bodyPr/>
                    <a:lstStyle/>
                    <a:p>
                      <a:pPr algn="ctr" fontAlgn="ctr"/>
                      <a:r>
                        <a:rPr lang="ru-RU" sz="900" b="1" i="1" u="none" strike="noStrike">
                          <a:latin typeface="Arial"/>
                        </a:rPr>
                        <a:t>7 324 600,00</a:t>
                      </a:r>
                    </a:p>
                  </a:txBody>
                  <a:tcPr marL="7620" marR="7620" marT="7620" marB="0" anchor="ctr"/>
                </a:tc>
                <a:tc>
                  <a:txBody>
                    <a:bodyPr/>
                    <a:lstStyle/>
                    <a:p>
                      <a:pPr algn="ctr" fontAlgn="ctr"/>
                      <a:r>
                        <a:rPr lang="ru-RU" sz="900" b="1" i="1" u="none" strike="noStrike">
                          <a:latin typeface="Arial"/>
                        </a:rPr>
                        <a:t>2,07</a:t>
                      </a:r>
                    </a:p>
                  </a:txBody>
                  <a:tcPr marL="7620" marR="7620" marT="7620" marB="0" anchor="ctr"/>
                </a:tc>
              </a:tr>
              <a:tr h="400683">
                <a:tc>
                  <a:txBody>
                    <a:bodyPr/>
                    <a:lstStyle/>
                    <a:p>
                      <a:pPr algn="l" fontAlgn="b"/>
                      <a:r>
                        <a:rPr lang="ru-RU" sz="900" b="0" i="0" u="none" strike="noStrike" dirty="0">
                          <a:latin typeface="Arial"/>
                        </a:rPr>
                        <a:t>Общеэкономические вопросы</a:t>
                      </a:r>
                    </a:p>
                  </a:txBody>
                  <a:tcPr marL="9525" marR="9525" marT="9525" marB="0" anchor="ctr"/>
                </a:tc>
                <a:tc>
                  <a:txBody>
                    <a:bodyPr/>
                    <a:lstStyle/>
                    <a:p>
                      <a:pPr algn="ctr" fontAlgn="ctr"/>
                      <a:r>
                        <a:rPr lang="ru-RU" sz="900" b="0" i="0" u="none" strike="noStrike">
                          <a:latin typeface="Arial"/>
                        </a:rPr>
                        <a:t>364 085,00</a:t>
                      </a:r>
                    </a:p>
                  </a:txBody>
                  <a:tcPr marL="7620" marR="7620" marT="7620" marB="0" anchor="ctr"/>
                </a:tc>
                <a:tc>
                  <a:txBody>
                    <a:bodyPr/>
                    <a:lstStyle/>
                    <a:p>
                      <a:pPr algn="ctr" fontAlgn="ctr"/>
                      <a:r>
                        <a:rPr lang="ru-RU" sz="900" b="0" i="1" u="none" strike="noStrike">
                          <a:latin typeface="Arial"/>
                        </a:rPr>
                        <a:t>0,09</a:t>
                      </a:r>
                    </a:p>
                  </a:txBody>
                  <a:tcPr marL="7620" marR="7620" marT="7620" marB="0" anchor="ctr"/>
                </a:tc>
                <a:tc>
                  <a:txBody>
                    <a:bodyPr/>
                    <a:lstStyle/>
                    <a:p>
                      <a:pPr algn="ctr" fontAlgn="ctr"/>
                      <a:r>
                        <a:rPr lang="ru-RU" sz="900" b="0" i="0" u="none" strike="noStrike">
                          <a:latin typeface="Arial"/>
                        </a:rPr>
                        <a:t>345 000,00</a:t>
                      </a:r>
                    </a:p>
                  </a:txBody>
                  <a:tcPr marL="7620" marR="7620" marT="7620" marB="0" anchor="ctr"/>
                </a:tc>
                <a:tc>
                  <a:txBody>
                    <a:bodyPr/>
                    <a:lstStyle/>
                    <a:p>
                      <a:pPr algn="ctr" fontAlgn="ctr"/>
                      <a:r>
                        <a:rPr lang="ru-RU" sz="900" b="0" i="1" u="none" strike="noStrike">
                          <a:latin typeface="Arial"/>
                        </a:rPr>
                        <a:t>0,10</a:t>
                      </a:r>
                    </a:p>
                  </a:txBody>
                  <a:tcPr marL="7620" marR="7620" marT="7620" marB="0" anchor="ctr"/>
                </a:tc>
                <a:tc>
                  <a:txBody>
                    <a:bodyPr/>
                    <a:lstStyle/>
                    <a:p>
                      <a:pPr algn="ctr" fontAlgn="ctr"/>
                      <a:r>
                        <a:rPr lang="ru-RU" sz="900" b="0" i="0" u="none" strike="noStrike">
                          <a:latin typeface="Arial"/>
                        </a:rPr>
                        <a:t>345 000,00</a:t>
                      </a:r>
                    </a:p>
                  </a:txBody>
                  <a:tcPr marL="7620" marR="7620" marT="7620" marB="0" anchor="ctr"/>
                </a:tc>
                <a:tc>
                  <a:txBody>
                    <a:bodyPr/>
                    <a:lstStyle/>
                    <a:p>
                      <a:pPr algn="ctr" fontAlgn="ctr"/>
                      <a:r>
                        <a:rPr lang="ru-RU" sz="900" b="0" i="0" u="none" strike="noStrike">
                          <a:latin typeface="Arial"/>
                        </a:rPr>
                        <a:t>0,10</a:t>
                      </a:r>
                    </a:p>
                  </a:txBody>
                  <a:tcPr marL="7620" marR="7620" marT="7620" marB="0" anchor="ctr"/>
                </a:tc>
              </a:tr>
              <a:tr h="458471">
                <a:tc>
                  <a:txBody>
                    <a:bodyPr/>
                    <a:lstStyle/>
                    <a:p>
                      <a:pPr algn="l" fontAlgn="b"/>
                      <a:r>
                        <a:rPr lang="ru-RU" sz="900" b="0" i="0" u="none" strike="noStrike" dirty="0">
                          <a:latin typeface="Arial"/>
                        </a:rPr>
                        <a:t>Дорожное хозяйство (дорожные фонды)</a:t>
                      </a:r>
                    </a:p>
                  </a:txBody>
                  <a:tcPr marL="9525" marR="9525" marT="9525" marB="0" anchor="ctr"/>
                </a:tc>
                <a:tc>
                  <a:txBody>
                    <a:bodyPr/>
                    <a:lstStyle/>
                    <a:p>
                      <a:pPr algn="ctr" fontAlgn="ctr"/>
                      <a:r>
                        <a:rPr lang="ru-RU" sz="900" b="0" i="0" u="none" strike="noStrike">
                          <a:latin typeface="Arial"/>
                        </a:rPr>
                        <a:t>6 583 250,00</a:t>
                      </a:r>
                    </a:p>
                  </a:txBody>
                  <a:tcPr marL="7620" marR="7620" marT="7620" marB="0" anchor="ctr"/>
                </a:tc>
                <a:tc>
                  <a:txBody>
                    <a:bodyPr/>
                    <a:lstStyle/>
                    <a:p>
                      <a:pPr algn="ctr" fontAlgn="ctr"/>
                      <a:r>
                        <a:rPr lang="ru-RU" sz="900" b="0" i="1" u="none" strike="noStrike">
                          <a:latin typeface="Arial"/>
                        </a:rPr>
                        <a:t>1,70</a:t>
                      </a:r>
                    </a:p>
                  </a:txBody>
                  <a:tcPr marL="7620" marR="7620" marT="7620" marB="0" anchor="ctr"/>
                </a:tc>
                <a:tc>
                  <a:txBody>
                    <a:bodyPr/>
                    <a:lstStyle/>
                    <a:p>
                      <a:pPr algn="ctr" fontAlgn="ctr"/>
                      <a:r>
                        <a:rPr lang="ru-RU" sz="900" b="0" i="0" u="none" strike="noStrike">
                          <a:latin typeface="Arial"/>
                        </a:rPr>
                        <a:t>6 738 650,00</a:t>
                      </a:r>
                    </a:p>
                  </a:txBody>
                  <a:tcPr marL="7620" marR="7620" marT="7620" marB="0" anchor="ctr"/>
                </a:tc>
                <a:tc>
                  <a:txBody>
                    <a:bodyPr/>
                    <a:lstStyle/>
                    <a:p>
                      <a:pPr algn="ctr" fontAlgn="ctr"/>
                      <a:r>
                        <a:rPr lang="ru-RU" sz="900" b="0" i="1" u="none" strike="noStrike">
                          <a:latin typeface="Arial"/>
                        </a:rPr>
                        <a:t>1,89</a:t>
                      </a:r>
                    </a:p>
                  </a:txBody>
                  <a:tcPr marL="7620" marR="7620" marT="7620" marB="0" anchor="ctr"/>
                </a:tc>
                <a:tc>
                  <a:txBody>
                    <a:bodyPr/>
                    <a:lstStyle/>
                    <a:p>
                      <a:pPr algn="ctr" fontAlgn="ctr"/>
                      <a:r>
                        <a:rPr lang="ru-RU" sz="900" b="0" i="0" u="none" strike="noStrike">
                          <a:latin typeface="Arial"/>
                        </a:rPr>
                        <a:t>6 850 600,00</a:t>
                      </a:r>
                    </a:p>
                  </a:txBody>
                  <a:tcPr marL="7620" marR="7620" marT="7620" marB="0" anchor="ctr"/>
                </a:tc>
                <a:tc>
                  <a:txBody>
                    <a:bodyPr/>
                    <a:lstStyle/>
                    <a:p>
                      <a:pPr algn="ctr" fontAlgn="ctr"/>
                      <a:r>
                        <a:rPr lang="ru-RU" sz="900" b="0" i="0" u="none" strike="noStrike">
                          <a:latin typeface="Arial"/>
                        </a:rPr>
                        <a:t>1,94</a:t>
                      </a:r>
                    </a:p>
                  </a:txBody>
                  <a:tcPr marL="7620" marR="7620" marT="7620" marB="0" anchor="ctr"/>
                </a:tc>
              </a:tr>
              <a:tr h="470223">
                <a:tc>
                  <a:txBody>
                    <a:bodyPr/>
                    <a:lstStyle/>
                    <a:p>
                      <a:pPr algn="l" fontAlgn="b"/>
                      <a:r>
                        <a:rPr lang="ru-RU" sz="900" b="0" i="0" u="none" strike="noStrike" dirty="0">
                          <a:latin typeface="Arial"/>
                        </a:rPr>
                        <a:t>Связь и информатика</a:t>
                      </a:r>
                    </a:p>
                  </a:txBody>
                  <a:tcPr marL="9525" marR="9525" marT="9525" marB="0" anchor="ctr"/>
                </a:tc>
                <a:tc>
                  <a:txBody>
                    <a:bodyPr/>
                    <a:lstStyle/>
                    <a:p>
                      <a:pPr algn="ctr" fontAlgn="ctr"/>
                      <a:r>
                        <a:rPr lang="ru-RU" sz="900" b="0" i="0" u="none" strike="noStrike">
                          <a:latin typeface="Arial"/>
                        </a:rPr>
                        <a:t>279 000,00</a:t>
                      </a:r>
                    </a:p>
                  </a:txBody>
                  <a:tcPr marL="7620" marR="7620" marT="7620" marB="0" anchor="ctr"/>
                </a:tc>
                <a:tc>
                  <a:txBody>
                    <a:bodyPr/>
                    <a:lstStyle/>
                    <a:p>
                      <a:pPr algn="ctr" fontAlgn="ctr"/>
                      <a:r>
                        <a:rPr lang="ru-RU" sz="900" b="0" i="1" u="none" strike="noStrike">
                          <a:latin typeface="Arial"/>
                        </a:rPr>
                        <a:t>0,07</a:t>
                      </a:r>
                    </a:p>
                  </a:txBody>
                  <a:tcPr marL="7620" marR="7620" marT="7620" marB="0" anchor="ctr"/>
                </a:tc>
                <a:tc>
                  <a:txBody>
                    <a:bodyPr/>
                    <a:lstStyle/>
                    <a:p>
                      <a:pPr algn="ctr" fontAlgn="ctr"/>
                      <a:r>
                        <a:rPr lang="ru-RU" sz="900" b="0" i="0" u="none" strike="noStrike">
                          <a:latin typeface="Arial"/>
                        </a:rPr>
                        <a:t>129 000,00</a:t>
                      </a:r>
                    </a:p>
                  </a:txBody>
                  <a:tcPr marL="7620" marR="7620" marT="7620" marB="0" anchor="ctr"/>
                </a:tc>
                <a:tc>
                  <a:txBody>
                    <a:bodyPr/>
                    <a:lstStyle/>
                    <a:p>
                      <a:pPr algn="ctr" fontAlgn="ctr"/>
                      <a:r>
                        <a:rPr lang="ru-RU" sz="900" b="0" i="1" u="none" strike="noStrike">
                          <a:latin typeface="Arial"/>
                        </a:rPr>
                        <a:t>0,04</a:t>
                      </a:r>
                    </a:p>
                  </a:txBody>
                  <a:tcPr marL="7620" marR="7620" marT="7620" marB="0" anchor="ctr"/>
                </a:tc>
                <a:tc>
                  <a:txBody>
                    <a:bodyPr/>
                    <a:lstStyle/>
                    <a:p>
                      <a:pPr algn="ctr" fontAlgn="ctr"/>
                      <a:r>
                        <a:rPr lang="ru-RU" sz="900" b="0" i="0" u="none" strike="noStrike">
                          <a:latin typeface="Arial"/>
                        </a:rPr>
                        <a:t>129 000,00</a:t>
                      </a:r>
                    </a:p>
                  </a:txBody>
                  <a:tcPr marL="7620" marR="7620" marT="7620" marB="0" anchor="ctr"/>
                </a:tc>
                <a:tc>
                  <a:txBody>
                    <a:bodyPr/>
                    <a:lstStyle/>
                    <a:p>
                      <a:pPr algn="ctr" fontAlgn="ctr"/>
                      <a:r>
                        <a:rPr lang="ru-RU" sz="900" b="0" i="0" u="none" strike="noStrike">
                          <a:latin typeface="Arial"/>
                        </a:rPr>
                        <a:t>0,04</a:t>
                      </a:r>
                    </a:p>
                  </a:txBody>
                  <a:tcPr marL="7620" marR="7620" marT="7620" marB="0" anchor="ctr"/>
                </a:tc>
              </a:tr>
              <a:tr h="571504">
                <a:tc>
                  <a:txBody>
                    <a:bodyPr/>
                    <a:lstStyle/>
                    <a:p>
                      <a:r>
                        <a:rPr lang="ru-RU" sz="900" dirty="0" smtClean="0">
                          <a:latin typeface="+mj-lt"/>
                        </a:rPr>
                        <a:t>Другие вопросы в области национальной экономики</a:t>
                      </a:r>
                      <a:endParaRPr lang="ru-RU" sz="900" dirty="0">
                        <a:latin typeface="+mj-lt"/>
                      </a:endParaRPr>
                    </a:p>
                  </a:txBody>
                  <a:tcPr marL="9525" marR="9525" marT="9525" marB="0" anchor="ctr"/>
                </a:tc>
                <a:tc>
                  <a:txBody>
                    <a:bodyPr/>
                    <a:lstStyle/>
                    <a:p>
                      <a:pPr algn="ctr" fontAlgn="ctr"/>
                      <a:r>
                        <a:rPr lang="ru-RU" sz="900" b="0" i="0" u="none" strike="noStrike">
                          <a:latin typeface="Arial"/>
                        </a:rPr>
                        <a:t>2 094 249,00</a:t>
                      </a:r>
                    </a:p>
                  </a:txBody>
                  <a:tcPr marL="7620" marR="7620" marT="7620" marB="0" anchor="ctr"/>
                </a:tc>
                <a:tc>
                  <a:txBody>
                    <a:bodyPr/>
                    <a:lstStyle/>
                    <a:p>
                      <a:pPr algn="ctr" fontAlgn="ctr"/>
                      <a:r>
                        <a:rPr lang="ru-RU" sz="900" b="0" i="1" u="none" strike="noStrike">
                          <a:latin typeface="Arial"/>
                        </a:rPr>
                        <a:t>0,54</a:t>
                      </a:r>
                    </a:p>
                  </a:txBody>
                  <a:tcPr marL="7620" marR="7620" marT="7620" marB="0" anchor="ctr"/>
                </a:tc>
                <a:tc>
                  <a:txBody>
                    <a:bodyPr/>
                    <a:lstStyle/>
                    <a:p>
                      <a:pPr algn="ctr" fontAlgn="ctr"/>
                      <a:r>
                        <a:rPr lang="ru-RU" sz="900" b="0" i="0" u="none" strike="noStrike">
                          <a:latin typeface="Arial"/>
                        </a:rPr>
                        <a:t>0,00</a:t>
                      </a:r>
                    </a:p>
                  </a:txBody>
                  <a:tcPr marL="7620" marR="7620" marT="7620" marB="0" anchor="ctr"/>
                </a:tc>
                <a:tc>
                  <a:txBody>
                    <a:bodyPr/>
                    <a:lstStyle/>
                    <a:p>
                      <a:pPr algn="ctr" fontAlgn="ctr"/>
                      <a:r>
                        <a:rPr lang="ru-RU" sz="900" b="0" i="1" u="none" strike="noStrike">
                          <a:latin typeface="Arial"/>
                        </a:rPr>
                        <a:t>0,00</a:t>
                      </a:r>
                    </a:p>
                  </a:txBody>
                  <a:tcPr marL="7620" marR="7620" marT="7620" marB="0" anchor="ctr"/>
                </a:tc>
                <a:tc>
                  <a:txBody>
                    <a:bodyPr/>
                    <a:lstStyle/>
                    <a:p>
                      <a:pPr algn="ctr" fontAlgn="ctr"/>
                      <a:r>
                        <a:rPr lang="ru-RU" sz="900" b="0" i="0" u="none" strike="noStrike">
                          <a:latin typeface="Arial"/>
                        </a:rPr>
                        <a:t>0,00</a:t>
                      </a:r>
                    </a:p>
                  </a:txBody>
                  <a:tcPr marL="7620" marR="7620" marT="7620" marB="0" anchor="ctr"/>
                </a:tc>
                <a:tc>
                  <a:txBody>
                    <a:bodyPr/>
                    <a:lstStyle/>
                    <a:p>
                      <a:pPr algn="ctr" fontAlgn="ctr"/>
                      <a:r>
                        <a:rPr lang="ru-RU" sz="900" b="0" i="0" u="none" strike="noStrike">
                          <a:latin typeface="Arial"/>
                        </a:rPr>
                        <a:t>0,00</a:t>
                      </a:r>
                    </a:p>
                  </a:txBody>
                  <a:tcPr marL="7620" marR="7620" marT="7620" marB="0" anchor="ctr"/>
                </a:tc>
              </a:tr>
              <a:tr h="428628">
                <a:tc>
                  <a:txBody>
                    <a:bodyPr/>
                    <a:lstStyle/>
                    <a:p>
                      <a:pPr algn="l" fontAlgn="b"/>
                      <a:r>
                        <a:rPr lang="ru-RU" sz="900" b="1" i="1" u="none" strike="noStrike" dirty="0">
                          <a:latin typeface="Arial"/>
                        </a:rPr>
                        <a:t>Жилищно-коммунальное хозяйство</a:t>
                      </a:r>
                    </a:p>
                  </a:txBody>
                  <a:tcPr marL="9525" marR="9525" marT="9525" marB="0" anchor="ctr"/>
                </a:tc>
                <a:tc>
                  <a:txBody>
                    <a:bodyPr/>
                    <a:lstStyle/>
                    <a:p>
                      <a:pPr algn="ctr" fontAlgn="ctr"/>
                      <a:r>
                        <a:rPr lang="ru-RU" sz="900" b="1" i="1" u="none" strike="noStrike">
                          <a:latin typeface="Arial"/>
                        </a:rPr>
                        <a:t>716 941,00</a:t>
                      </a:r>
                    </a:p>
                  </a:txBody>
                  <a:tcPr marL="7620" marR="7620" marT="7620" marB="0" anchor="ctr"/>
                </a:tc>
                <a:tc>
                  <a:txBody>
                    <a:bodyPr/>
                    <a:lstStyle/>
                    <a:p>
                      <a:pPr algn="ctr" fontAlgn="ctr"/>
                      <a:r>
                        <a:rPr lang="ru-RU" sz="900" b="1" i="1" u="none" strike="noStrike">
                          <a:latin typeface="Arial"/>
                        </a:rPr>
                        <a:t>0,19</a:t>
                      </a:r>
                    </a:p>
                  </a:txBody>
                  <a:tcPr marL="7620" marR="7620" marT="7620" marB="0" anchor="ctr"/>
                </a:tc>
                <a:tc>
                  <a:txBody>
                    <a:bodyPr/>
                    <a:lstStyle/>
                    <a:p>
                      <a:pPr algn="ctr" fontAlgn="ctr"/>
                      <a:r>
                        <a:rPr lang="ru-RU" sz="900" b="1" i="1" u="none" strike="noStrike">
                          <a:latin typeface="Arial"/>
                        </a:rPr>
                        <a:t>0,00</a:t>
                      </a:r>
                    </a:p>
                  </a:txBody>
                  <a:tcPr marL="7620" marR="7620" marT="7620" marB="0" anchor="ctr"/>
                </a:tc>
                <a:tc>
                  <a:txBody>
                    <a:bodyPr/>
                    <a:lstStyle/>
                    <a:p>
                      <a:pPr algn="ctr" fontAlgn="ctr"/>
                      <a:r>
                        <a:rPr lang="ru-RU" sz="900" b="0" i="1" u="none" strike="noStrike">
                          <a:latin typeface="Arial"/>
                        </a:rPr>
                        <a:t>0,00</a:t>
                      </a:r>
                    </a:p>
                  </a:txBody>
                  <a:tcPr marL="7620" marR="7620" marT="7620" marB="0" anchor="ctr"/>
                </a:tc>
                <a:tc>
                  <a:txBody>
                    <a:bodyPr/>
                    <a:lstStyle/>
                    <a:p>
                      <a:pPr algn="ctr" fontAlgn="ctr"/>
                      <a:r>
                        <a:rPr lang="ru-RU" sz="900" b="1" i="1" u="none" strike="noStrike">
                          <a:latin typeface="Arial"/>
                        </a:rPr>
                        <a:t>0,00</a:t>
                      </a:r>
                    </a:p>
                  </a:txBody>
                  <a:tcPr marL="7620" marR="7620" marT="7620" marB="0" anchor="ctr"/>
                </a:tc>
                <a:tc>
                  <a:txBody>
                    <a:bodyPr/>
                    <a:lstStyle/>
                    <a:p>
                      <a:pPr algn="ctr" fontAlgn="ctr"/>
                      <a:r>
                        <a:rPr lang="ru-RU" sz="900" b="1" i="1" u="none" strike="noStrike">
                          <a:latin typeface="Arial"/>
                        </a:rPr>
                        <a:t>0,00</a:t>
                      </a:r>
                    </a:p>
                  </a:txBody>
                  <a:tcPr marL="7620" marR="7620" marT="7620" marB="0" anchor="ctr"/>
                </a:tc>
              </a:tr>
              <a:tr h="370840">
                <a:tc>
                  <a:txBody>
                    <a:bodyPr/>
                    <a:lstStyle/>
                    <a:p>
                      <a:pPr algn="l" fontAlgn="b"/>
                      <a:r>
                        <a:rPr lang="ru-RU" sz="900" b="0" i="0" u="none" strike="noStrike" dirty="0">
                          <a:latin typeface="Arial"/>
                        </a:rPr>
                        <a:t>Коммунальное хозяйство</a:t>
                      </a:r>
                    </a:p>
                  </a:txBody>
                  <a:tcPr marL="9525" marR="9525" marT="9525" marB="0" anchor="ctr"/>
                </a:tc>
                <a:tc>
                  <a:txBody>
                    <a:bodyPr/>
                    <a:lstStyle/>
                    <a:p>
                      <a:pPr algn="ctr" fontAlgn="ctr"/>
                      <a:r>
                        <a:rPr lang="ru-RU" sz="900" b="0" i="0" u="none" strike="noStrike">
                          <a:latin typeface="Arial"/>
                        </a:rPr>
                        <a:t>716 941,00</a:t>
                      </a:r>
                    </a:p>
                  </a:txBody>
                  <a:tcPr marL="7620" marR="7620" marT="7620" marB="0" anchor="ctr"/>
                </a:tc>
                <a:tc>
                  <a:txBody>
                    <a:bodyPr/>
                    <a:lstStyle/>
                    <a:p>
                      <a:pPr algn="ctr" fontAlgn="ctr"/>
                      <a:r>
                        <a:rPr lang="ru-RU" sz="900" b="0" i="1" u="none" strike="noStrike">
                          <a:latin typeface="Arial"/>
                        </a:rPr>
                        <a:t>0,19</a:t>
                      </a:r>
                    </a:p>
                  </a:txBody>
                  <a:tcPr marL="7620" marR="7620" marT="7620" marB="0" anchor="ctr"/>
                </a:tc>
                <a:tc>
                  <a:txBody>
                    <a:bodyPr/>
                    <a:lstStyle/>
                    <a:p>
                      <a:pPr algn="ctr" fontAlgn="ctr"/>
                      <a:r>
                        <a:rPr lang="ru-RU" sz="900" b="0" i="0" u="none" strike="noStrike">
                          <a:latin typeface="Arial"/>
                        </a:rPr>
                        <a:t>0,00</a:t>
                      </a:r>
                    </a:p>
                  </a:txBody>
                  <a:tcPr marL="7620" marR="7620" marT="7620" marB="0" anchor="ctr"/>
                </a:tc>
                <a:tc>
                  <a:txBody>
                    <a:bodyPr/>
                    <a:lstStyle/>
                    <a:p>
                      <a:pPr algn="ctr" fontAlgn="ctr"/>
                      <a:r>
                        <a:rPr lang="ru-RU" sz="900" b="0" i="1" u="none" strike="noStrike">
                          <a:latin typeface="Arial"/>
                        </a:rPr>
                        <a:t>0,00</a:t>
                      </a:r>
                    </a:p>
                  </a:txBody>
                  <a:tcPr marL="7620" marR="7620" marT="7620" marB="0" anchor="ctr"/>
                </a:tc>
                <a:tc>
                  <a:txBody>
                    <a:bodyPr/>
                    <a:lstStyle/>
                    <a:p>
                      <a:pPr algn="ctr" fontAlgn="ctr"/>
                      <a:r>
                        <a:rPr lang="ru-RU" sz="900" b="0" i="0" u="none" strike="noStrike">
                          <a:latin typeface="Arial"/>
                        </a:rPr>
                        <a:t>0,00</a:t>
                      </a:r>
                    </a:p>
                  </a:txBody>
                  <a:tcPr marL="7620" marR="7620" marT="7620" marB="0" anchor="ctr"/>
                </a:tc>
                <a:tc>
                  <a:txBody>
                    <a:bodyPr/>
                    <a:lstStyle/>
                    <a:p>
                      <a:pPr algn="ctr" fontAlgn="ctr"/>
                      <a:r>
                        <a:rPr lang="ru-RU" sz="900" b="0" i="0" u="none" strike="noStrike">
                          <a:latin typeface="Arial"/>
                        </a:rPr>
                        <a:t>0,00</a:t>
                      </a:r>
                    </a:p>
                  </a:txBody>
                  <a:tcPr marL="7620" marR="7620" marT="7620" marB="0" anchor="ctr"/>
                </a:tc>
              </a:tr>
              <a:tr h="370840">
                <a:tc>
                  <a:txBody>
                    <a:bodyPr/>
                    <a:lstStyle/>
                    <a:p>
                      <a:pPr algn="l" fontAlgn="b"/>
                      <a:r>
                        <a:rPr lang="ru-RU" sz="900" b="1" i="1" u="none" strike="noStrike" dirty="0">
                          <a:latin typeface="Arial"/>
                        </a:rPr>
                        <a:t>Образование</a:t>
                      </a:r>
                    </a:p>
                  </a:txBody>
                  <a:tcPr marL="9525" marR="9525" marT="9525" marB="0" anchor="ctr"/>
                </a:tc>
                <a:tc>
                  <a:txBody>
                    <a:bodyPr/>
                    <a:lstStyle/>
                    <a:p>
                      <a:pPr algn="ctr" fontAlgn="ctr"/>
                      <a:r>
                        <a:rPr lang="ru-RU" sz="900" b="1" i="1" u="none" strike="noStrike">
                          <a:latin typeface="Arial"/>
                        </a:rPr>
                        <a:t>251 782 778,00</a:t>
                      </a:r>
                    </a:p>
                  </a:txBody>
                  <a:tcPr marL="7620" marR="7620" marT="7620" marB="0" anchor="ctr"/>
                </a:tc>
                <a:tc>
                  <a:txBody>
                    <a:bodyPr/>
                    <a:lstStyle/>
                    <a:p>
                      <a:pPr algn="ctr" fontAlgn="ctr"/>
                      <a:r>
                        <a:rPr lang="ru-RU" sz="900" b="1" i="1" u="none" strike="noStrike">
                          <a:latin typeface="Arial"/>
                        </a:rPr>
                        <a:t>65,17</a:t>
                      </a:r>
                    </a:p>
                  </a:txBody>
                  <a:tcPr marL="7620" marR="7620" marT="7620" marB="0" anchor="ctr"/>
                </a:tc>
                <a:tc>
                  <a:txBody>
                    <a:bodyPr/>
                    <a:lstStyle/>
                    <a:p>
                      <a:pPr algn="ctr" fontAlgn="ctr"/>
                      <a:r>
                        <a:rPr lang="ru-RU" sz="900" b="1" i="1" u="none" strike="noStrike">
                          <a:latin typeface="Arial"/>
                        </a:rPr>
                        <a:t>230 426 661,00</a:t>
                      </a:r>
                    </a:p>
                  </a:txBody>
                  <a:tcPr marL="7620" marR="7620" marT="7620" marB="0" anchor="ctr"/>
                </a:tc>
                <a:tc>
                  <a:txBody>
                    <a:bodyPr/>
                    <a:lstStyle/>
                    <a:p>
                      <a:pPr algn="ctr" fontAlgn="ctr"/>
                      <a:r>
                        <a:rPr lang="ru-RU" sz="900" b="1" i="1" u="none" strike="noStrike">
                          <a:latin typeface="Arial"/>
                        </a:rPr>
                        <a:t>64,65</a:t>
                      </a:r>
                    </a:p>
                  </a:txBody>
                  <a:tcPr marL="7620" marR="7620" marT="7620" marB="0" anchor="ctr"/>
                </a:tc>
                <a:tc>
                  <a:txBody>
                    <a:bodyPr/>
                    <a:lstStyle/>
                    <a:p>
                      <a:pPr algn="ctr" fontAlgn="ctr"/>
                      <a:r>
                        <a:rPr lang="ru-RU" sz="900" b="1" i="1" u="none" strike="noStrike">
                          <a:latin typeface="Arial"/>
                        </a:rPr>
                        <a:t>226 793 763,00</a:t>
                      </a:r>
                    </a:p>
                  </a:txBody>
                  <a:tcPr marL="7620" marR="7620" marT="7620" marB="0" anchor="ctr"/>
                </a:tc>
                <a:tc>
                  <a:txBody>
                    <a:bodyPr/>
                    <a:lstStyle/>
                    <a:p>
                      <a:pPr algn="ctr" fontAlgn="ctr"/>
                      <a:r>
                        <a:rPr lang="ru-RU" sz="900" b="1" i="1" u="none" strike="noStrike">
                          <a:latin typeface="Arial"/>
                        </a:rPr>
                        <a:t>64,17</a:t>
                      </a:r>
                    </a:p>
                  </a:txBody>
                  <a:tcPr marL="7620" marR="7620" marT="7620" marB="0" anchor="ctr"/>
                </a:tc>
              </a:tr>
              <a:tr h="370840">
                <a:tc>
                  <a:txBody>
                    <a:bodyPr/>
                    <a:lstStyle/>
                    <a:p>
                      <a:pPr algn="l" fontAlgn="b"/>
                      <a:r>
                        <a:rPr lang="ru-RU" sz="900" b="0" i="0" u="none" strike="noStrike" dirty="0">
                          <a:latin typeface="Arial"/>
                        </a:rPr>
                        <a:t>Дошкольное образование</a:t>
                      </a:r>
                    </a:p>
                  </a:txBody>
                  <a:tcPr marL="9525" marR="9525" marT="9525" marB="0" anchor="ctr"/>
                </a:tc>
                <a:tc>
                  <a:txBody>
                    <a:bodyPr/>
                    <a:lstStyle/>
                    <a:p>
                      <a:pPr algn="ctr" fontAlgn="ctr"/>
                      <a:r>
                        <a:rPr lang="ru-RU" sz="900" b="0" i="0" u="none" strike="noStrike">
                          <a:latin typeface="Arial"/>
                        </a:rPr>
                        <a:t>11 823 032,00</a:t>
                      </a:r>
                    </a:p>
                  </a:txBody>
                  <a:tcPr marL="7620" marR="7620" marT="7620" marB="0" anchor="ctr"/>
                </a:tc>
                <a:tc>
                  <a:txBody>
                    <a:bodyPr/>
                    <a:lstStyle/>
                    <a:p>
                      <a:pPr algn="ctr" fontAlgn="ctr"/>
                      <a:r>
                        <a:rPr lang="ru-RU" sz="900" b="0" i="1" u="none" strike="noStrike">
                          <a:latin typeface="Arial"/>
                        </a:rPr>
                        <a:t>3,06</a:t>
                      </a:r>
                    </a:p>
                  </a:txBody>
                  <a:tcPr marL="7620" marR="7620" marT="7620" marB="0" anchor="ctr"/>
                </a:tc>
                <a:tc>
                  <a:txBody>
                    <a:bodyPr/>
                    <a:lstStyle/>
                    <a:p>
                      <a:pPr algn="ctr" fontAlgn="ctr"/>
                      <a:r>
                        <a:rPr lang="ru-RU" sz="900" b="0" i="0" u="none" strike="noStrike">
                          <a:latin typeface="Arial"/>
                        </a:rPr>
                        <a:t>9 605 760,00</a:t>
                      </a:r>
                    </a:p>
                  </a:txBody>
                  <a:tcPr marL="7620" marR="7620" marT="7620" marB="0" anchor="ctr"/>
                </a:tc>
                <a:tc>
                  <a:txBody>
                    <a:bodyPr/>
                    <a:lstStyle/>
                    <a:p>
                      <a:pPr algn="ctr" fontAlgn="ctr"/>
                      <a:r>
                        <a:rPr lang="ru-RU" sz="900" b="0" i="1" u="none" strike="noStrike">
                          <a:latin typeface="Arial"/>
                        </a:rPr>
                        <a:t>2,69</a:t>
                      </a:r>
                    </a:p>
                  </a:txBody>
                  <a:tcPr marL="7620" marR="7620" marT="7620" marB="0" anchor="ctr"/>
                </a:tc>
                <a:tc>
                  <a:txBody>
                    <a:bodyPr/>
                    <a:lstStyle/>
                    <a:p>
                      <a:pPr algn="ctr" fontAlgn="ctr"/>
                      <a:r>
                        <a:rPr lang="ru-RU" sz="900" b="0" i="0" u="none" strike="noStrike">
                          <a:latin typeface="Arial"/>
                        </a:rPr>
                        <a:t>9 605 760,00</a:t>
                      </a:r>
                    </a:p>
                  </a:txBody>
                  <a:tcPr marL="7620" marR="7620" marT="7620" marB="0" anchor="ctr"/>
                </a:tc>
                <a:tc>
                  <a:txBody>
                    <a:bodyPr/>
                    <a:lstStyle/>
                    <a:p>
                      <a:pPr algn="ctr" fontAlgn="ctr"/>
                      <a:r>
                        <a:rPr lang="ru-RU" sz="900" b="0" i="0" u="none" strike="noStrike">
                          <a:latin typeface="Arial"/>
                        </a:rPr>
                        <a:t>2,72</a:t>
                      </a:r>
                    </a:p>
                  </a:txBody>
                  <a:tcPr marL="7620" marR="7620" marT="7620" marB="0" anchor="ctr"/>
                </a:tc>
              </a:tr>
              <a:tr h="370840">
                <a:tc>
                  <a:txBody>
                    <a:bodyPr/>
                    <a:lstStyle/>
                    <a:p>
                      <a:pPr algn="l" fontAlgn="b"/>
                      <a:r>
                        <a:rPr lang="ru-RU" sz="900" b="0" i="0" u="none" strike="noStrike" dirty="0">
                          <a:latin typeface="Arial"/>
                        </a:rPr>
                        <a:t>Общее образование</a:t>
                      </a:r>
                    </a:p>
                  </a:txBody>
                  <a:tcPr marL="9525" marR="9525" marT="9525" marB="0" anchor="ctr"/>
                </a:tc>
                <a:tc>
                  <a:txBody>
                    <a:bodyPr/>
                    <a:lstStyle/>
                    <a:p>
                      <a:pPr algn="ctr" fontAlgn="ctr"/>
                      <a:r>
                        <a:rPr lang="ru-RU" sz="900" b="0" i="0" u="none" strike="noStrike">
                          <a:latin typeface="Arial"/>
                        </a:rPr>
                        <a:t>226 705 507,00</a:t>
                      </a:r>
                    </a:p>
                  </a:txBody>
                  <a:tcPr marL="7620" marR="7620" marT="7620" marB="0" anchor="ctr"/>
                </a:tc>
                <a:tc>
                  <a:txBody>
                    <a:bodyPr/>
                    <a:lstStyle/>
                    <a:p>
                      <a:pPr algn="ctr" fontAlgn="ctr"/>
                      <a:r>
                        <a:rPr lang="ru-RU" sz="900" b="0" i="1" u="none" strike="noStrike">
                          <a:latin typeface="Arial"/>
                        </a:rPr>
                        <a:t>58,68</a:t>
                      </a:r>
                    </a:p>
                  </a:txBody>
                  <a:tcPr marL="7620" marR="7620" marT="7620" marB="0" anchor="ctr"/>
                </a:tc>
                <a:tc>
                  <a:txBody>
                    <a:bodyPr/>
                    <a:lstStyle/>
                    <a:p>
                      <a:pPr algn="ctr" fontAlgn="ctr"/>
                      <a:r>
                        <a:rPr lang="ru-RU" sz="900" b="0" i="0" u="none" strike="noStrike">
                          <a:latin typeface="Arial"/>
                        </a:rPr>
                        <a:t>208 419 206,00</a:t>
                      </a:r>
                    </a:p>
                  </a:txBody>
                  <a:tcPr marL="7620" marR="7620" marT="7620" marB="0" anchor="ctr"/>
                </a:tc>
                <a:tc>
                  <a:txBody>
                    <a:bodyPr/>
                    <a:lstStyle/>
                    <a:p>
                      <a:pPr algn="ctr" fontAlgn="ctr"/>
                      <a:r>
                        <a:rPr lang="ru-RU" sz="900" b="0" i="1" u="none" strike="noStrike">
                          <a:latin typeface="Arial"/>
                        </a:rPr>
                        <a:t>58,47</a:t>
                      </a:r>
                    </a:p>
                  </a:txBody>
                  <a:tcPr marL="7620" marR="7620" marT="7620" marB="0" anchor="ctr"/>
                </a:tc>
                <a:tc>
                  <a:txBody>
                    <a:bodyPr/>
                    <a:lstStyle/>
                    <a:p>
                      <a:pPr algn="ctr" fontAlgn="ctr"/>
                      <a:r>
                        <a:rPr lang="ru-RU" sz="900" b="0" i="0" u="none" strike="noStrike">
                          <a:latin typeface="Arial"/>
                        </a:rPr>
                        <a:t>204 786 308,00</a:t>
                      </a:r>
                    </a:p>
                  </a:txBody>
                  <a:tcPr marL="7620" marR="7620" marT="7620" marB="0" anchor="ctr"/>
                </a:tc>
                <a:tc>
                  <a:txBody>
                    <a:bodyPr/>
                    <a:lstStyle/>
                    <a:p>
                      <a:pPr algn="ctr" fontAlgn="ctr"/>
                      <a:r>
                        <a:rPr lang="ru-RU" sz="900" b="0" i="0" u="none" strike="noStrike" dirty="0">
                          <a:latin typeface="Arial"/>
                        </a:rPr>
                        <a:t>57,94</a:t>
                      </a:r>
                    </a:p>
                  </a:txBody>
                  <a:tcPr marL="7620" marR="7620" marT="7620" marB="0" anchor="ctr"/>
                </a:tc>
              </a:tr>
            </a:tbl>
          </a:graphicData>
        </a:graphic>
      </p:graphicFrame>
      <p:sp>
        <p:nvSpPr>
          <p:cNvPr id="4" name="Прямоугольник 3"/>
          <p:cNvSpPr/>
          <p:nvPr/>
        </p:nvSpPr>
        <p:spPr>
          <a:xfrm>
            <a:off x="7429520" y="1142984"/>
            <a:ext cx="862159" cy="369332"/>
          </a:xfrm>
          <a:prstGeom prst="rect">
            <a:avLst/>
          </a:prstGeom>
        </p:spPr>
        <p:txBody>
          <a:bodyPr wrap="none">
            <a:spAutoFit/>
          </a:bodyPr>
          <a:lstStyle/>
          <a:p>
            <a:r>
              <a:rPr lang="ru-RU" dirty="0" smtClean="0"/>
              <a:t>рублей</a:t>
            </a:r>
            <a:endParaRPr lang="ru-R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7686700" cy="748684"/>
          </a:xfrm>
        </p:spPr>
        <p:txBody>
          <a:bodyPr anchor="ctr">
            <a:normAutofit fontScale="90000"/>
          </a:bodyPr>
          <a:lstStyle/>
          <a:p>
            <a:pPr algn="ctr"/>
            <a:r>
              <a:rPr lang="ru-RU" sz="25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СТРУКТУРА РАСХОДОВ БЮДЖЕТА ЛЬГОВСКОГО РАЙОНА КУРСКОЙ ОБЛАСТИ </a:t>
            </a:r>
            <a:r>
              <a:rPr lang="en-US" sz="25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a:t>
            </a:r>
            <a:r>
              <a:rPr lang="ru-RU" sz="25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4</a:t>
            </a:r>
            <a:r>
              <a:rPr lang="en-US" sz="25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a:t>
            </a:r>
            <a:endParaRPr lang="ru-RU" sz="2500" dirty="0"/>
          </a:p>
        </p:txBody>
      </p:sp>
      <p:graphicFrame>
        <p:nvGraphicFramePr>
          <p:cNvPr id="5" name="Содержимое 4"/>
          <p:cNvGraphicFramePr>
            <a:graphicFrameLocks noGrp="1"/>
          </p:cNvGraphicFramePr>
          <p:nvPr>
            <p:ph idx="1"/>
          </p:nvPr>
        </p:nvGraphicFramePr>
        <p:xfrm>
          <a:off x="285723" y="1600200"/>
          <a:ext cx="6858045" cy="4850765"/>
        </p:xfrm>
        <a:graphic>
          <a:graphicData uri="http://schemas.openxmlformats.org/drawingml/2006/table">
            <a:tbl>
              <a:tblPr firstRow="1" bandRow="1">
                <a:tableStyleId>{5C22544A-7EE6-4342-B048-85BDC9FD1C3A}</a:tableStyleId>
              </a:tblPr>
              <a:tblGrid>
                <a:gridCol w="2143137"/>
                <a:gridCol w="785818"/>
                <a:gridCol w="857256"/>
                <a:gridCol w="785818"/>
                <a:gridCol w="785818"/>
                <a:gridCol w="785818"/>
                <a:gridCol w="714380"/>
              </a:tblGrid>
              <a:tr h="685792">
                <a:tc>
                  <a:txBody>
                    <a:bodyPr/>
                    <a:lstStyle/>
                    <a:p>
                      <a:pPr algn="ctr" fontAlgn="ctr"/>
                      <a:r>
                        <a:rPr lang="ru-RU" sz="1000" b="1" i="0" u="none" strike="noStrike" dirty="0">
                          <a:latin typeface="Arial"/>
                        </a:rPr>
                        <a:t>Наименование</a:t>
                      </a:r>
                    </a:p>
                  </a:txBody>
                  <a:tcPr marL="9525" marR="9525" marT="9525" marB="0" anchor="ctr"/>
                </a:tc>
                <a:tc>
                  <a:txBody>
                    <a:bodyPr/>
                    <a:lstStyle/>
                    <a:p>
                      <a:pPr algn="ctr" fontAlgn="ctr"/>
                      <a:r>
                        <a:rPr lang="ru-RU" sz="1000" b="1" i="0" u="none" strike="noStrike" dirty="0" smtClean="0">
                          <a:latin typeface="Arial"/>
                        </a:rPr>
                        <a:t>2021 </a:t>
                      </a:r>
                      <a:r>
                        <a:rPr lang="ru-RU" sz="1000" b="1" i="0" u="none" strike="noStrike" dirty="0">
                          <a:latin typeface="Arial"/>
                        </a:rPr>
                        <a:t>год</a:t>
                      </a:r>
                    </a:p>
                  </a:txBody>
                  <a:tcPr marL="9525" marR="9525" marT="9525" marB="0" anchor="ctr"/>
                </a:tc>
                <a:tc>
                  <a:txBody>
                    <a:bodyPr/>
                    <a:lstStyle/>
                    <a:p>
                      <a:pPr algn="ctr" fontAlgn="ctr"/>
                      <a:r>
                        <a:rPr lang="ru-RU" sz="1000" b="1" i="0" u="none" strike="noStrike" dirty="0">
                          <a:latin typeface="Arial"/>
                        </a:rPr>
                        <a:t>доля в общем объеме расходов, %</a:t>
                      </a:r>
                    </a:p>
                  </a:txBody>
                  <a:tcPr marL="9525" marR="9525" marT="9525" marB="0" anchor="ctr"/>
                </a:tc>
                <a:tc>
                  <a:txBody>
                    <a:bodyPr/>
                    <a:lstStyle/>
                    <a:p>
                      <a:pPr algn="ctr" fontAlgn="ctr"/>
                      <a:r>
                        <a:rPr lang="ru-RU" sz="1000" b="1" i="0" u="none" strike="noStrike" dirty="0" smtClean="0">
                          <a:latin typeface="Arial"/>
                        </a:rPr>
                        <a:t>2022 </a:t>
                      </a:r>
                      <a:r>
                        <a:rPr lang="ru-RU" sz="1000" b="1" i="0" u="none" strike="noStrike" dirty="0">
                          <a:latin typeface="Arial"/>
                        </a:rPr>
                        <a:t>год</a:t>
                      </a:r>
                    </a:p>
                  </a:txBody>
                  <a:tcPr marL="9525" marR="9525" marT="9525" marB="0" anchor="ctr"/>
                </a:tc>
                <a:tc>
                  <a:txBody>
                    <a:bodyPr/>
                    <a:lstStyle/>
                    <a:p>
                      <a:pPr algn="ctr" fontAlgn="ctr"/>
                      <a:r>
                        <a:rPr lang="ru-RU" sz="1000" b="1" i="0" u="none" strike="noStrike" dirty="0">
                          <a:latin typeface="Arial"/>
                        </a:rPr>
                        <a:t>доля в общем объеме расходов, %</a:t>
                      </a:r>
                    </a:p>
                  </a:txBody>
                  <a:tcPr marL="9525" marR="9525" marT="9525" marB="0" anchor="ctr"/>
                </a:tc>
                <a:tc>
                  <a:txBody>
                    <a:bodyPr/>
                    <a:lstStyle/>
                    <a:p>
                      <a:pPr algn="ctr" fontAlgn="ctr"/>
                      <a:r>
                        <a:rPr lang="ru-RU" sz="1000" b="1" i="0" u="none" strike="noStrike" dirty="0" smtClean="0">
                          <a:latin typeface="Arial"/>
                        </a:rPr>
                        <a:t>2023 </a:t>
                      </a:r>
                      <a:r>
                        <a:rPr lang="ru-RU" sz="1000" b="1" i="0" u="none" strike="noStrike" dirty="0">
                          <a:latin typeface="Arial"/>
                        </a:rPr>
                        <a:t>год</a:t>
                      </a:r>
                    </a:p>
                  </a:txBody>
                  <a:tcPr marL="9525" marR="9525" marT="9525" marB="0" anchor="ctr"/>
                </a:tc>
                <a:tc>
                  <a:txBody>
                    <a:bodyPr/>
                    <a:lstStyle/>
                    <a:p>
                      <a:pPr algn="ctr" fontAlgn="ctr"/>
                      <a:r>
                        <a:rPr lang="ru-RU" sz="1000" b="1" i="0" u="none" strike="noStrike" dirty="0">
                          <a:latin typeface="Arial"/>
                        </a:rPr>
                        <a:t>доля в общем объеме расходов, %</a:t>
                      </a:r>
                    </a:p>
                  </a:txBody>
                  <a:tcPr marL="9525" marR="9525" marT="9525" marB="0" anchor="ctr"/>
                </a:tc>
              </a:tr>
              <a:tr h="370840">
                <a:tc>
                  <a:txBody>
                    <a:bodyPr/>
                    <a:lstStyle/>
                    <a:p>
                      <a:pPr algn="l" fontAlgn="b"/>
                      <a:r>
                        <a:rPr lang="ru-RU" sz="900" b="0" i="0" u="none" strike="noStrike" dirty="0">
                          <a:latin typeface="Arial"/>
                        </a:rPr>
                        <a:t>Дополнительное образование детей</a:t>
                      </a:r>
                    </a:p>
                  </a:txBody>
                  <a:tcPr marL="9525" marR="9525" marT="9525" marB="0" anchor="ctr"/>
                </a:tc>
                <a:tc>
                  <a:txBody>
                    <a:bodyPr/>
                    <a:lstStyle/>
                    <a:p>
                      <a:pPr algn="ctr" fontAlgn="ctr"/>
                      <a:r>
                        <a:rPr lang="ru-RU" sz="900" b="0" i="0" u="none" strike="noStrike">
                          <a:latin typeface="Arial"/>
                        </a:rPr>
                        <a:t>4 898 992,00</a:t>
                      </a:r>
                    </a:p>
                  </a:txBody>
                  <a:tcPr marL="7620" marR="7620" marT="7620" marB="0" anchor="ctr"/>
                </a:tc>
                <a:tc>
                  <a:txBody>
                    <a:bodyPr/>
                    <a:lstStyle/>
                    <a:p>
                      <a:pPr algn="ctr" fontAlgn="ctr"/>
                      <a:r>
                        <a:rPr lang="ru-RU" sz="900" b="0" i="1" u="none" strike="noStrike">
                          <a:latin typeface="Arial"/>
                        </a:rPr>
                        <a:t>1,27</a:t>
                      </a:r>
                    </a:p>
                  </a:txBody>
                  <a:tcPr marL="7620" marR="7620" marT="7620" marB="0" anchor="ctr"/>
                </a:tc>
                <a:tc>
                  <a:txBody>
                    <a:bodyPr/>
                    <a:lstStyle/>
                    <a:p>
                      <a:pPr algn="ctr" fontAlgn="ctr"/>
                      <a:r>
                        <a:rPr lang="ru-RU" sz="900" b="0" i="0" u="none" strike="noStrike">
                          <a:latin typeface="Arial"/>
                        </a:rPr>
                        <a:t>4 777 570,00</a:t>
                      </a:r>
                    </a:p>
                  </a:txBody>
                  <a:tcPr marL="7620" marR="7620" marT="7620" marB="0" anchor="ctr"/>
                </a:tc>
                <a:tc>
                  <a:txBody>
                    <a:bodyPr/>
                    <a:lstStyle/>
                    <a:p>
                      <a:pPr algn="ctr" fontAlgn="ctr"/>
                      <a:r>
                        <a:rPr lang="ru-RU" sz="900" b="0" i="1" u="none" strike="noStrike">
                          <a:latin typeface="Arial"/>
                        </a:rPr>
                        <a:t>1,34</a:t>
                      </a:r>
                    </a:p>
                  </a:txBody>
                  <a:tcPr marL="7620" marR="7620" marT="7620" marB="0" anchor="ctr"/>
                </a:tc>
                <a:tc>
                  <a:txBody>
                    <a:bodyPr/>
                    <a:lstStyle/>
                    <a:p>
                      <a:pPr algn="ctr" fontAlgn="ctr"/>
                      <a:r>
                        <a:rPr lang="ru-RU" sz="900" b="0" i="0" u="none" strike="noStrike">
                          <a:latin typeface="Arial"/>
                        </a:rPr>
                        <a:t>4 777 570,00</a:t>
                      </a:r>
                    </a:p>
                  </a:txBody>
                  <a:tcPr marL="7620" marR="7620" marT="7620" marB="0" anchor="ctr"/>
                </a:tc>
                <a:tc>
                  <a:txBody>
                    <a:bodyPr/>
                    <a:lstStyle/>
                    <a:p>
                      <a:pPr algn="ctr" fontAlgn="ctr"/>
                      <a:r>
                        <a:rPr lang="ru-RU" sz="900" b="0" i="0" u="none" strike="noStrike">
                          <a:latin typeface="Arial"/>
                        </a:rPr>
                        <a:t>1,35</a:t>
                      </a:r>
                    </a:p>
                  </a:txBody>
                  <a:tcPr marL="7620" marR="7620" marT="7620" marB="0" anchor="ctr"/>
                </a:tc>
              </a:tr>
              <a:tr h="370840">
                <a:tc>
                  <a:txBody>
                    <a:bodyPr/>
                    <a:lstStyle/>
                    <a:p>
                      <a:pPr algn="l" fontAlgn="b"/>
                      <a:r>
                        <a:rPr lang="ru-RU" sz="900" b="0" i="0" u="none" strike="noStrike" dirty="0">
                          <a:latin typeface="Arial"/>
                        </a:rPr>
                        <a:t>Молодежная политика</a:t>
                      </a:r>
                    </a:p>
                  </a:txBody>
                  <a:tcPr marL="9525" marR="9525" marT="9525" marB="0" anchor="ctr"/>
                </a:tc>
                <a:tc>
                  <a:txBody>
                    <a:bodyPr/>
                    <a:lstStyle/>
                    <a:p>
                      <a:pPr algn="ctr" fontAlgn="ctr"/>
                      <a:r>
                        <a:rPr lang="ru-RU" sz="900" b="0" i="0" u="none" strike="noStrike">
                          <a:latin typeface="Arial"/>
                        </a:rPr>
                        <a:t>2 375 257,00</a:t>
                      </a:r>
                    </a:p>
                  </a:txBody>
                  <a:tcPr marL="7620" marR="7620" marT="7620" marB="0" anchor="ctr"/>
                </a:tc>
                <a:tc>
                  <a:txBody>
                    <a:bodyPr/>
                    <a:lstStyle/>
                    <a:p>
                      <a:pPr algn="ctr" fontAlgn="ctr"/>
                      <a:r>
                        <a:rPr lang="ru-RU" sz="900" b="0" i="1" u="none" strike="noStrike">
                          <a:latin typeface="Arial"/>
                        </a:rPr>
                        <a:t>0,61</a:t>
                      </a:r>
                    </a:p>
                  </a:txBody>
                  <a:tcPr marL="7620" marR="7620" marT="7620" marB="0" anchor="ctr"/>
                </a:tc>
                <a:tc>
                  <a:txBody>
                    <a:bodyPr/>
                    <a:lstStyle/>
                    <a:p>
                      <a:pPr algn="ctr" fontAlgn="ctr"/>
                      <a:r>
                        <a:rPr lang="ru-RU" sz="900" b="0" i="0" u="none" strike="noStrike">
                          <a:latin typeface="Arial"/>
                        </a:rPr>
                        <a:t>1 744 135,00</a:t>
                      </a:r>
                    </a:p>
                  </a:txBody>
                  <a:tcPr marL="7620" marR="7620" marT="7620" marB="0" anchor="ctr"/>
                </a:tc>
                <a:tc>
                  <a:txBody>
                    <a:bodyPr/>
                    <a:lstStyle/>
                    <a:p>
                      <a:pPr algn="ctr" fontAlgn="ctr"/>
                      <a:r>
                        <a:rPr lang="ru-RU" sz="900" b="0" i="1" u="none" strike="noStrike">
                          <a:latin typeface="Arial"/>
                        </a:rPr>
                        <a:t>0,49</a:t>
                      </a:r>
                    </a:p>
                  </a:txBody>
                  <a:tcPr marL="7620" marR="7620" marT="7620" marB="0" anchor="ctr"/>
                </a:tc>
                <a:tc>
                  <a:txBody>
                    <a:bodyPr/>
                    <a:lstStyle/>
                    <a:p>
                      <a:pPr algn="ctr" fontAlgn="ctr"/>
                      <a:r>
                        <a:rPr lang="ru-RU" sz="900" b="0" i="0" u="none" strike="noStrike">
                          <a:latin typeface="Arial"/>
                        </a:rPr>
                        <a:t>1 744 135,00</a:t>
                      </a:r>
                    </a:p>
                  </a:txBody>
                  <a:tcPr marL="7620" marR="7620" marT="7620" marB="0" anchor="ctr"/>
                </a:tc>
                <a:tc>
                  <a:txBody>
                    <a:bodyPr/>
                    <a:lstStyle/>
                    <a:p>
                      <a:pPr algn="ctr" fontAlgn="ctr"/>
                      <a:r>
                        <a:rPr lang="ru-RU" sz="900" b="0" i="0" u="none" strike="noStrike">
                          <a:latin typeface="Arial"/>
                        </a:rPr>
                        <a:t>0,49</a:t>
                      </a:r>
                    </a:p>
                  </a:txBody>
                  <a:tcPr marL="7620" marR="7620" marT="7620" marB="0" anchor="ctr"/>
                </a:tc>
              </a:tr>
              <a:tr h="370840">
                <a:tc>
                  <a:txBody>
                    <a:bodyPr/>
                    <a:lstStyle/>
                    <a:p>
                      <a:pPr algn="l" fontAlgn="b"/>
                      <a:r>
                        <a:rPr lang="ru-RU" sz="900" b="0" i="0" u="none" strike="noStrike" dirty="0">
                          <a:latin typeface="Arial"/>
                        </a:rPr>
                        <a:t>Другие вопросы в области образования</a:t>
                      </a:r>
                    </a:p>
                  </a:txBody>
                  <a:tcPr marL="9525" marR="9525" marT="9525" marB="0" anchor="ctr"/>
                </a:tc>
                <a:tc>
                  <a:txBody>
                    <a:bodyPr/>
                    <a:lstStyle/>
                    <a:p>
                      <a:pPr algn="ctr" fontAlgn="ctr"/>
                      <a:r>
                        <a:rPr lang="ru-RU" sz="900" b="0" i="0" u="none" strike="noStrike">
                          <a:latin typeface="Arial"/>
                        </a:rPr>
                        <a:t>5 979 990,00</a:t>
                      </a:r>
                    </a:p>
                  </a:txBody>
                  <a:tcPr marL="7620" marR="7620" marT="7620" marB="0" anchor="ctr"/>
                </a:tc>
                <a:tc>
                  <a:txBody>
                    <a:bodyPr/>
                    <a:lstStyle/>
                    <a:p>
                      <a:pPr algn="ctr" fontAlgn="ctr"/>
                      <a:r>
                        <a:rPr lang="ru-RU" sz="900" b="0" i="1" u="none" strike="noStrike">
                          <a:latin typeface="Arial"/>
                        </a:rPr>
                        <a:t>1,55</a:t>
                      </a:r>
                    </a:p>
                  </a:txBody>
                  <a:tcPr marL="7620" marR="7620" marT="7620" marB="0" anchor="ctr"/>
                </a:tc>
                <a:tc>
                  <a:txBody>
                    <a:bodyPr/>
                    <a:lstStyle/>
                    <a:p>
                      <a:pPr algn="ctr" fontAlgn="ctr"/>
                      <a:r>
                        <a:rPr lang="ru-RU" sz="900" b="0" i="0" u="none" strike="noStrike">
                          <a:latin typeface="Arial"/>
                        </a:rPr>
                        <a:t>5 879 990,00</a:t>
                      </a:r>
                    </a:p>
                  </a:txBody>
                  <a:tcPr marL="7620" marR="7620" marT="7620" marB="0" anchor="ctr"/>
                </a:tc>
                <a:tc>
                  <a:txBody>
                    <a:bodyPr/>
                    <a:lstStyle/>
                    <a:p>
                      <a:pPr algn="ctr" fontAlgn="ctr"/>
                      <a:r>
                        <a:rPr lang="ru-RU" sz="900" b="0" i="1" u="none" strike="noStrike">
                          <a:latin typeface="Arial"/>
                        </a:rPr>
                        <a:t>1,65</a:t>
                      </a:r>
                    </a:p>
                  </a:txBody>
                  <a:tcPr marL="7620" marR="7620" marT="7620" marB="0" anchor="ctr"/>
                </a:tc>
                <a:tc>
                  <a:txBody>
                    <a:bodyPr/>
                    <a:lstStyle/>
                    <a:p>
                      <a:pPr algn="ctr" fontAlgn="ctr"/>
                      <a:r>
                        <a:rPr lang="ru-RU" sz="900" b="0" i="0" u="none" strike="noStrike">
                          <a:latin typeface="Arial"/>
                        </a:rPr>
                        <a:t>5 879 990,00</a:t>
                      </a:r>
                    </a:p>
                  </a:txBody>
                  <a:tcPr marL="7620" marR="7620" marT="7620" marB="0" anchor="ctr"/>
                </a:tc>
                <a:tc>
                  <a:txBody>
                    <a:bodyPr/>
                    <a:lstStyle/>
                    <a:p>
                      <a:pPr algn="ctr" fontAlgn="ctr"/>
                      <a:r>
                        <a:rPr lang="ru-RU" sz="900" b="0" i="0" u="none" strike="noStrike">
                          <a:latin typeface="Arial"/>
                        </a:rPr>
                        <a:t>1,66</a:t>
                      </a:r>
                    </a:p>
                  </a:txBody>
                  <a:tcPr marL="7620" marR="7620" marT="7620" marB="0" anchor="ctr"/>
                </a:tc>
              </a:tr>
              <a:tr h="370840">
                <a:tc>
                  <a:txBody>
                    <a:bodyPr/>
                    <a:lstStyle/>
                    <a:p>
                      <a:pPr algn="l" fontAlgn="b"/>
                      <a:r>
                        <a:rPr lang="ru-RU" sz="900" b="1" i="1" u="none" strike="noStrike" dirty="0">
                          <a:latin typeface="Arial"/>
                        </a:rPr>
                        <a:t>Культура, кинематография</a:t>
                      </a:r>
                    </a:p>
                  </a:txBody>
                  <a:tcPr marL="9525" marR="9525" marT="9525" marB="0" anchor="ctr"/>
                </a:tc>
                <a:tc>
                  <a:txBody>
                    <a:bodyPr/>
                    <a:lstStyle/>
                    <a:p>
                      <a:pPr algn="ctr" fontAlgn="ctr"/>
                      <a:r>
                        <a:rPr lang="ru-RU" sz="900" b="1" i="1" u="none" strike="noStrike">
                          <a:latin typeface="Arial"/>
                        </a:rPr>
                        <a:t>33 253 849,00</a:t>
                      </a:r>
                    </a:p>
                  </a:txBody>
                  <a:tcPr marL="7620" marR="7620" marT="7620" marB="0" anchor="ctr"/>
                </a:tc>
                <a:tc>
                  <a:txBody>
                    <a:bodyPr/>
                    <a:lstStyle/>
                    <a:p>
                      <a:pPr algn="ctr" fontAlgn="ctr"/>
                      <a:r>
                        <a:rPr lang="ru-RU" sz="900" b="1" i="1" u="none" strike="noStrike">
                          <a:latin typeface="Arial"/>
                        </a:rPr>
                        <a:t>8,61</a:t>
                      </a:r>
                    </a:p>
                  </a:txBody>
                  <a:tcPr marL="7620" marR="7620" marT="7620" marB="0" anchor="ctr"/>
                </a:tc>
                <a:tc>
                  <a:txBody>
                    <a:bodyPr/>
                    <a:lstStyle/>
                    <a:p>
                      <a:pPr algn="ctr" fontAlgn="ctr"/>
                      <a:r>
                        <a:rPr lang="ru-RU" sz="900" b="1" i="1" u="none" strike="noStrike">
                          <a:latin typeface="Arial"/>
                        </a:rPr>
                        <a:t>29 713 849,00</a:t>
                      </a:r>
                    </a:p>
                  </a:txBody>
                  <a:tcPr marL="7620" marR="7620" marT="7620" marB="0" anchor="ctr"/>
                </a:tc>
                <a:tc>
                  <a:txBody>
                    <a:bodyPr/>
                    <a:lstStyle/>
                    <a:p>
                      <a:pPr algn="ctr" fontAlgn="ctr"/>
                      <a:r>
                        <a:rPr lang="ru-RU" sz="900" b="1" i="1" u="none" strike="noStrike">
                          <a:latin typeface="Arial"/>
                        </a:rPr>
                        <a:t>8,34</a:t>
                      </a:r>
                    </a:p>
                  </a:txBody>
                  <a:tcPr marL="7620" marR="7620" marT="7620" marB="0" anchor="ctr"/>
                </a:tc>
                <a:tc>
                  <a:txBody>
                    <a:bodyPr/>
                    <a:lstStyle/>
                    <a:p>
                      <a:pPr algn="ctr" fontAlgn="ctr"/>
                      <a:r>
                        <a:rPr lang="ru-RU" sz="900" b="1" i="1" u="none" strike="noStrike">
                          <a:latin typeface="Arial"/>
                        </a:rPr>
                        <a:t>27 873 358,00</a:t>
                      </a:r>
                    </a:p>
                  </a:txBody>
                  <a:tcPr marL="7620" marR="7620" marT="7620" marB="0" anchor="ctr"/>
                </a:tc>
                <a:tc>
                  <a:txBody>
                    <a:bodyPr/>
                    <a:lstStyle/>
                    <a:p>
                      <a:pPr algn="ctr" fontAlgn="ctr"/>
                      <a:r>
                        <a:rPr lang="ru-RU" sz="900" b="1" i="1" u="none" strike="noStrike">
                          <a:latin typeface="Arial"/>
                        </a:rPr>
                        <a:t>7,89</a:t>
                      </a:r>
                    </a:p>
                  </a:txBody>
                  <a:tcPr marL="7620" marR="7620" marT="7620" marB="0" anchor="ctr"/>
                </a:tc>
              </a:tr>
              <a:tr h="370840">
                <a:tc>
                  <a:txBody>
                    <a:bodyPr/>
                    <a:lstStyle/>
                    <a:p>
                      <a:pPr algn="l" fontAlgn="b"/>
                      <a:r>
                        <a:rPr lang="ru-RU" sz="900" b="0" i="0" u="none" strike="noStrike" dirty="0">
                          <a:latin typeface="Arial"/>
                        </a:rPr>
                        <a:t>Культура</a:t>
                      </a:r>
                    </a:p>
                  </a:txBody>
                  <a:tcPr marL="9525" marR="9525" marT="9525" marB="0" anchor="ctr"/>
                </a:tc>
                <a:tc>
                  <a:txBody>
                    <a:bodyPr/>
                    <a:lstStyle/>
                    <a:p>
                      <a:pPr algn="ctr" fontAlgn="ctr"/>
                      <a:r>
                        <a:rPr lang="ru-RU" sz="900" b="0" i="0" u="none" strike="noStrike">
                          <a:latin typeface="Arial"/>
                        </a:rPr>
                        <a:t>31 537 462,00</a:t>
                      </a:r>
                    </a:p>
                  </a:txBody>
                  <a:tcPr marL="7620" marR="7620" marT="7620" marB="0" anchor="ctr"/>
                </a:tc>
                <a:tc>
                  <a:txBody>
                    <a:bodyPr/>
                    <a:lstStyle/>
                    <a:p>
                      <a:pPr algn="ctr" fontAlgn="ctr"/>
                      <a:r>
                        <a:rPr lang="ru-RU" sz="900" b="0" i="1" u="none" strike="noStrike">
                          <a:latin typeface="Arial"/>
                        </a:rPr>
                        <a:t>8,16</a:t>
                      </a:r>
                    </a:p>
                  </a:txBody>
                  <a:tcPr marL="7620" marR="7620" marT="7620" marB="0" anchor="ctr"/>
                </a:tc>
                <a:tc>
                  <a:txBody>
                    <a:bodyPr/>
                    <a:lstStyle/>
                    <a:p>
                      <a:pPr algn="ctr" fontAlgn="ctr"/>
                      <a:r>
                        <a:rPr lang="ru-RU" sz="900" b="0" i="0" u="none" strike="noStrike">
                          <a:latin typeface="Arial"/>
                        </a:rPr>
                        <a:t>28 037 462,00</a:t>
                      </a:r>
                    </a:p>
                  </a:txBody>
                  <a:tcPr marL="7620" marR="7620" marT="7620" marB="0" anchor="ctr"/>
                </a:tc>
                <a:tc>
                  <a:txBody>
                    <a:bodyPr/>
                    <a:lstStyle/>
                    <a:p>
                      <a:pPr algn="ctr" fontAlgn="ctr"/>
                      <a:r>
                        <a:rPr lang="ru-RU" sz="900" b="0" i="1" u="none" strike="noStrike">
                          <a:latin typeface="Arial"/>
                        </a:rPr>
                        <a:t>7,87</a:t>
                      </a:r>
                    </a:p>
                  </a:txBody>
                  <a:tcPr marL="7620" marR="7620" marT="7620" marB="0" anchor="ctr"/>
                </a:tc>
                <a:tc>
                  <a:txBody>
                    <a:bodyPr/>
                    <a:lstStyle/>
                    <a:p>
                      <a:pPr algn="ctr" fontAlgn="ctr"/>
                      <a:r>
                        <a:rPr lang="ru-RU" sz="900" b="0" i="0" u="none" strike="noStrike">
                          <a:latin typeface="Arial"/>
                        </a:rPr>
                        <a:t>26 196 971,00</a:t>
                      </a:r>
                    </a:p>
                  </a:txBody>
                  <a:tcPr marL="7620" marR="7620" marT="7620" marB="0" anchor="ctr"/>
                </a:tc>
                <a:tc>
                  <a:txBody>
                    <a:bodyPr/>
                    <a:lstStyle/>
                    <a:p>
                      <a:pPr algn="ctr" fontAlgn="ctr"/>
                      <a:r>
                        <a:rPr lang="ru-RU" sz="900" b="0" i="0" u="none" strike="noStrike">
                          <a:latin typeface="Arial"/>
                        </a:rPr>
                        <a:t>7,41</a:t>
                      </a:r>
                    </a:p>
                  </a:txBody>
                  <a:tcPr marL="7620" marR="7620" marT="7620" marB="0" anchor="ctr"/>
                </a:tc>
              </a:tr>
              <a:tr h="370840">
                <a:tc>
                  <a:txBody>
                    <a:bodyPr/>
                    <a:lstStyle/>
                    <a:p>
                      <a:pPr algn="l" fontAlgn="b"/>
                      <a:r>
                        <a:rPr lang="ru-RU" sz="900" b="0" i="0" u="none" strike="noStrike" dirty="0">
                          <a:latin typeface="Arial"/>
                        </a:rPr>
                        <a:t>Другие вопросы в области культуры, кинематографии</a:t>
                      </a:r>
                    </a:p>
                  </a:txBody>
                  <a:tcPr marL="9525" marR="9525" marT="9525" marB="0" anchor="ctr"/>
                </a:tc>
                <a:tc>
                  <a:txBody>
                    <a:bodyPr/>
                    <a:lstStyle/>
                    <a:p>
                      <a:pPr algn="ctr" fontAlgn="ctr"/>
                      <a:r>
                        <a:rPr lang="ru-RU" sz="900" b="0" i="0" u="none" strike="noStrike">
                          <a:latin typeface="Arial"/>
                        </a:rPr>
                        <a:t>1 716 387,00</a:t>
                      </a:r>
                    </a:p>
                  </a:txBody>
                  <a:tcPr marL="7620" marR="7620" marT="7620" marB="0" anchor="ctr"/>
                </a:tc>
                <a:tc>
                  <a:txBody>
                    <a:bodyPr/>
                    <a:lstStyle/>
                    <a:p>
                      <a:pPr algn="ctr" fontAlgn="ctr"/>
                      <a:r>
                        <a:rPr lang="ru-RU" sz="900" b="0" i="1" u="none" strike="noStrike">
                          <a:latin typeface="Arial"/>
                        </a:rPr>
                        <a:t>0,44</a:t>
                      </a:r>
                    </a:p>
                  </a:txBody>
                  <a:tcPr marL="7620" marR="7620" marT="7620" marB="0" anchor="ctr"/>
                </a:tc>
                <a:tc>
                  <a:txBody>
                    <a:bodyPr/>
                    <a:lstStyle/>
                    <a:p>
                      <a:pPr algn="ctr" fontAlgn="ctr"/>
                      <a:r>
                        <a:rPr lang="ru-RU" sz="900" b="0" i="0" u="none" strike="noStrike">
                          <a:latin typeface="Arial"/>
                        </a:rPr>
                        <a:t>1 676 387,00</a:t>
                      </a:r>
                    </a:p>
                  </a:txBody>
                  <a:tcPr marL="7620" marR="7620" marT="7620" marB="0" anchor="ctr"/>
                </a:tc>
                <a:tc>
                  <a:txBody>
                    <a:bodyPr/>
                    <a:lstStyle/>
                    <a:p>
                      <a:pPr algn="ctr" fontAlgn="ctr"/>
                      <a:r>
                        <a:rPr lang="ru-RU" sz="900" b="0" i="1" u="none" strike="noStrike">
                          <a:latin typeface="Arial"/>
                        </a:rPr>
                        <a:t>0,47</a:t>
                      </a:r>
                    </a:p>
                  </a:txBody>
                  <a:tcPr marL="7620" marR="7620" marT="7620" marB="0" anchor="ctr"/>
                </a:tc>
                <a:tc>
                  <a:txBody>
                    <a:bodyPr/>
                    <a:lstStyle/>
                    <a:p>
                      <a:pPr algn="ctr" fontAlgn="ctr"/>
                      <a:r>
                        <a:rPr lang="ru-RU" sz="900" b="0" i="0" u="none" strike="noStrike">
                          <a:latin typeface="Arial"/>
                        </a:rPr>
                        <a:t>1 676 387,00</a:t>
                      </a:r>
                    </a:p>
                  </a:txBody>
                  <a:tcPr marL="7620" marR="7620" marT="7620" marB="0" anchor="ctr"/>
                </a:tc>
                <a:tc>
                  <a:txBody>
                    <a:bodyPr/>
                    <a:lstStyle/>
                    <a:p>
                      <a:pPr algn="ctr" fontAlgn="ctr"/>
                      <a:r>
                        <a:rPr lang="ru-RU" sz="900" b="0" i="0" u="none" strike="noStrike">
                          <a:latin typeface="Arial"/>
                        </a:rPr>
                        <a:t>0,47</a:t>
                      </a:r>
                    </a:p>
                  </a:txBody>
                  <a:tcPr marL="7620" marR="7620" marT="7620" marB="0" anchor="ctr"/>
                </a:tc>
              </a:tr>
              <a:tr h="370840">
                <a:tc>
                  <a:txBody>
                    <a:bodyPr/>
                    <a:lstStyle/>
                    <a:p>
                      <a:pPr algn="l" fontAlgn="b"/>
                      <a:r>
                        <a:rPr lang="ru-RU" sz="900" b="1" i="1" u="none" strike="noStrike" dirty="0">
                          <a:latin typeface="Arial"/>
                        </a:rPr>
                        <a:t>Здравоохранение</a:t>
                      </a:r>
                    </a:p>
                  </a:txBody>
                  <a:tcPr marL="9525" marR="9525" marT="9525" marB="0" anchor="ctr"/>
                </a:tc>
                <a:tc>
                  <a:txBody>
                    <a:bodyPr/>
                    <a:lstStyle/>
                    <a:p>
                      <a:pPr algn="ctr" fontAlgn="ctr"/>
                      <a:r>
                        <a:rPr lang="ru-RU" sz="900" b="1" i="1" u="none" strike="noStrike">
                          <a:latin typeface="Arial"/>
                        </a:rPr>
                        <a:t>326 595,00</a:t>
                      </a:r>
                    </a:p>
                  </a:txBody>
                  <a:tcPr marL="7620" marR="7620" marT="7620" marB="0" anchor="ctr"/>
                </a:tc>
                <a:tc>
                  <a:txBody>
                    <a:bodyPr/>
                    <a:lstStyle/>
                    <a:p>
                      <a:pPr algn="ctr" fontAlgn="ctr"/>
                      <a:r>
                        <a:rPr lang="ru-RU" sz="900" b="1" i="1" u="none" strike="noStrike">
                          <a:latin typeface="Arial"/>
                        </a:rPr>
                        <a:t>0,08</a:t>
                      </a:r>
                    </a:p>
                  </a:txBody>
                  <a:tcPr marL="7620" marR="7620" marT="7620" marB="0" anchor="ctr"/>
                </a:tc>
                <a:tc>
                  <a:txBody>
                    <a:bodyPr/>
                    <a:lstStyle/>
                    <a:p>
                      <a:pPr algn="ctr" fontAlgn="ctr"/>
                      <a:r>
                        <a:rPr lang="ru-RU" sz="900" b="1" i="1" u="none" strike="noStrike">
                          <a:latin typeface="Arial"/>
                        </a:rPr>
                        <a:t>326 595,00</a:t>
                      </a:r>
                    </a:p>
                  </a:txBody>
                  <a:tcPr marL="7620" marR="7620" marT="7620" marB="0" anchor="ctr"/>
                </a:tc>
                <a:tc>
                  <a:txBody>
                    <a:bodyPr/>
                    <a:lstStyle/>
                    <a:p>
                      <a:pPr algn="ctr" fontAlgn="ctr"/>
                      <a:r>
                        <a:rPr lang="ru-RU" sz="900" b="1" i="1" u="none" strike="noStrike">
                          <a:latin typeface="Arial"/>
                        </a:rPr>
                        <a:t>0,09</a:t>
                      </a:r>
                    </a:p>
                  </a:txBody>
                  <a:tcPr marL="7620" marR="7620" marT="7620" marB="0" anchor="ctr"/>
                </a:tc>
                <a:tc>
                  <a:txBody>
                    <a:bodyPr/>
                    <a:lstStyle/>
                    <a:p>
                      <a:pPr algn="ctr" fontAlgn="ctr"/>
                      <a:r>
                        <a:rPr lang="ru-RU" sz="900" b="1" i="1" u="none" strike="noStrike">
                          <a:latin typeface="Arial"/>
                        </a:rPr>
                        <a:t>326 595,00</a:t>
                      </a:r>
                    </a:p>
                  </a:txBody>
                  <a:tcPr marL="7620" marR="7620" marT="7620" marB="0" anchor="ctr"/>
                </a:tc>
                <a:tc>
                  <a:txBody>
                    <a:bodyPr/>
                    <a:lstStyle/>
                    <a:p>
                      <a:pPr algn="ctr" fontAlgn="ctr"/>
                      <a:r>
                        <a:rPr lang="ru-RU" sz="900" b="1" i="1" u="none" strike="noStrike">
                          <a:latin typeface="Arial"/>
                        </a:rPr>
                        <a:t>0,09</a:t>
                      </a:r>
                    </a:p>
                  </a:txBody>
                  <a:tcPr marL="7620" marR="7620" marT="7620" marB="0" anchor="ctr"/>
                </a:tc>
              </a:tr>
              <a:tr h="370840">
                <a:tc>
                  <a:txBody>
                    <a:bodyPr/>
                    <a:lstStyle/>
                    <a:p>
                      <a:pPr algn="l" fontAlgn="b"/>
                      <a:r>
                        <a:rPr lang="ru-RU" sz="900" b="0" i="0" u="none" strike="noStrike" dirty="0">
                          <a:latin typeface="Arial"/>
                        </a:rPr>
                        <a:t>Санитарно-эпидемиологическое благополучие</a:t>
                      </a:r>
                    </a:p>
                  </a:txBody>
                  <a:tcPr marL="9525" marR="9525" marT="9525" marB="0" anchor="ctr"/>
                </a:tc>
                <a:tc>
                  <a:txBody>
                    <a:bodyPr/>
                    <a:lstStyle/>
                    <a:p>
                      <a:pPr algn="ctr" fontAlgn="ctr"/>
                      <a:r>
                        <a:rPr lang="ru-RU" sz="900" b="0" i="0" u="none" strike="noStrike">
                          <a:latin typeface="Arial"/>
                        </a:rPr>
                        <a:t>326 595,00</a:t>
                      </a:r>
                    </a:p>
                  </a:txBody>
                  <a:tcPr marL="7620" marR="7620" marT="7620" marB="0" anchor="ctr"/>
                </a:tc>
                <a:tc>
                  <a:txBody>
                    <a:bodyPr/>
                    <a:lstStyle/>
                    <a:p>
                      <a:pPr algn="ctr" fontAlgn="ctr"/>
                      <a:r>
                        <a:rPr lang="ru-RU" sz="900" b="0" i="1" u="none" strike="noStrike">
                          <a:latin typeface="Arial"/>
                        </a:rPr>
                        <a:t>0,08</a:t>
                      </a:r>
                    </a:p>
                  </a:txBody>
                  <a:tcPr marL="7620" marR="7620" marT="7620" marB="0" anchor="ctr"/>
                </a:tc>
                <a:tc>
                  <a:txBody>
                    <a:bodyPr/>
                    <a:lstStyle/>
                    <a:p>
                      <a:pPr algn="ctr" fontAlgn="ctr"/>
                      <a:r>
                        <a:rPr lang="ru-RU" sz="900" b="0" i="0" u="none" strike="noStrike">
                          <a:latin typeface="Arial"/>
                        </a:rPr>
                        <a:t>326 595,00</a:t>
                      </a:r>
                    </a:p>
                  </a:txBody>
                  <a:tcPr marL="7620" marR="7620" marT="7620" marB="0" anchor="ctr"/>
                </a:tc>
                <a:tc>
                  <a:txBody>
                    <a:bodyPr/>
                    <a:lstStyle/>
                    <a:p>
                      <a:pPr algn="ctr" fontAlgn="ctr"/>
                      <a:r>
                        <a:rPr lang="ru-RU" sz="900" b="0" i="1" u="none" strike="noStrike">
                          <a:latin typeface="Arial"/>
                        </a:rPr>
                        <a:t>0,09</a:t>
                      </a:r>
                    </a:p>
                  </a:txBody>
                  <a:tcPr marL="7620" marR="7620" marT="7620" marB="0" anchor="ctr"/>
                </a:tc>
                <a:tc>
                  <a:txBody>
                    <a:bodyPr/>
                    <a:lstStyle/>
                    <a:p>
                      <a:pPr algn="ctr" fontAlgn="ctr"/>
                      <a:r>
                        <a:rPr lang="ru-RU" sz="900" b="0" i="0" u="none" strike="noStrike">
                          <a:latin typeface="Arial"/>
                        </a:rPr>
                        <a:t>326 595,00</a:t>
                      </a:r>
                    </a:p>
                  </a:txBody>
                  <a:tcPr marL="7620" marR="7620" marT="7620" marB="0" anchor="ctr"/>
                </a:tc>
                <a:tc>
                  <a:txBody>
                    <a:bodyPr/>
                    <a:lstStyle/>
                    <a:p>
                      <a:pPr algn="ctr" fontAlgn="ctr"/>
                      <a:r>
                        <a:rPr lang="ru-RU" sz="900" b="0" i="0" u="none" strike="noStrike">
                          <a:latin typeface="Arial"/>
                        </a:rPr>
                        <a:t>0,09</a:t>
                      </a:r>
                    </a:p>
                  </a:txBody>
                  <a:tcPr marL="7620" marR="7620" marT="7620" marB="0" anchor="ctr"/>
                </a:tc>
              </a:tr>
              <a:tr h="370840">
                <a:tc>
                  <a:txBody>
                    <a:bodyPr/>
                    <a:lstStyle/>
                    <a:p>
                      <a:pPr algn="l" fontAlgn="b"/>
                      <a:r>
                        <a:rPr lang="ru-RU" sz="900" b="1" i="1" u="none" strike="noStrike" dirty="0">
                          <a:latin typeface="Arial"/>
                        </a:rPr>
                        <a:t>Социальная политика</a:t>
                      </a:r>
                    </a:p>
                  </a:txBody>
                  <a:tcPr marL="9525" marR="9525" marT="9525" marB="0" anchor="ctr"/>
                </a:tc>
                <a:tc>
                  <a:txBody>
                    <a:bodyPr/>
                    <a:lstStyle/>
                    <a:p>
                      <a:pPr algn="ctr" fontAlgn="ctr"/>
                      <a:r>
                        <a:rPr lang="ru-RU" sz="900" b="1" i="1" u="none" strike="noStrike">
                          <a:latin typeface="Arial"/>
                        </a:rPr>
                        <a:t>47 096 248,00</a:t>
                      </a:r>
                    </a:p>
                  </a:txBody>
                  <a:tcPr marL="7620" marR="7620" marT="7620" marB="0" anchor="ctr"/>
                </a:tc>
                <a:tc>
                  <a:txBody>
                    <a:bodyPr/>
                    <a:lstStyle/>
                    <a:p>
                      <a:pPr algn="ctr" fontAlgn="ctr"/>
                      <a:r>
                        <a:rPr lang="ru-RU" sz="900" b="1" i="1" u="none" strike="noStrike">
                          <a:latin typeface="Arial"/>
                        </a:rPr>
                        <a:t>12,19</a:t>
                      </a:r>
                    </a:p>
                  </a:txBody>
                  <a:tcPr marL="7620" marR="7620" marT="7620" marB="0" anchor="ctr"/>
                </a:tc>
                <a:tc>
                  <a:txBody>
                    <a:bodyPr/>
                    <a:lstStyle/>
                    <a:p>
                      <a:pPr algn="ctr" fontAlgn="ctr"/>
                      <a:r>
                        <a:rPr lang="ru-RU" sz="900" b="1" i="1" u="none" strike="noStrike">
                          <a:latin typeface="Arial"/>
                        </a:rPr>
                        <a:t>46 870 981,00</a:t>
                      </a:r>
                    </a:p>
                  </a:txBody>
                  <a:tcPr marL="7620" marR="7620" marT="7620" marB="0" anchor="ctr"/>
                </a:tc>
                <a:tc>
                  <a:txBody>
                    <a:bodyPr/>
                    <a:lstStyle/>
                    <a:p>
                      <a:pPr algn="ctr" fontAlgn="ctr"/>
                      <a:r>
                        <a:rPr lang="ru-RU" sz="900" b="1" i="1" u="none" strike="noStrike">
                          <a:latin typeface="Arial"/>
                        </a:rPr>
                        <a:t>13,15</a:t>
                      </a:r>
                    </a:p>
                  </a:txBody>
                  <a:tcPr marL="7620" marR="7620" marT="7620" marB="0" anchor="ctr"/>
                </a:tc>
                <a:tc>
                  <a:txBody>
                    <a:bodyPr/>
                    <a:lstStyle/>
                    <a:p>
                      <a:pPr algn="ctr" fontAlgn="ctr"/>
                      <a:r>
                        <a:rPr lang="ru-RU" sz="900" b="1" i="1" u="none" strike="noStrike">
                          <a:latin typeface="Arial"/>
                        </a:rPr>
                        <a:t>47 075 336,00</a:t>
                      </a:r>
                    </a:p>
                  </a:txBody>
                  <a:tcPr marL="7620" marR="7620" marT="7620" marB="0" anchor="ctr"/>
                </a:tc>
                <a:tc>
                  <a:txBody>
                    <a:bodyPr/>
                    <a:lstStyle/>
                    <a:p>
                      <a:pPr algn="ctr" fontAlgn="ctr"/>
                      <a:r>
                        <a:rPr lang="ru-RU" sz="900" b="1" i="1" u="none" strike="noStrike">
                          <a:latin typeface="Arial"/>
                        </a:rPr>
                        <a:t>13,32</a:t>
                      </a:r>
                    </a:p>
                  </a:txBody>
                  <a:tcPr marL="7620" marR="7620" marT="7620" marB="0" anchor="ctr"/>
                </a:tc>
              </a:tr>
              <a:tr h="370840">
                <a:tc>
                  <a:txBody>
                    <a:bodyPr/>
                    <a:lstStyle/>
                    <a:p>
                      <a:pPr algn="l" fontAlgn="b"/>
                      <a:r>
                        <a:rPr lang="ru-RU" sz="900" b="0" i="0" u="none" strike="noStrike" dirty="0">
                          <a:latin typeface="Arial"/>
                        </a:rPr>
                        <a:t>Пенсионное обеспечение</a:t>
                      </a:r>
                    </a:p>
                  </a:txBody>
                  <a:tcPr marL="9525" marR="9525" marT="9525" marB="0" anchor="ctr"/>
                </a:tc>
                <a:tc>
                  <a:txBody>
                    <a:bodyPr/>
                    <a:lstStyle/>
                    <a:p>
                      <a:pPr algn="ctr" fontAlgn="ctr"/>
                      <a:r>
                        <a:rPr lang="ru-RU" sz="900" b="0" i="0" u="none" strike="noStrike">
                          <a:latin typeface="Arial"/>
                        </a:rPr>
                        <a:t>697 028,00</a:t>
                      </a:r>
                    </a:p>
                  </a:txBody>
                  <a:tcPr marL="7620" marR="7620" marT="7620" marB="0" anchor="ctr"/>
                </a:tc>
                <a:tc>
                  <a:txBody>
                    <a:bodyPr/>
                    <a:lstStyle/>
                    <a:p>
                      <a:pPr algn="ctr" fontAlgn="ctr"/>
                      <a:r>
                        <a:rPr lang="ru-RU" sz="900" b="0" i="1" u="none" strike="noStrike">
                          <a:latin typeface="Arial"/>
                        </a:rPr>
                        <a:t>0,18</a:t>
                      </a:r>
                    </a:p>
                  </a:txBody>
                  <a:tcPr marL="7620" marR="7620" marT="7620" marB="0" anchor="ctr"/>
                </a:tc>
                <a:tc>
                  <a:txBody>
                    <a:bodyPr/>
                    <a:lstStyle/>
                    <a:p>
                      <a:pPr algn="ctr" fontAlgn="ctr"/>
                      <a:r>
                        <a:rPr lang="ru-RU" sz="900" b="0" i="0" u="none" strike="noStrike">
                          <a:latin typeface="Arial"/>
                        </a:rPr>
                        <a:t>697 028,00</a:t>
                      </a:r>
                    </a:p>
                  </a:txBody>
                  <a:tcPr marL="7620" marR="7620" marT="7620" marB="0" anchor="ctr"/>
                </a:tc>
                <a:tc>
                  <a:txBody>
                    <a:bodyPr/>
                    <a:lstStyle/>
                    <a:p>
                      <a:pPr algn="ctr" fontAlgn="ctr"/>
                      <a:r>
                        <a:rPr lang="ru-RU" sz="900" b="0" i="1" u="none" strike="noStrike">
                          <a:latin typeface="Arial"/>
                        </a:rPr>
                        <a:t>0,20</a:t>
                      </a:r>
                    </a:p>
                  </a:txBody>
                  <a:tcPr marL="7620" marR="7620" marT="7620" marB="0" anchor="ctr"/>
                </a:tc>
                <a:tc>
                  <a:txBody>
                    <a:bodyPr/>
                    <a:lstStyle/>
                    <a:p>
                      <a:pPr algn="ctr" fontAlgn="ctr"/>
                      <a:r>
                        <a:rPr lang="ru-RU" sz="900" b="0" i="0" u="none" strike="noStrike">
                          <a:latin typeface="Arial"/>
                        </a:rPr>
                        <a:t>697 028,00</a:t>
                      </a:r>
                    </a:p>
                  </a:txBody>
                  <a:tcPr marL="7620" marR="7620" marT="7620" marB="0" anchor="ctr"/>
                </a:tc>
                <a:tc>
                  <a:txBody>
                    <a:bodyPr/>
                    <a:lstStyle/>
                    <a:p>
                      <a:pPr algn="ctr" fontAlgn="ctr"/>
                      <a:r>
                        <a:rPr lang="ru-RU" sz="900" b="0" i="0" u="none" strike="noStrike">
                          <a:latin typeface="Arial"/>
                        </a:rPr>
                        <a:t>0,20</a:t>
                      </a:r>
                    </a:p>
                  </a:txBody>
                  <a:tcPr marL="7620" marR="7620" marT="7620" marB="0" anchor="ctr"/>
                </a:tc>
              </a:tr>
              <a:tr h="370840">
                <a:tc>
                  <a:txBody>
                    <a:bodyPr/>
                    <a:lstStyle/>
                    <a:p>
                      <a:pPr algn="l" fontAlgn="b"/>
                      <a:r>
                        <a:rPr lang="ru-RU" sz="900" b="0" i="0" u="none" strike="noStrike" dirty="0">
                          <a:latin typeface="Arial"/>
                        </a:rPr>
                        <a:t>Социальное обеспечение населения</a:t>
                      </a:r>
                    </a:p>
                  </a:txBody>
                  <a:tcPr marL="9525" marR="9525" marT="9525" marB="0" anchor="ctr"/>
                </a:tc>
                <a:tc>
                  <a:txBody>
                    <a:bodyPr/>
                    <a:lstStyle/>
                    <a:p>
                      <a:pPr algn="ctr" fontAlgn="ctr"/>
                      <a:r>
                        <a:rPr lang="ru-RU" sz="900" b="0" i="0" u="none" strike="noStrike">
                          <a:latin typeface="Arial"/>
                        </a:rPr>
                        <a:t>14 375 394,00</a:t>
                      </a:r>
                    </a:p>
                  </a:txBody>
                  <a:tcPr marL="7620" marR="7620" marT="7620" marB="0" anchor="ctr"/>
                </a:tc>
                <a:tc>
                  <a:txBody>
                    <a:bodyPr/>
                    <a:lstStyle/>
                    <a:p>
                      <a:pPr algn="ctr" fontAlgn="ctr"/>
                      <a:r>
                        <a:rPr lang="ru-RU" sz="900" b="0" i="1" u="none" strike="noStrike">
                          <a:latin typeface="Arial"/>
                        </a:rPr>
                        <a:t>3,72</a:t>
                      </a:r>
                    </a:p>
                  </a:txBody>
                  <a:tcPr marL="7620" marR="7620" marT="7620" marB="0" anchor="ctr"/>
                </a:tc>
                <a:tc>
                  <a:txBody>
                    <a:bodyPr/>
                    <a:lstStyle/>
                    <a:p>
                      <a:pPr algn="ctr" fontAlgn="ctr"/>
                      <a:r>
                        <a:rPr lang="ru-RU" sz="900" b="0" i="0" u="none" strike="noStrike">
                          <a:latin typeface="Arial"/>
                        </a:rPr>
                        <a:t>14 619 270,00</a:t>
                      </a:r>
                    </a:p>
                  </a:txBody>
                  <a:tcPr marL="7620" marR="7620" marT="7620" marB="0" anchor="ctr"/>
                </a:tc>
                <a:tc>
                  <a:txBody>
                    <a:bodyPr/>
                    <a:lstStyle/>
                    <a:p>
                      <a:pPr algn="ctr" fontAlgn="ctr"/>
                      <a:r>
                        <a:rPr lang="ru-RU" sz="900" b="0" i="1" u="none" strike="noStrike">
                          <a:latin typeface="Arial"/>
                        </a:rPr>
                        <a:t>4,10</a:t>
                      </a:r>
                    </a:p>
                  </a:txBody>
                  <a:tcPr marL="7620" marR="7620" marT="7620" marB="0" anchor="ctr"/>
                </a:tc>
                <a:tc>
                  <a:txBody>
                    <a:bodyPr/>
                    <a:lstStyle/>
                    <a:p>
                      <a:pPr algn="ctr" fontAlgn="ctr"/>
                      <a:r>
                        <a:rPr lang="ru-RU" sz="900" b="0" i="0" u="none" strike="noStrike">
                          <a:latin typeface="Arial"/>
                        </a:rPr>
                        <a:t>14 619 270,00</a:t>
                      </a:r>
                    </a:p>
                  </a:txBody>
                  <a:tcPr marL="7620" marR="7620" marT="7620" marB="0" anchor="ctr"/>
                </a:tc>
                <a:tc>
                  <a:txBody>
                    <a:bodyPr/>
                    <a:lstStyle/>
                    <a:p>
                      <a:pPr algn="ctr" fontAlgn="ctr"/>
                      <a:r>
                        <a:rPr lang="ru-RU" sz="900" b="0" i="0" u="none" strike="noStrike" dirty="0">
                          <a:latin typeface="Arial"/>
                        </a:rPr>
                        <a:t>4,14</a:t>
                      </a:r>
                    </a:p>
                  </a:txBody>
                  <a:tcPr marL="7620" marR="7620" marT="7620" marB="0" anchor="ctr"/>
                </a:tc>
              </a:tr>
            </a:tbl>
          </a:graphicData>
        </a:graphic>
      </p:graphicFrame>
      <p:sp>
        <p:nvSpPr>
          <p:cNvPr id="4" name="Прямоугольник 3"/>
          <p:cNvSpPr/>
          <p:nvPr/>
        </p:nvSpPr>
        <p:spPr>
          <a:xfrm>
            <a:off x="7429520" y="1142984"/>
            <a:ext cx="862159" cy="369332"/>
          </a:xfrm>
          <a:prstGeom prst="rect">
            <a:avLst/>
          </a:prstGeom>
        </p:spPr>
        <p:txBody>
          <a:bodyPr wrap="none">
            <a:spAutoFit/>
          </a:bodyPr>
          <a:lstStyle/>
          <a:p>
            <a:r>
              <a:rPr lang="ru-RU" dirty="0" smtClean="0"/>
              <a:t>рублей</a:t>
            </a:r>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7686700" cy="820122"/>
          </a:xfrm>
        </p:spPr>
        <p:txBody>
          <a:bodyPr anchor="ctr">
            <a:normAutofit/>
          </a:bodyPr>
          <a:lstStyle/>
          <a:p>
            <a:pPr algn="ctr"/>
            <a:r>
              <a:rPr lang="ru-RU" sz="25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СТРУКТУРА РАСХОДОВ БЮДЖЕТА ЛЬГОВСКОГО РАЙОНА КУРСКОЙ ОБЛАСТИ </a:t>
            </a:r>
            <a:r>
              <a:rPr lang="en-US" sz="25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a:t>
            </a:r>
            <a:r>
              <a:rPr lang="ru-RU" sz="25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5</a:t>
            </a:r>
            <a:r>
              <a:rPr lang="en-US" sz="25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a:t>
            </a:r>
            <a:endParaRPr lang="ru-RU" sz="2500" dirty="0"/>
          </a:p>
        </p:txBody>
      </p:sp>
      <p:graphicFrame>
        <p:nvGraphicFramePr>
          <p:cNvPr id="5" name="Содержимое 4"/>
          <p:cNvGraphicFramePr>
            <a:graphicFrameLocks noGrp="1"/>
          </p:cNvGraphicFramePr>
          <p:nvPr>
            <p:ph idx="1"/>
          </p:nvPr>
        </p:nvGraphicFramePr>
        <p:xfrm>
          <a:off x="457200" y="1609725"/>
          <a:ext cx="6880908" cy="5015547"/>
        </p:xfrm>
        <a:graphic>
          <a:graphicData uri="http://schemas.openxmlformats.org/drawingml/2006/table">
            <a:tbl>
              <a:tblPr firstRow="1" bandRow="1">
                <a:tableStyleId>{5C22544A-7EE6-4342-B048-85BDC9FD1C3A}</a:tableStyleId>
              </a:tblPr>
              <a:tblGrid>
                <a:gridCol w="2212547"/>
                <a:gridCol w="795371"/>
                <a:gridCol w="795371"/>
                <a:gridCol w="791603"/>
                <a:gridCol w="654525"/>
                <a:gridCol w="845673"/>
                <a:gridCol w="785818"/>
              </a:tblGrid>
              <a:tr h="833578">
                <a:tc>
                  <a:txBody>
                    <a:bodyPr/>
                    <a:lstStyle/>
                    <a:p>
                      <a:pPr algn="ctr" fontAlgn="ctr"/>
                      <a:r>
                        <a:rPr lang="ru-RU" sz="1000" b="1" i="0" u="none" strike="noStrike" dirty="0">
                          <a:latin typeface="Arial"/>
                        </a:rPr>
                        <a:t>Наименование</a:t>
                      </a:r>
                    </a:p>
                  </a:txBody>
                  <a:tcPr marL="8378" marR="8378" marT="9525" marB="0" anchor="ctr"/>
                </a:tc>
                <a:tc>
                  <a:txBody>
                    <a:bodyPr/>
                    <a:lstStyle/>
                    <a:p>
                      <a:pPr algn="ctr" fontAlgn="ctr"/>
                      <a:r>
                        <a:rPr lang="ru-RU" sz="1000" b="1" i="0" u="none" strike="noStrike" dirty="0" smtClean="0">
                          <a:latin typeface="Arial"/>
                        </a:rPr>
                        <a:t>2021 </a:t>
                      </a:r>
                      <a:r>
                        <a:rPr lang="ru-RU" sz="1000" b="1" i="0" u="none" strike="noStrike" dirty="0">
                          <a:latin typeface="Arial"/>
                        </a:rPr>
                        <a:t>год</a:t>
                      </a:r>
                    </a:p>
                  </a:txBody>
                  <a:tcPr marL="9525" marR="9525" marT="9525" marB="0" anchor="ctr"/>
                </a:tc>
                <a:tc>
                  <a:txBody>
                    <a:bodyPr/>
                    <a:lstStyle/>
                    <a:p>
                      <a:pPr algn="ctr" fontAlgn="ctr"/>
                      <a:r>
                        <a:rPr lang="ru-RU" sz="1000" b="1" i="0" u="none" strike="noStrike" dirty="0">
                          <a:latin typeface="Arial"/>
                        </a:rPr>
                        <a:t>доля в общем объеме расходов, %</a:t>
                      </a:r>
                    </a:p>
                  </a:txBody>
                  <a:tcPr marL="9525" marR="9525" marT="9525" marB="0" anchor="ctr"/>
                </a:tc>
                <a:tc>
                  <a:txBody>
                    <a:bodyPr/>
                    <a:lstStyle/>
                    <a:p>
                      <a:pPr algn="ctr" fontAlgn="ctr"/>
                      <a:r>
                        <a:rPr lang="ru-RU" sz="1000" b="1" i="0" u="none" strike="noStrike" dirty="0" smtClean="0">
                          <a:latin typeface="Arial"/>
                        </a:rPr>
                        <a:t>2022 </a:t>
                      </a:r>
                      <a:r>
                        <a:rPr lang="ru-RU" sz="1000" b="1" i="0" u="none" strike="noStrike" dirty="0">
                          <a:latin typeface="Arial"/>
                        </a:rPr>
                        <a:t>год</a:t>
                      </a:r>
                    </a:p>
                  </a:txBody>
                  <a:tcPr marL="9525" marR="9525" marT="9525" marB="0" anchor="ctr"/>
                </a:tc>
                <a:tc>
                  <a:txBody>
                    <a:bodyPr/>
                    <a:lstStyle/>
                    <a:p>
                      <a:pPr algn="ctr" fontAlgn="ctr"/>
                      <a:r>
                        <a:rPr lang="ru-RU" sz="1000" b="1" i="0" u="none" strike="noStrike" dirty="0">
                          <a:latin typeface="Arial"/>
                        </a:rPr>
                        <a:t>доля в общем объеме расходов, %</a:t>
                      </a:r>
                    </a:p>
                  </a:txBody>
                  <a:tcPr marL="9525" marR="9525" marT="9525" marB="0" anchor="ctr"/>
                </a:tc>
                <a:tc>
                  <a:txBody>
                    <a:bodyPr/>
                    <a:lstStyle/>
                    <a:p>
                      <a:pPr algn="ctr" fontAlgn="ctr"/>
                      <a:r>
                        <a:rPr lang="ru-RU" sz="1000" b="1" i="0" u="none" strike="noStrike" dirty="0" smtClean="0">
                          <a:latin typeface="Arial"/>
                        </a:rPr>
                        <a:t>2023 </a:t>
                      </a:r>
                      <a:r>
                        <a:rPr lang="ru-RU" sz="1000" b="1" i="0" u="none" strike="noStrike" dirty="0">
                          <a:latin typeface="Arial"/>
                        </a:rPr>
                        <a:t>год</a:t>
                      </a:r>
                    </a:p>
                  </a:txBody>
                  <a:tcPr marL="9525" marR="9525" marT="9525" marB="0" anchor="ctr"/>
                </a:tc>
                <a:tc>
                  <a:txBody>
                    <a:bodyPr/>
                    <a:lstStyle/>
                    <a:p>
                      <a:pPr algn="ctr" fontAlgn="ctr"/>
                      <a:r>
                        <a:rPr lang="ru-RU" sz="1000" b="1" i="0" u="none" strike="noStrike" dirty="0">
                          <a:latin typeface="Arial"/>
                        </a:rPr>
                        <a:t>доля в общем объеме расходов, %</a:t>
                      </a:r>
                    </a:p>
                  </a:txBody>
                  <a:tcPr marL="9525" marR="9525" marT="9525" marB="0" anchor="ctr"/>
                </a:tc>
              </a:tr>
              <a:tr h="400666">
                <a:tc>
                  <a:txBody>
                    <a:bodyPr/>
                    <a:lstStyle/>
                    <a:p>
                      <a:pPr algn="l" fontAlgn="b"/>
                      <a:r>
                        <a:rPr lang="ru-RU" sz="1000" b="0" i="0" u="none" strike="noStrike" dirty="0">
                          <a:latin typeface="Arial"/>
                        </a:rPr>
                        <a:t>Охрана семьи и детства</a:t>
                      </a:r>
                    </a:p>
                  </a:txBody>
                  <a:tcPr marL="8378" marR="8378" marT="9525" marB="0" anchor="ctr"/>
                </a:tc>
                <a:tc>
                  <a:txBody>
                    <a:bodyPr/>
                    <a:lstStyle/>
                    <a:p>
                      <a:pPr algn="ctr" fontAlgn="ctr"/>
                      <a:r>
                        <a:rPr lang="ru-RU" sz="900" b="0" i="0" u="none" strike="noStrike">
                          <a:latin typeface="Arial"/>
                        </a:rPr>
                        <a:t>29 425 134,00</a:t>
                      </a:r>
                    </a:p>
                  </a:txBody>
                  <a:tcPr marL="7620" marR="7620" marT="7620" marB="0" anchor="ctr"/>
                </a:tc>
                <a:tc>
                  <a:txBody>
                    <a:bodyPr/>
                    <a:lstStyle/>
                    <a:p>
                      <a:pPr algn="ctr" fontAlgn="ctr"/>
                      <a:r>
                        <a:rPr lang="ru-RU" sz="900" b="0" i="1" u="none" strike="noStrike">
                          <a:latin typeface="Arial"/>
                        </a:rPr>
                        <a:t>7,62</a:t>
                      </a:r>
                    </a:p>
                  </a:txBody>
                  <a:tcPr marL="7620" marR="7620" marT="7620" marB="0" anchor="ctr"/>
                </a:tc>
                <a:tc>
                  <a:txBody>
                    <a:bodyPr/>
                    <a:lstStyle/>
                    <a:p>
                      <a:pPr algn="ctr" fontAlgn="ctr"/>
                      <a:r>
                        <a:rPr lang="ru-RU" sz="900" b="0" i="0" u="none" strike="noStrike">
                          <a:latin typeface="Arial"/>
                        </a:rPr>
                        <a:t>29 066 683,00</a:t>
                      </a:r>
                    </a:p>
                  </a:txBody>
                  <a:tcPr marL="7620" marR="7620" marT="7620" marB="0" anchor="ctr"/>
                </a:tc>
                <a:tc>
                  <a:txBody>
                    <a:bodyPr/>
                    <a:lstStyle/>
                    <a:p>
                      <a:pPr algn="ctr" fontAlgn="ctr"/>
                      <a:r>
                        <a:rPr lang="ru-RU" sz="900" b="0" i="1" u="none" strike="noStrike">
                          <a:latin typeface="Arial"/>
                        </a:rPr>
                        <a:t>8,15</a:t>
                      </a:r>
                    </a:p>
                  </a:txBody>
                  <a:tcPr marL="7620" marR="7620" marT="7620" marB="0" anchor="ctr"/>
                </a:tc>
                <a:tc>
                  <a:txBody>
                    <a:bodyPr/>
                    <a:lstStyle/>
                    <a:p>
                      <a:pPr algn="ctr" fontAlgn="ctr"/>
                      <a:r>
                        <a:rPr lang="ru-RU" sz="900" b="0" i="0" u="none" strike="noStrike">
                          <a:latin typeface="Arial"/>
                        </a:rPr>
                        <a:t>29 271 038,00</a:t>
                      </a:r>
                    </a:p>
                  </a:txBody>
                  <a:tcPr marL="7620" marR="7620" marT="7620" marB="0" anchor="ctr"/>
                </a:tc>
                <a:tc>
                  <a:txBody>
                    <a:bodyPr/>
                    <a:lstStyle/>
                    <a:p>
                      <a:pPr algn="ctr" fontAlgn="ctr"/>
                      <a:r>
                        <a:rPr lang="ru-RU" sz="900" b="0" i="0" u="none" strike="noStrike">
                          <a:latin typeface="Arial"/>
                        </a:rPr>
                        <a:t>8,28</a:t>
                      </a:r>
                    </a:p>
                  </a:txBody>
                  <a:tcPr marL="7620" marR="7620" marT="7620" marB="0" anchor="ctr"/>
                </a:tc>
              </a:tr>
              <a:tr h="400666">
                <a:tc>
                  <a:txBody>
                    <a:bodyPr/>
                    <a:lstStyle/>
                    <a:p>
                      <a:pPr algn="l" fontAlgn="b"/>
                      <a:r>
                        <a:rPr lang="ru-RU" sz="1000" b="0" i="0" u="none" strike="noStrike" dirty="0">
                          <a:latin typeface="Arial"/>
                        </a:rPr>
                        <a:t>Другие вопросы в области социальной политики</a:t>
                      </a:r>
                    </a:p>
                  </a:txBody>
                  <a:tcPr marL="8378" marR="8378" marT="9525" marB="0" anchor="ctr"/>
                </a:tc>
                <a:tc>
                  <a:txBody>
                    <a:bodyPr/>
                    <a:lstStyle/>
                    <a:p>
                      <a:pPr algn="ctr" fontAlgn="ctr"/>
                      <a:r>
                        <a:rPr lang="ru-RU" sz="900" b="0" i="0" u="none" strike="noStrike">
                          <a:latin typeface="Arial"/>
                        </a:rPr>
                        <a:t>2 598 692,00</a:t>
                      </a:r>
                    </a:p>
                  </a:txBody>
                  <a:tcPr marL="7620" marR="7620" marT="7620" marB="0" anchor="ctr"/>
                </a:tc>
                <a:tc>
                  <a:txBody>
                    <a:bodyPr/>
                    <a:lstStyle/>
                    <a:p>
                      <a:pPr algn="ctr" fontAlgn="ctr"/>
                      <a:r>
                        <a:rPr lang="ru-RU" sz="900" b="0" i="1" u="none" strike="noStrike">
                          <a:latin typeface="Arial"/>
                        </a:rPr>
                        <a:t>0,67</a:t>
                      </a:r>
                    </a:p>
                  </a:txBody>
                  <a:tcPr marL="7620" marR="7620" marT="7620" marB="0" anchor="ctr"/>
                </a:tc>
                <a:tc>
                  <a:txBody>
                    <a:bodyPr/>
                    <a:lstStyle/>
                    <a:p>
                      <a:pPr algn="ctr" fontAlgn="ctr"/>
                      <a:r>
                        <a:rPr lang="ru-RU" sz="900" b="0" i="0" u="none" strike="noStrike">
                          <a:latin typeface="Arial"/>
                        </a:rPr>
                        <a:t>2 488 000,00</a:t>
                      </a:r>
                    </a:p>
                  </a:txBody>
                  <a:tcPr marL="7620" marR="7620" marT="7620" marB="0" anchor="ctr"/>
                </a:tc>
                <a:tc>
                  <a:txBody>
                    <a:bodyPr/>
                    <a:lstStyle/>
                    <a:p>
                      <a:pPr algn="ctr" fontAlgn="ctr"/>
                      <a:r>
                        <a:rPr lang="ru-RU" sz="900" b="0" i="1" u="none" strike="noStrike">
                          <a:latin typeface="Arial"/>
                        </a:rPr>
                        <a:t>0,70</a:t>
                      </a:r>
                    </a:p>
                  </a:txBody>
                  <a:tcPr marL="7620" marR="7620" marT="7620" marB="0" anchor="ctr"/>
                </a:tc>
                <a:tc>
                  <a:txBody>
                    <a:bodyPr/>
                    <a:lstStyle/>
                    <a:p>
                      <a:pPr algn="ctr" fontAlgn="ctr"/>
                      <a:r>
                        <a:rPr lang="ru-RU" sz="900" b="0" i="0" u="none" strike="noStrike">
                          <a:latin typeface="Arial"/>
                        </a:rPr>
                        <a:t>2 488 000,00</a:t>
                      </a:r>
                    </a:p>
                  </a:txBody>
                  <a:tcPr marL="7620" marR="7620" marT="7620" marB="0" anchor="ctr"/>
                </a:tc>
                <a:tc>
                  <a:txBody>
                    <a:bodyPr/>
                    <a:lstStyle/>
                    <a:p>
                      <a:pPr algn="ctr" fontAlgn="ctr"/>
                      <a:r>
                        <a:rPr lang="ru-RU" sz="900" b="0" i="0" u="none" strike="noStrike">
                          <a:latin typeface="Arial"/>
                        </a:rPr>
                        <a:t>0,70</a:t>
                      </a:r>
                    </a:p>
                  </a:txBody>
                  <a:tcPr marL="7620" marR="7620" marT="7620" marB="0" anchor="ctr"/>
                </a:tc>
              </a:tr>
              <a:tr h="400666">
                <a:tc>
                  <a:txBody>
                    <a:bodyPr/>
                    <a:lstStyle/>
                    <a:p>
                      <a:pPr algn="l" fontAlgn="b"/>
                      <a:r>
                        <a:rPr lang="ru-RU" sz="1000" b="1" i="1" u="none" strike="noStrike" dirty="0">
                          <a:latin typeface="Arial"/>
                        </a:rPr>
                        <a:t>Физическая культура и спорт</a:t>
                      </a:r>
                    </a:p>
                  </a:txBody>
                  <a:tcPr marL="8378" marR="8378" marT="9525" marB="0" anchor="ctr"/>
                </a:tc>
                <a:tc>
                  <a:txBody>
                    <a:bodyPr/>
                    <a:lstStyle/>
                    <a:p>
                      <a:pPr algn="ctr" fontAlgn="ctr"/>
                      <a:r>
                        <a:rPr lang="ru-RU" sz="900" b="1" i="1" u="none" strike="noStrike">
                          <a:latin typeface="Arial"/>
                        </a:rPr>
                        <a:t>310 130,00</a:t>
                      </a:r>
                    </a:p>
                  </a:txBody>
                  <a:tcPr marL="7620" marR="7620" marT="7620" marB="0" anchor="ctr"/>
                </a:tc>
                <a:tc>
                  <a:txBody>
                    <a:bodyPr/>
                    <a:lstStyle/>
                    <a:p>
                      <a:pPr algn="ctr" fontAlgn="ctr"/>
                      <a:r>
                        <a:rPr lang="ru-RU" sz="900" b="1" i="1" u="none" strike="noStrike">
                          <a:latin typeface="Arial"/>
                        </a:rPr>
                        <a:t>0,08</a:t>
                      </a:r>
                    </a:p>
                  </a:txBody>
                  <a:tcPr marL="7620" marR="7620" marT="7620" marB="0" anchor="ctr"/>
                </a:tc>
                <a:tc>
                  <a:txBody>
                    <a:bodyPr/>
                    <a:lstStyle/>
                    <a:p>
                      <a:pPr algn="ctr" fontAlgn="ctr"/>
                      <a:r>
                        <a:rPr lang="ru-RU" sz="900" b="1" i="1" u="none" strike="noStrike">
                          <a:latin typeface="Arial"/>
                        </a:rPr>
                        <a:t>210 130,00</a:t>
                      </a:r>
                    </a:p>
                  </a:txBody>
                  <a:tcPr marL="7620" marR="7620" marT="7620" marB="0" anchor="ctr"/>
                </a:tc>
                <a:tc>
                  <a:txBody>
                    <a:bodyPr/>
                    <a:lstStyle/>
                    <a:p>
                      <a:pPr algn="ctr" fontAlgn="ctr"/>
                      <a:r>
                        <a:rPr lang="ru-RU" sz="900" b="1" i="1" u="none" strike="noStrike">
                          <a:latin typeface="Arial"/>
                        </a:rPr>
                        <a:t>0,06</a:t>
                      </a:r>
                    </a:p>
                  </a:txBody>
                  <a:tcPr marL="7620" marR="7620" marT="7620" marB="0" anchor="ctr"/>
                </a:tc>
                <a:tc>
                  <a:txBody>
                    <a:bodyPr/>
                    <a:lstStyle/>
                    <a:p>
                      <a:pPr algn="ctr" fontAlgn="ctr"/>
                      <a:r>
                        <a:rPr lang="ru-RU" sz="900" b="1" i="1" u="none" strike="noStrike">
                          <a:latin typeface="Arial"/>
                        </a:rPr>
                        <a:t>210 130,00</a:t>
                      </a:r>
                    </a:p>
                  </a:txBody>
                  <a:tcPr marL="7620" marR="7620" marT="7620" marB="0" anchor="ctr"/>
                </a:tc>
                <a:tc>
                  <a:txBody>
                    <a:bodyPr/>
                    <a:lstStyle/>
                    <a:p>
                      <a:pPr algn="ctr" fontAlgn="ctr"/>
                      <a:r>
                        <a:rPr lang="ru-RU" sz="900" b="1" i="1" u="none" strike="noStrike">
                          <a:latin typeface="Arial"/>
                        </a:rPr>
                        <a:t>0,06</a:t>
                      </a:r>
                    </a:p>
                  </a:txBody>
                  <a:tcPr marL="7620" marR="7620" marT="7620" marB="0" anchor="ctr"/>
                </a:tc>
              </a:tr>
              <a:tr h="400666">
                <a:tc>
                  <a:txBody>
                    <a:bodyPr/>
                    <a:lstStyle/>
                    <a:p>
                      <a:pPr algn="l" fontAlgn="b"/>
                      <a:r>
                        <a:rPr lang="ru-RU" sz="1000" b="0" i="0" u="none" strike="noStrike" dirty="0">
                          <a:latin typeface="Arial"/>
                        </a:rPr>
                        <a:t>Физическая культура</a:t>
                      </a:r>
                    </a:p>
                  </a:txBody>
                  <a:tcPr marL="8378" marR="8378" marT="9525" marB="0" anchor="ctr"/>
                </a:tc>
                <a:tc>
                  <a:txBody>
                    <a:bodyPr/>
                    <a:lstStyle/>
                    <a:p>
                      <a:pPr algn="ctr" fontAlgn="ctr"/>
                      <a:r>
                        <a:rPr lang="ru-RU" sz="900" b="0" i="0" u="none" strike="noStrike">
                          <a:latin typeface="Arial"/>
                        </a:rPr>
                        <a:t>310 130,00</a:t>
                      </a:r>
                    </a:p>
                  </a:txBody>
                  <a:tcPr marL="7620" marR="7620" marT="7620" marB="0" anchor="ctr"/>
                </a:tc>
                <a:tc>
                  <a:txBody>
                    <a:bodyPr/>
                    <a:lstStyle/>
                    <a:p>
                      <a:pPr algn="ctr" fontAlgn="ctr"/>
                      <a:r>
                        <a:rPr lang="ru-RU" sz="900" b="0" i="1" u="none" strike="noStrike">
                          <a:latin typeface="Arial"/>
                        </a:rPr>
                        <a:t>0,08</a:t>
                      </a:r>
                    </a:p>
                  </a:txBody>
                  <a:tcPr marL="7620" marR="7620" marT="7620" marB="0" anchor="ctr"/>
                </a:tc>
                <a:tc>
                  <a:txBody>
                    <a:bodyPr/>
                    <a:lstStyle/>
                    <a:p>
                      <a:pPr algn="ctr" fontAlgn="ctr"/>
                      <a:r>
                        <a:rPr lang="ru-RU" sz="900" b="0" i="0" u="none" strike="noStrike">
                          <a:latin typeface="Arial"/>
                        </a:rPr>
                        <a:t>210 130,00</a:t>
                      </a:r>
                    </a:p>
                  </a:txBody>
                  <a:tcPr marL="7620" marR="7620" marT="7620" marB="0" anchor="ctr"/>
                </a:tc>
                <a:tc>
                  <a:txBody>
                    <a:bodyPr/>
                    <a:lstStyle/>
                    <a:p>
                      <a:pPr algn="ctr" fontAlgn="ctr"/>
                      <a:r>
                        <a:rPr lang="ru-RU" sz="900" b="0" i="1" u="none" strike="noStrike">
                          <a:latin typeface="Arial"/>
                        </a:rPr>
                        <a:t>0,06</a:t>
                      </a:r>
                    </a:p>
                  </a:txBody>
                  <a:tcPr marL="7620" marR="7620" marT="7620" marB="0" anchor="ctr"/>
                </a:tc>
                <a:tc>
                  <a:txBody>
                    <a:bodyPr/>
                    <a:lstStyle/>
                    <a:p>
                      <a:pPr algn="ctr" fontAlgn="ctr"/>
                      <a:r>
                        <a:rPr lang="ru-RU" sz="900" b="0" i="0" u="none" strike="noStrike">
                          <a:latin typeface="Arial"/>
                        </a:rPr>
                        <a:t>210 130,00</a:t>
                      </a:r>
                    </a:p>
                  </a:txBody>
                  <a:tcPr marL="7620" marR="7620" marT="7620" marB="0" anchor="ctr"/>
                </a:tc>
                <a:tc>
                  <a:txBody>
                    <a:bodyPr/>
                    <a:lstStyle/>
                    <a:p>
                      <a:pPr algn="ctr" fontAlgn="ctr"/>
                      <a:r>
                        <a:rPr lang="ru-RU" sz="900" b="0" i="0" u="none" strike="noStrike">
                          <a:latin typeface="Arial"/>
                        </a:rPr>
                        <a:t>0,06</a:t>
                      </a:r>
                    </a:p>
                  </a:txBody>
                  <a:tcPr marL="7620" marR="7620" marT="7620" marB="0" anchor="ctr"/>
                </a:tc>
              </a:tr>
              <a:tr h="1006136">
                <a:tc>
                  <a:txBody>
                    <a:bodyPr/>
                    <a:lstStyle/>
                    <a:p>
                      <a:pPr algn="l" fontAlgn="b"/>
                      <a:r>
                        <a:rPr lang="ru-RU" sz="1000" b="1" i="1" u="none" strike="noStrike" dirty="0">
                          <a:latin typeface="Arial"/>
                        </a:rPr>
                        <a:t>Межбюджетные трансферты общего характера бюджетам субъектов Российской Федерации и муниципальных образований</a:t>
                      </a:r>
                    </a:p>
                  </a:txBody>
                  <a:tcPr marL="8378" marR="8378" marT="9525" marB="0" anchor="ctr"/>
                </a:tc>
                <a:tc>
                  <a:txBody>
                    <a:bodyPr/>
                    <a:lstStyle/>
                    <a:p>
                      <a:pPr algn="ctr" fontAlgn="ctr"/>
                      <a:r>
                        <a:rPr lang="ru-RU" sz="900" b="1" i="1" u="none" strike="noStrike">
                          <a:latin typeface="Arial"/>
                        </a:rPr>
                        <a:t>6 040 401,00</a:t>
                      </a:r>
                    </a:p>
                  </a:txBody>
                  <a:tcPr marL="7620" marR="7620" marT="7620" marB="0" anchor="ctr"/>
                </a:tc>
                <a:tc>
                  <a:txBody>
                    <a:bodyPr/>
                    <a:lstStyle/>
                    <a:p>
                      <a:pPr algn="ctr" fontAlgn="ctr"/>
                      <a:r>
                        <a:rPr lang="ru-RU" sz="900" b="1" i="1" u="none" strike="noStrike">
                          <a:latin typeface="Arial"/>
                        </a:rPr>
                        <a:t>1,56</a:t>
                      </a:r>
                    </a:p>
                  </a:txBody>
                  <a:tcPr marL="7620" marR="7620" marT="7620" marB="0" anchor="ctr"/>
                </a:tc>
                <a:tc>
                  <a:txBody>
                    <a:bodyPr/>
                    <a:lstStyle/>
                    <a:p>
                      <a:pPr algn="ctr" fontAlgn="ctr"/>
                      <a:r>
                        <a:rPr lang="ru-RU" sz="900" b="1" i="1" u="none" strike="noStrike">
                          <a:latin typeface="Arial"/>
                        </a:rPr>
                        <a:t>6 029 012,00</a:t>
                      </a:r>
                    </a:p>
                  </a:txBody>
                  <a:tcPr marL="7620" marR="7620" marT="7620" marB="0" anchor="ctr"/>
                </a:tc>
                <a:tc>
                  <a:txBody>
                    <a:bodyPr/>
                    <a:lstStyle/>
                    <a:p>
                      <a:pPr algn="ctr" fontAlgn="ctr"/>
                      <a:r>
                        <a:rPr lang="ru-RU" sz="900" b="1" i="1" u="none" strike="noStrike">
                          <a:latin typeface="Arial"/>
                        </a:rPr>
                        <a:t>1,69</a:t>
                      </a:r>
                    </a:p>
                  </a:txBody>
                  <a:tcPr marL="7620" marR="7620" marT="7620" marB="0" anchor="ctr"/>
                </a:tc>
                <a:tc>
                  <a:txBody>
                    <a:bodyPr/>
                    <a:lstStyle/>
                    <a:p>
                      <a:pPr algn="ctr" fontAlgn="ctr"/>
                      <a:r>
                        <a:rPr lang="ru-RU" sz="900" b="1" i="1" u="none" strike="noStrike">
                          <a:latin typeface="Arial"/>
                        </a:rPr>
                        <a:t>5 480 920,00</a:t>
                      </a:r>
                    </a:p>
                  </a:txBody>
                  <a:tcPr marL="7620" marR="7620" marT="7620" marB="0" anchor="ctr"/>
                </a:tc>
                <a:tc>
                  <a:txBody>
                    <a:bodyPr/>
                    <a:lstStyle/>
                    <a:p>
                      <a:pPr algn="ctr" fontAlgn="ctr"/>
                      <a:r>
                        <a:rPr lang="ru-RU" sz="900" b="1" i="1" u="none" strike="noStrike">
                          <a:latin typeface="Arial"/>
                        </a:rPr>
                        <a:t>1,55</a:t>
                      </a:r>
                    </a:p>
                  </a:txBody>
                  <a:tcPr marL="7620" marR="7620" marT="7620" marB="0" anchor="ctr"/>
                </a:tc>
              </a:tr>
              <a:tr h="771837">
                <a:tc>
                  <a:txBody>
                    <a:bodyPr/>
                    <a:lstStyle/>
                    <a:p>
                      <a:pPr algn="l" fontAlgn="b"/>
                      <a:r>
                        <a:rPr lang="ru-RU" sz="1000" b="0" i="0" u="none" strike="noStrike" dirty="0">
                          <a:latin typeface="Arial"/>
                        </a:rPr>
                        <a:t>Дотации на выравнивание бюджетной обеспеченности субъектов Российской Федерации и муниципальных образований</a:t>
                      </a:r>
                    </a:p>
                  </a:txBody>
                  <a:tcPr marL="8378" marR="8378" marT="9525" marB="0" anchor="ctr"/>
                </a:tc>
                <a:tc>
                  <a:txBody>
                    <a:bodyPr/>
                    <a:lstStyle/>
                    <a:p>
                      <a:pPr algn="ctr" fontAlgn="ctr"/>
                      <a:r>
                        <a:rPr lang="ru-RU" sz="900" b="0" i="0" u="none" strike="noStrike">
                          <a:latin typeface="Arial"/>
                        </a:rPr>
                        <a:t>6 040 401,00</a:t>
                      </a:r>
                    </a:p>
                  </a:txBody>
                  <a:tcPr marL="7620" marR="7620" marT="7620" marB="0" anchor="ctr"/>
                </a:tc>
                <a:tc>
                  <a:txBody>
                    <a:bodyPr/>
                    <a:lstStyle/>
                    <a:p>
                      <a:pPr algn="ctr" fontAlgn="ctr"/>
                      <a:r>
                        <a:rPr lang="ru-RU" sz="900" b="0" i="1" u="none" strike="noStrike">
                          <a:latin typeface="Arial"/>
                        </a:rPr>
                        <a:t>1,56</a:t>
                      </a:r>
                    </a:p>
                  </a:txBody>
                  <a:tcPr marL="7620" marR="7620" marT="7620" marB="0" anchor="ctr"/>
                </a:tc>
                <a:tc>
                  <a:txBody>
                    <a:bodyPr/>
                    <a:lstStyle/>
                    <a:p>
                      <a:pPr algn="ctr" fontAlgn="ctr"/>
                      <a:r>
                        <a:rPr lang="ru-RU" sz="900" b="0" i="0" u="none" strike="noStrike">
                          <a:latin typeface="Arial"/>
                        </a:rPr>
                        <a:t>6 029 012,00</a:t>
                      </a:r>
                    </a:p>
                  </a:txBody>
                  <a:tcPr marL="7620" marR="7620" marT="7620" marB="0" anchor="ctr"/>
                </a:tc>
                <a:tc>
                  <a:txBody>
                    <a:bodyPr/>
                    <a:lstStyle/>
                    <a:p>
                      <a:pPr algn="ctr" fontAlgn="ctr"/>
                      <a:r>
                        <a:rPr lang="ru-RU" sz="900" b="0" i="1" u="none" strike="noStrike">
                          <a:latin typeface="Arial"/>
                        </a:rPr>
                        <a:t>1,69</a:t>
                      </a:r>
                    </a:p>
                  </a:txBody>
                  <a:tcPr marL="7620" marR="7620" marT="7620" marB="0" anchor="ctr"/>
                </a:tc>
                <a:tc>
                  <a:txBody>
                    <a:bodyPr/>
                    <a:lstStyle/>
                    <a:p>
                      <a:pPr algn="ctr" fontAlgn="ctr"/>
                      <a:r>
                        <a:rPr lang="ru-RU" sz="900" b="0" i="0" u="none" strike="noStrike">
                          <a:latin typeface="Arial"/>
                        </a:rPr>
                        <a:t>5 480 920,00</a:t>
                      </a:r>
                    </a:p>
                  </a:txBody>
                  <a:tcPr marL="7620" marR="7620" marT="7620" marB="0" anchor="ctr"/>
                </a:tc>
                <a:tc>
                  <a:txBody>
                    <a:bodyPr/>
                    <a:lstStyle/>
                    <a:p>
                      <a:pPr algn="ctr" fontAlgn="ctr"/>
                      <a:r>
                        <a:rPr lang="ru-RU" sz="900" b="0" i="0" u="none" strike="noStrike" dirty="0">
                          <a:latin typeface="Arial"/>
                        </a:rPr>
                        <a:t>1,55</a:t>
                      </a:r>
                    </a:p>
                  </a:txBody>
                  <a:tcPr marL="7620" marR="7620" marT="7620" marB="0" anchor="ctr"/>
                </a:tc>
              </a:tr>
              <a:tr h="400666">
                <a:tc>
                  <a:txBody>
                    <a:bodyPr/>
                    <a:lstStyle/>
                    <a:p>
                      <a:pPr algn="l" fontAlgn="b"/>
                      <a:r>
                        <a:rPr lang="ru-RU" sz="1000" b="0" i="0" u="none" strike="noStrike" dirty="0">
                          <a:latin typeface="Arial"/>
                        </a:rPr>
                        <a:t>Прочие межбюджетные трансферты общего характера</a:t>
                      </a:r>
                    </a:p>
                  </a:txBody>
                  <a:tcPr marL="8378" marR="8378" marT="9525" marB="0" anchor="ctr"/>
                </a:tc>
                <a:tc>
                  <a:txBody>
                    <a:bodyPr/>
                    <a:lstStyle/>
                    <a:p>
                      <a:pPr algn="ctr" fontAlgn="ctr"/>
                      <a:r>
                        <a:rPr lang="ru-RU" sz="900" b="0" i="0" u="none" strike="noStrike">
                          <a:latin typeface="Arial"/>
                        </a:rPr>
                        <a:t>0,00</a:t>
                      </a:r>
                    </a:p>
                  </a:txBody>
                  <a:tcPr marL="7620" marR="7620" marT="7620" marB="0" anchor="ctr"/>
                </a:tc>
                <a:tc>
                  <a:txBody>
                    <a:bodyPr/>
                    <a:lstStyle/>
                    <a:p>
                      <a:pPr algn="ctr" fontAlgn="ctr"/>
                      <a:r>
                        <a:rPr lang="ru-RU" sz="900" b="0" i="1" u="none" strike="noStrike">
                          <a:latin typeface="Arial"/>
                        </a:rPr>
                        <a:t>0,00</a:t>
                      </a:r>
                    </a:p>
                  </a:txBody>
                  <a:tcPr marL="7620" marR="7620" marT="7620" marB="0" anchor="ctr"/>
                </a:tc>
                <a:tc>
                  <a:txBody>
                    <a:bodyPr/>
                    <a:lstStyle/>
                    <a:p>
                      <a:pPr algn="ctr" fontAlgn="ctr"/>
                      <a:r>
                        <a:rPr lang="ru-RU" sz="900" b="0" i="0" u="none" strike="noStrike">
                          <a:latin typeface="Arial"/>
                        </a:rPr>
                        <a:t>0,00</a:t>
                      </a:r>
                    </a:p>
                  </a:txBody>
                  <a:tcPr marL="7620" marR="7620" marT="7620" marB="0" anchor="ctr"/>
                </a:tc>
                <a:tc>
                  <a:txBody>
                    <a:bodyPr/>
                    <a:lstStyle/>
                    <a:p>
                      <a:pPr algn="ctr" fontAlgn="ctr"/>
                      <a:r>
                        <a:rPr lang="ru-RU" sz="900" b="0" i="1" u="none" strike="noStrike">
                          <a:latin typeface="Arial"/>
                        </a:rPr>
                        <a:t>0,00</a:t>
                      </a:r>
                    </a:p>
                  </a:txBody>
                  <a:tcPr marL="7620" marR="7620" marT="7620" marB="0" anchor="ctr"/>
                </a:tc>
                <a:tc>
                  <a:txBody>
                    <a:bodyPr/>
                    <a:lstStyle/>
                    <a:p>
                      <a:pPr algn="ctr" fontAlgn="ctr"/>
                      <a:r>
                        <a:rPr lang="ru-RU" sz="900" b="0" i="0" u="none" strike="noStrike">
                          <a:latin typeface="Arial"/>
                        </a:rPr>
                        <a:t>0,00</a:t>
                      </a:r>
                    </a:p>
                  </a:txBody>
                  <a:tcPr marL="7620" marR="7620" marT="7620" marB="0" anchor="ctr"/>
                </a:tc>
                <a:tc>
                  <a:txBody>
                    <a:bodyPr/>
                    <a:lstStyle/>
                    <a:p>
                      <a:pPr algn="ctr" fontAlgn="ctr"/>
                      <a:r>
                        <a:rPr lang="ru-RU" sz="900" b="0" i="0" u="none" strike="noStrike">
                          <a:latin typeface="Arial"/>
                        </a:rPr>
                        <a:t>0,00</a:t>
                      </a:r>
                    </a:p>
                  </a:txBody>
                  <a:tcPr marL="7620" marR="7620" marT="7620" marB="0" anchor="ctr"/>
                </a:tc>
              </a:tr>
              <a:tr h="400666">
                <a:tc>
                  <a:txBody>
                    <a:bodyPr/>
                    <a:lstStyle/>
                    <a:p>
                      <a:pPr algn="l" fontAlgn="b"/>
                      <a:r>
                        <a:rPr lang="ru-RU" sz="1000" b="0" i="0" u="none" strike="noStrike" dirty="0" smtClean="0">
                          <a:latin typeface="Arial"/>
                        </a:rPr>
                        <a:t>Условно утвержденные расходы</a:t>
                      </a:r>
                      <a:endParaRPr lang="ru-RU" sz="1000" b="0" i="0" u="none" strike="noStrike" dirty="0">
                        <a:latin typeface="Arial"/>
                      </a:endParaRPr>
                    </a:p>
                  </a:txBody>
                  <a:tcPr marL="8378" marR="8378" marT="9525" marB="0" anchor="ctr"/>
                </a:tc>
                <a:tc>
                  <a:txBody>
                    <a:bodyPr/>
                    <a:lstStyle/>
                    <a:p>
                      <a:pPr algn="l" fontAlgn="b"/>
                      <a:r>
                        <a:rPr lang="ru-RU" sz="900" b="0" i="0" u="none" strike="noStrike">
                          <a:latin typeface="Arial"/>
                        </a:rPr>
                        <a:t> </a:t>
                      </a:r>
                    </a:p>
                  </a:txBody>
                  <a:tcPr marL="7620" marR="7620" marT="7620" marB="0" anchor="b"/>
                </a:tc>
                <a:tc>
                  <a:txBody>
                    <a:bodyPr/>
                    <a:lstStyle/>
                    <a:p>
                      <a:pPr algn="ctr" fontAlgn="ctr"/>
                      <a:r>
                        <a:rPr lang="ru-RU" sz="900" b="0" i="1" u="none" strike="noStrike">
                          <a:latin typeface="Arial"/>
                        </a:rPr>
                        <a:t>0,00</a:t>
                      </a:r>
                    </a:p>
                  </a:txBody>
                  <a:tcPr marL="7620" marR="7620" marT="7620" marB="0" anchor="ctr"/>
                </a:tc>
                <a:tc>
                  <a:txBody>
                    <a:bodyPr/>
                    <a:lstStyle/>
                    <a:p>
                      <a:pPr algn="ctr" fontAlgn="ctr"/>
                      <a:r>
                        <a:rPr lang="ru-RU" sz="900" b="0" i="0" u="none" strike="noStrike">
                          <a:latin typeface="Arial"/>
                        </a:rPr>
                        <a:t>2 910 462,00</a:t>
                      </a:r>
                    </a:p>
                  </a:txBody>
                  <a:tcPr marL="7620" marR="7620" marT="7620" marB="0" anchor="ctr"/>
                </a:tc>
                <a:tc>
                  <a:txBody>
                    <a:bodyPr/>
                    <a:lstStyle/>
                    <a:p>
                      <a:pPr algn="ctr" fontAlgn="ctr"/>
                      <a:r>
                        <a:rPr lang="ru-RU" sz="900" b="0" i="1" u="none" strike="noStrike">
                          <a:latin typeface="Arial"/>
                        </a:rPr>
                        <a:t>0,82</a:t>
                      </a:r>
                    </a:p>
                  </a:txBody>
                  <a:tcPr marL="7620" marR="7620" marT="7620" marB="0" anchor="ctr"/>
                </a:tc>
                <a:tc>
                  <a:txBody>
                    <a:bodyPr/>
                    <a:lstStyle/>
                    <a:p>
                      <a:pPr algn="ctr" fontAlgn="ctr"/>
                      <a:r>
                        <a:rPr lang="ru-RU" sz="900" b="0" i="0" u="none" strike="noStrike">
                          <a:latin typeface="Arial"/>
                        </a:rPr>
                        <a:t>5 708 337,00</a:t>
                      </a:r>
                    </a:p>
                  </a:txBody>
                  <a:tcPr marL="7620" marR="7620" marT="7620" marB="0" anchor="ctr"/>
                </a:tc>
                <a:tc>
                  <a:txBody>
                    <a:bodyPr/>
                    <a:lstStyle/>
                    <a:p>
                      <a:pPr algn="ctr" fontAlgn="ctr"/>
                      <a:r>
                        <a:rPr lang="ru-RU" sz="900" b="0" i="0" u="none" strike="noStrike" dirty="0">
                          <a:latin typeface="Arial"/>
                        </a:rPr>
                        <a:t>1,62</a:t>
                      </a:r>
                    </a:p>
                  </a:txBody>
                  <a:tcPr marL="7620" marR="7620" marT="7620" marB="0" anchor="ctr"/>
                </a:tc>
              </a:tr>
            </a:tbl>
          </a:graphicData>
        </a:graphic>
      </p:graphicFrame>
      <p:sp>
        <p:nvSpPr>
          <p:cNvPr id="4" name="Прямоугольник 3"/>
          <p:cNvSpPr/>
          <p:nvPr/>
        </p:nvSpPr>
        <p:spPr>
          <a:xfrm>
            <a:off x="7429520" y="1142984"/>
            <a:ext cx="862159" cy="369332"/>
          </a:xfrm>
          <a:prstGeom prst="rect">
            <a:avLst/>
          </a:prstGeom>
        </p:spPr>
        <p:txBody>
          <a:bodyPr wrap="none">
            <a:spAutoFit/>
          </a:bodyPr>
          <a:lstStyle/>
          <a:p>
            <a:r>
              <a:rPr lang="ru-RU" dirty="0" smtClean="0"/>
              <a:t>рублей</a:t>
            </a:r>
            <a:endParaRPr lang="ru-RU"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i="1" dirty="0" smtClean="0">
                <a:solidFill>
                  <a:srgbClr val="FF0000"/>
                </a:solidFill>
                <a:latin typeface="Times New Roman" pitchFamily="18" charset="0"/>
                <a:cs typeface="Times New Roman" pitchFamily="18" charset="0"/>
              </a:rPr>
              <a:t>ЧТО ТАКОЕ МУНИЦИПАЛЬНАЯ ПРОГРАММА?</a:t>
            </a:r>
            <a:endParaRPr lang="ru-RU" sz="3600" dirty="0"/>
          </a:p>
        </p:txBody>
      </p:sp>
      <p:sp>
        <p:nvSpPr>
          <p:cNvPr id="3" name="Содержимое 2"/>
          <p:cNvSpPr>
            <a:spLocks noGrp="1"/>
          </p:cNvSpPr>
          <p:nvPr>
            <p:ph idx="1"/>
          </p:nvPr>
        </p:nvSpPr>
        <p:spPr>
          <a:xfrm>
            <a:off x="457200" y="1609416"/>
            <a:ext cx="8258204" cy="4846320"/>
          </a:xfrm>
          <a:solidFill>
            <a:schemeClr val="tx2">
              <a:lumMod val="60000"/>
              <a:lumOff val="40000"/>
            </a:schemeClr>
          </a:solidFill>
        </p:spPr>
        <p:style>
          <a:lnRef idx="0">
            <a:schemeClr val="accent3"/>
          </a:lnRef>
          <a:fillRef idx="3">
            <a:schemeClr val="accent3"/>
          </a:fillRef>
          <a:effectRef idx="3">
            <a:schemeClr val="accent3"/>
          </a:effectRef>
          <a:fontRef idx="minor">
            <a:schemeClr val="lt1"/>
          </a:fontRef>
        </p:style>
        <p:txBody>
          <a:bodyPr>
            <a:normAutofit fontScale="92500" lnSpcReduction="20000"/>
          </a:bodyPr>
          <a:lstStyle/>
          <a:p>
            <a:pPr marL="0" indent="11113">
              <a:spcBef>
                <a:spcPts val="2400"/>
              </a:spcBef>
              <a:buFontTx/>
              <a:buNone/>
            </a:pPr>
            <a:r>
              <a:rPr lang="ru-RU" b="1" u="sng" dirty="0" smtClean="0">
                <a:solidFill>
                  <a:srgbClr val="00B050"/>
                </a:solidFill>
                <a:latin typeface="Times New Roman" pitchFamily="18" charset="0"/>
                <a:cs typeface="Times New Roman" pitchFamily="18" charset="0"/>
              </a:rPr>
              <a:t>МУНИЦИПАЛЬНАЯ  ПРОГРАММА  ЛЬГОВСКОГО РАЙОНА  КУРСКОЙ  ОБЛАСТИ </a:t>
            </a:r>
            <a:r>
              <a:rPr lang="ru-RU" b="1" dirty="0" smtClean="0">
                <a:solidFill>
                  <a:srgbClr val="003366"/>
                </a:solidFill>
                <a:latin typeface="Times New Roman" pitchFamily="18" charset="0"/>
                <a:cs typeface="Times New Roman" pitchFamily="18" charset="0"/>
              </a:rPr>
              <a:t>– </a:t>
            </a:r>
            <a:r>
              <a:rPr lang="ru-RU" dirty="0" smtClean="0">
                <a:solidFill>
                  <a:srgbClr val="003366"/>
                </a:solidFill>
                <a:latin typeface="Times New Roman" pitchFamily="18" charset="0"/>
                <a:cs typeface="Times New Roman" pitchFamily="18" charset="0"/>
              </a:rPr>
              <a:t>это комплекс мероприятий, взаимоувязанных по задачам, срокам осуществления, исполнителям и ресурсам, в сфере социально-экономического развития Льговского района Курской области.</a:t>
            </a:r>
          </a:p>
          <a:p>
            <a:pPr marL="0" indent="11113">
              <a:spcBef>
                <a:spcPts val="2400"/>
              </a:spcBef>
              <a:buFontTx/>
              <a:buNone/>
            </a:pPr>
            <a:r>
              <a:rPr lang="ru-RU" b="1" i="1" u="sng" dirty="0" smtClean="0">
                <a:solidFill>
                  <a:srgbClr val="00B050"/>
                </a:solidFill>
                <a:latin typeface="Times New Roman" pitchFamily="18" charset="0"/>
                <a:cs typeface="Times New Roman" pitchFamily="18" charset="0"/>
              </a:rPr>
              <a:t>Муниципальная программа Льговского района Курской области</a:t>
            </a:r>
            <a:r>
              <a:rPr lang="ru-RU" i="1" dirty="0" smtClean="0">
                <a:solidFill>
                  <a:srgbClr val="00B050"/>
                </a:solidFill>
                <a:latin typeface="Times New Roman" pitchFamily="18" charset="0"/>
                <a:cs typeface="Times New Roman" pitchFamily="18" charset="0"/>
              </a:rPr>
              <a:t>  </a:t>
            </a:r>
            <a:r>
              <a:rPr lang="ru-RU" i="1" dirty="0" smtClean="0">
                <a:solidFill>
                  <a:srgbClr val="003366"/>
                </a:solidFill>
                <a:latin typeface="Times New Roman" pitchFamily="18" charset="0"/>
                <a:cs typeface="Times New Roman" pitchFamily="18" charset="0"/>
              </a:rPr>
              <a:t>утверждается постановлением Администрации Льговского района Курской области.</a:t>
            </a:r>
          </a:p>
          <a:p>
            <a:pPr marL="0" indent="11113">
              <a:spcBef>
                <a:spcPts val="2400"/>
              </a:spcBef>
              <a:buFontTx/>
              <a:buNone/>
            </a:pPr>
            <a:r>
              <a:rPr lang="ru-RU" dirty="0" smtClean="0">
                <a:solidFill>
                  <a:srgbClr val="003366"/>
                </a:solidFill>
                <a:latin typeface="Times New Roman" pitchFamily="18" charset="0"/>
                <a:cs typeface="Times New Roman" pitchFamily="18" charset="0"/>
              </a:rPr>
              <a:t>В </a:t>
            </a:r>
            <a:r>
              <a:rPr lang="ru-RU" b="1" dirty="0" smtClean="0">
                <a:solidFill>
                  <a:srgbClr val="FF0000"/>
                </a:solidFill>
                <a:latin typeface="Times New Roman" pitchFamily="18" charset="0"/>
                <a:cs typeface="Times New Roman" pitchFamily="18" charset="0"/>
              </a:rPr>
              <a:t>2021 – 2023 </a:t>
            </a:r>
            <a:r>
              <a:rPr lang="ru-RU" dirty="0" smtClean="0">
                <a:solidFill>
                  <a:srgbClr val="003366"/>
                </a:solidFill>
                <a:latin typeface="Times New Roman" pitchFamily="18" charset="0"/>
                <a:cs typeface="Times New Roman" pitchFamily="18" charset="0"/>
              </a:rPr>
              <a:t>годах в муниципальном районе «Льговского района» Курской области будет осуществляться реализация </a:t>
            </a:r>
          </a:p>
          <a:p>
            <a:pPr marL="0" indent="11113" algn="just">
              <a:spcBef>
                <a:spcPct val="0"/>
              </a:spcBef>
              <a:buFontTx/>
              <a:buNone/>
            </a:pPr>
            <a:r>
              <a:rPr lang="ru-RU" b="1" dirty="0" smtClean="0">
                <a:solidFill>
                  <a:srgbClr val="FF0000"/>
                </a:solidFill>
                <a:latin typeface="Times New Roman" pitchFamily="18" charset="0"/>
                <a:cs typeface="Times New Roman" pitchFamily="18" charset="0"/>
              </a:rPr>
              <a:t>24</a:t>
            </a:r>
            <a:r>
              <a:rPr lang="ru-RU" b="1" dirty="0" smtClean="0">
                <a:solidFill>
                  <a:srgbClr val="003366"/>
                </a:solidFill>
                <a:latin typeface="Times New Roman" pitchFamily="18" charset="0"/>
                <a:cs typeface="Times New Roman" pitchFamily="18" charset="0"/>
              </a:rPr>
              <a:t> </a:t>
            </a:r>
            <a:r>
              <a:rPr lang="ru-RU" dirty="0" smtClean="0">
                <a:solidFill>
                  <a:srgbClr val="003366"/>
                </a:solidFill>
                <a:latin typeface="Times New Roman" pitchFamily="18" charset="0"/>
                <a:cs typeface="Times New Roman" pitchFamily="18" charset="0"/>
              </a:rPr>
              <a:t>муниципальных программ Льговского района Курской области.</a:t>
            </a:r>
            <a:endParaRPr lang="ru-RU"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ctr">
            <a:normAutofit/>
          </a:bodyPr>
          <a:lstStyle/>
          <a:p>
            <a:pPr algn="ctr"/>
            <a:r>
              <a:rPr lang="ru-RU" sz="3200" i="1" dirty="0" smtClean="0">
                <a:solidFill>
                  <a:srgbClr val="FF0000"/>
                </a:solidFill>
                <a:latin typeface="Times New Roman" pitchFamily="18" charset="0"/>
              </a:rPr>
              <a:t>«ПРОГРАММНАЯ» </a:t>
            </a:r>
            <a:r>
              <a:rPr lang="ru-RU" sz="3200" dirty="0" smtClean="0">
                <a:solidFill>
                  <a:schemeClr val="tx1"/>
                </a:solidFill>
                <a:latin typeface="Times New Roman" pitchFamily="18" charset="0"/>
              </a:rPr>
              <a:t/>
            </a:r>
            <a:br>
              <a:rPr lang="ru-RU" sz="3200" dirty="0" smtClean="0">
                <a:solidFill>
                  <a:schemeClr val="tx1"/>
                </a:solidFill>
                <a:latin typeface="Times New Roman" pitchFamily="18" charset="0"/>
              </a:rPr>
            </a:br>
            <a:r>
              <a:rPr lang="ru-RU" sz="3200" dirty="0" smtClean="0">
                <a:solidFill>
                  <a:schemeClr val="tx1"/>
                </a:solidFill>
                <a:latin typeface="Times New Roman" pitchFamily="18" charset="0"/>
              </a:rPr>
              <a:t>структура расходов бюджета</a:t>
            </a:r>
            <a:endParaRPr lang="ru-RU" sz="3200" dirty="0"/>
          </a:p>
        </p:txBody>
      </p:sp>
      <p:graphicFrame>
        <p:nvGraphicFramePr>
          <p:cNvPr id="8" name="Содержимое 16"/>
          <p:cNvGraphicFramePr>
            <a:graphicFrameLocks noGrp="1"/>
          </p:cNvGraphicFramePr>
          <p:nvPr/>
        </p:nvGraphicFramePr>
        <p:xfrm>
          <a:off x="642910" y="1571612"/>
          <a:ext cx="3286148" cy="22860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Содержимое 16"/>
          <p:cNvGraphicFramePr>
            <a:graphicFrameLocks noGrp="1"/>
          </p:cNvGraphicFramePr>
          <p:nvPr/>
        </p:nvGraphicFramePr>
        <p:xfrm>
          <a:off x="4000496" y="1571612"/>
          <a:ext cx="3786214" cy="21431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Содержимое 16"/>
          <p:cNvGraphicFramePr>
            <a:graphicFrameLocks noGrp="1"/>
          </p:cNvGraphicFramePr>
          <p:nvPr/>
        </p:nvGraphicFramePr>
        <p:xfrm>
          <a:off x="1928794" y="4143380"/>
          <a:ext cx="4429156" cy="2214578"/>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74638"/>
            <a:ext cx="8186766" cy="939784"/>
          </a:xfrm>
          <a:solidFill>
            <a:schemeClr val="accent4">
              <a:lumMod val="40000"/>
              <a:lumOff val="60000"/>
            </a:schemeClr>
          </a:solidFill>
          <a:ln w="76200">
            <a:solidFill>
              <a:srgbClr val="FFFF00"/>
            </a:solidFill>
          </a:ln>
        </p:spPr>
        <p:style>
          <a:lnRef idx="2">
            <a:schemeClr val="accent3">
              <a:shade val="50000"/>
            </a:schemeClr>
          </a:lnRef>
          <a:fillRef idx="1">
            <a:schemeClr val="accent3"/>
          </a:fillRef>
          <a:effectRef idx="0">
            <a:schemeClr val="accent3"/>
          </a:effectRef>
          <a:fontRef idx="minor">
            <a:schemeClr val="lt1"/>
          </a:fontRef>
        </p:style>
        <p:txBody>
          <a:bodyPr anchor="ctr">
            <a:normAutofit/>
          </a:bodyPr>
          <a:lstStyle/>
          <a:p>
            <a:pPr algn="ctr"/>
            <a:r>
              <a:rPr lang="ru-RU" sz="2800" i="1" dirty="0" smtClean="0">
                <a:solidFill>
                  <a:schemeClr val="accent2">
                    <a:lumMod val="50000"/>
                  </a:schemeClr>
                </a:solidFill>
                <a:latin typeface="Times New Roman" pitchFamily="18" charset="0"/>
              </a:rPr>
              <a:t>Бюджет муниципального района в разрезе муниципальных программ </a:t>
            </a:r>
            <a:r>
              <a:rPr lang="en-US" sz="2800" i="1" dirty="0" smtClean="0">
                <a:solidFill>
                  <a:schemeClr val="accent2">
                    <a:lumMod val="50000"/>
                  </a:schemeClr>
                </a:solidFill>
                <a:latin typeface="Times New Roman" pitchFamily="18" charset="0"/>
              </a:rPr>
              <a:t>[1]</a:t>
            </a:r>
            <a:endParaRPr lang="ru-RU" sz="2800" dirty="0"/>
          </a:p>
        </p:txBody>
      </p:sp>
      <p:graphicFrame>
        <p:nvGraphicFramePr>
          <p:cNvPr id="4" name="Содержимое 3"/>
          <p:cNvGraphicFramePr>
            <a:graphicFrameLocks noGrp="1"/>
          </p:cNvGraphicFramePr>
          <p:nvPr>
            <p:ph idx="1"/>
          </p:nvPr>
        </p:nvGraphicFramePr>
        <p:xfrm>
          <a:off x="285720" y="1571612"/>
          <a:ext cx="8686830" cy="5138767"/>
        </p:xfrm>
        <a:graphic>
          <a:graphicData uri="http://schemas.openxmlformats.org/drawingml/2006/table">
            <a:tbl>
              <a:tblPr firstRow="1" bandRow="1">
                <a:tableStyleId>{16D9F66E-5EB9-4882-86FB-DCBF35E3C3E4}</a:tableStyleId>
              </a:tblPr>
              <a:tblGrid>
                <a:gridCol w="2197349"/>
                <a:gridCol w="713333"/>
                <a:gridCol w="829477"/>
                <a:gridCol w="829477"/>
                <a:gridCol w="829477"/>
                <a:gridCol w="829477"/>
                <a:gridCol w="829477"/>
                <a:gridCol w="754071"/>
                <a:gridCol w="874692"/>
              </a:tblGrid>
              <a:tr h="867780">
                <a:tc>
                  <a:txBody>
                    <a:bodyPr/>
                    <a:lstStyle/>
                    <a:p>
                      <a:pPr algn="ctr" rtl="0" fontAlgn="ctr"/>
                      <a:r>
                        <a:rPr lang="ru-RU" sz="1100" u="none" strike="noStrike" dirty="0"/>
                        <a:t>Наименование муниципальной программы </a:t>
                      </a:r>
                      <a:endParaRPr lang="ru-RU" sz="1100" b="1" i="1" u="none" strike="noStrike" dirty="0">
                        <a:solidFill>
                          <a:sysClr val="windowText" lastClr="000000"/>
                        </a:solidFill>
                        <a:latin typeface="+mn-lt"/>
                      </a:endParaRPr>
                    </a:p>
                  </a:txBody>
                  <a:tcPr marL="9525" marR="9525" marT="9525" marB="0" anchor="ctr"/>
                </a:tc>
                <a:tc>
                  <a:txBody>
                    <a:bodyPr/>
                    <a:lstStyle/>
                    <a:p>
                      <a:pPr algn="ctr" rtl="0" fontAlgn="ctr"/>
                      <a:r>
                        <a:rPr lang="ru-RU" sz="1100" u="none" strike="noStrike" dirty="0" smtClean="0"/>
                        <a:t>2020 </a:t>
                      </a:r>
                      <a:r>
                        <a:rPr lang="ru-RU" sz="1100" u="none" strike="noStrike" dirty="0"/>
                        <a:t>год (план)</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a:t>доля в общем объеме расходов, %</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smtClean="0"/>
                        <a:t>2021 </a:t>
                      </a:r>
                      <a:r>
                        <a:rPr lang="ru-RU" sz="1100" u="none" strike="noStrike" dirty="0"/>
                        <a:t>год (прогноз)</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a:t>доля в общем объеме расходов, %</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smtClean="0"/>
                        <a:t>2022 </a:t>
                      </a:r>
                      <a:r>
                        <a:rPr lang="ru-RU" sz="1100" u="none" strike="noStrike" dirty="0"/>
                        <a:t>год (прогноз)</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a:t>доля в общем объеме расходов, %</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smtClean="0"/>
                        <a:t>2023 </a:t>
                      </a:r>
                      <a:r>
                        <a:rPr lang="ru-RU" sz="1100" u="none" strike="noStrike" dirty="0"/>
                        <a:t>год (прогноз)</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a:t>доля в общем объеме расходов, %</a:t>
                      </a:r>
                      <a:endParaRPr lang="ru-RU" sz="1100" b="1" i="0" u="none" strike="noStrike" dirty="0">
                        <a:solidFill>
                          <a:srgbClr val="000000"/>
                        </a:solidFill>
                        <a:latin typeface="+mn-lt"/>
                      </a:endParaRPr>
                    </a:p>
                  </a:txBody>
                  <a:tcPr marL="9525" marR="9525" marT="9525" marB="0" anchor="ctr"/>
                </a:tc>
              </a:tr>
              <a:tr h="598478">
                <a:tc>
                  <a:txBody>
                    <a:bodyPr/>
                    <a:lstStyle/>
                    <a:p>
                      <a:pPr algn="l" fontAlgn="b"/>
                      <a:r>
                        <a:rPr lang="ru-RU" sz="1000" u="none" strike="noStrike" dirty="0"/>
                        <a:t>Муниципальная программа  "Развитие культуры в Льговском районе Курской области "</a:t>
                      </a:r>
                      <a:endParaRPr lang="ru-RU" sz="1000" b="0" i="0" u="none" strike="noStrike" dirty="0">
                        <a:latin typeface="Arial"/>
                      </a:endParaRPr>
                    </a:p>
                  </a:txBody>
                  <a:tcPr marL="9525" marR="9525" marT="9525" marB="0" anchor="ctr"/>
                </a:tc>
                <a:tc>
                  <a:txBody>
                    <a:bodyPr/>
                    <a:lstStyle/>
                    <a:p>
                      <a:pPr algn="ctr" fontAlgn="ctr"/>
                      <a:r>
                        <a:rPr lang="ru-RU" sz="950" b="0" i="0" u="none" strike="noStrike" dirty="0">
                          <a:latin typeface="Arial"/>
                        </a:rPr>
                        <a:t>33 776 </a:t>
                      </a:r>
                      <a:r>
                        <a:rPr lang="ru-RU" sz="950" b="0" i="0" u="none" strike="noStrike" dirty="0" smtClean="0">
                          <a:latin typeface="Arial"/>
                        </a:rPr>
                        <a:t>547</a:t>
                      </a:r>
                      <a:endParaRPr lang="ru-RU" sz="950" b="0" i="0" u="none" strike="noStrike" dirty="0">
                        <a:latin typeface="Arial"/>
                      </a:endParaRPr>
                    </a:p>
                  </a:txBody>
                  <a:tcPr marL="7620" marR="7620" marT="7620" marB="0" anchor="ctr"/>
                </a:tc>
                <a:tc>
                  <a:txBody>
                    <a:bodyPr/>
                    <a:lstStyle/>
                    <a:p>
                      <a:pPr algn="ctr" fontAlgn="ctr"/>
                      <a:r>
                        <a:rPr lang="ru-RU" sz="950" b="0" i="0" u="none" strike="noStrike" dirty="0">
                          <a:latin typeface="Arial"/>
                        </a:rPr>
                        <a:t>8,33</a:t>
                      </a:r>
                    </a:p>
                  </a:txBody>
                  <a:tcPr marL="7620" marR="7620" marT="7620" marB="0" anchor="ctr"/>
                </a:tc>
                <a:tc>
                  <a:txBody>
                    <a:bodyPr/>
                    <a:lstStyle/>
                    <a:p>
                      <a:pPr algn="ctr" fontAlgn="ctr"/>
                      <a:r>
                        <a:rPr lang="ru-RU" sz="950" b="0" i="0" u="none" strike="noStrike" dirty="0">
                          <a:latin typeface="Arial"/>
                        </a:rPr>
                        <a:t>34 650 </a:t>
                      </a:r>
                      <a:r>
                        <a:rPr lang="ru-RU" sz="950" b="0" i="0" u="none" strike="noStrike" dirty="0" smtClean="0">
                          <a:latin typeface="Arial"/>
                        </a:rPr>
                        <a:t>386</a:t>
                      </a:r>
                      <a:endParaRPr lang="ru-RU" sz="950" b="0" i="0" u="none" strike="noStrike" dirty="0">
                        <a:latin typeface="Arial"/>
                      </a:endParaRPr>
                    </a:p>
                  </a:txBody>
                  <a:tcPr marL="7620" marR="7620" marT="7620" marB="0" anchor="ctr"/>
                </a:tc>
                <a:tc>
                  <a:txBody>
                    <a:bodyPr/>
                    <a:lstStyle/>
                    <a:p>
                      <a:pPr algn="ctr" fontAlgn="ctr"/>
                      <a:r>
                        <a:rPr lang="ru-RU" sz="950" b="0" i="0" u="none" strike="noStrike" dirty="0">
                          <a:latin typeface="Arial"/>
                        </a:rPr>
                        <a:t>9,78</a:t>
                      </a:r>
                    </a:p>
                  </a:txBody>
                  <a:tcPr marL="7620" marR="7620" marT="7620" marB="0" anchor="ctr"/>
                </a:tc>
                <a:tc>
                  <a:txBody>
                    <a:bodyPr/>
                    <a:lstStyle/>
                    <a:p>
                      <a:pPr algn="ctr" fontAlgn="ctr"/>
                      <a:r>
                        <a:rPr lang="ru-RU" sz="950" b="0" i="0" u="none" strike="noStrike" dirty="0">
                          <a:latin typeface="Arial"/>
                        </a:rPr>
                        <a:t>31 110 </a:t>
                      </a:r>
                      <a:r>
                        <a:rPr lang="ru-RU" sz="950" b="0" i="0" u="none" strike="noStrike" dirty="0" smtClean="0">
                          <a:latin typeface="Arial"/>
                        </a:rPr>
                        <a:t>386</a:t>
                      </a:r>
                      <a:endParaRPr lang="ru-RU" sz="950" b="0" i="0" u="none" strike="noStrike" dirty="0">
                        <a:latin typeface="Arial"/>
                      </a:endParaRPr>
                    </a:p>
                  </a:txBody>
                  <a:tcPr marL="7620" marR="7620" marT="7620" marB="0" anchor="ctr"/>
                </a:tc>
                <a:tc>
                  <a:txBody>
                    <a:bodyPr/>
                    <a:lstStyle/>
                    <a:p>
                      <a:pPr algn="ctr" fontAlgn="ctr"/>
                      <a:r>
                        <a:rPr lang="ru-RU" sz="950" b="0" i="0" u="none" strike="noStrike">
                          <a:latin typeface="Arial"/>
                        </a:rPr>
                        <a:t>9,57</a:t>
                      </a:r>
                    </a:p>
                  </a:txBody>
                  <a:tcPr marL="7620" marR="7620" marT="7620" marB="0" anchor="ctr"/>
                </a:tc>
                <a:tc>
                  <a:txBody>
                    <a:bodyPr/>
                    <a:lstStyle/>
                    <a:p>
                      <a:pPr algn="ctr" fontAlgn="ctr"/>
                      <a:r>
                        <a:rPr lang="ru-RU" sz="950" b="0" i="0" u="none" strike="noStrike" dirty="0">
                          <a:latin typeface="Arial"/>
                        </a:rPr>
                        <a:t>29 269 </a:t>
                      </a:r>
                      <a:r>
                        <a:rPr lang="ru-RU" sz="950" b="0" i="0" u="none" strike="noStrike" dirty="0" smtClean="0">
                          <a:latin typeface="Arial"/>
                        </a:rPr>
                        <a:t>895</a:t>
                      </a:r>
                      <a:endParaRPr lang="ru-RU" sz="950" b="0" i="0" u="none" strike="noStrike" dirty="0">
                        <a:latin typeface="Arial"/>
                      </a:endParaRPr>
                    </a:p>
                  </a:txBody>
                  <a:tcPr marL="7620" marR="7620" marT="7620" marB="0" anchor="ctr"/>
                </a:tc>
                <a:tc>
                  <a:txBody>
                    <a:bodyPr/>
                    <a:lstStyle/>
                    <a:p>
                      <a:pPr algn="ctr" fontAlgn="ctr"/>
                      <a:r>
                        <a:rPr lang="ru-RU" sz="950" b="0" i="0" u="none" strike="noStrike">
                          <a:latin typeface="Arial"/>
                        </a:rPr>
                        <a:t>9,16</a:t>
                      </a:r>
                    </a:p>
                  </a:txBody>
                  <a:tcPr marL="7620" marR="7620" marT="7620" marB="0" anchor="ctr"/>
                </a:tc>
              </a:tr>
              <a:tr h="748098">
                <a:tc>
                  <a:txBody>
                    <a:bodyPr/>
                    <a:lstStyle/>
                    <a:p>
                      <a:pPr algn="l" fontAlgn="b"/>
                      <a:r>
                        <a:rPr lang="ru-RU" sz="1000" u="none" strike="noStrike" dirty="0"/>
                        <a:t>Муниципальная программа "Социальная поддержка граждан в Льговском районе Курской </a:t>
                      </a:r>
                      <a:r>
                        <a:rPr lang="ru-RU" sz="1000" u="none" strike="noStrike" dirty="0" smtClean="0"/>
                        <a:t>области"</a:t>
                      </a:r>
                      <a:endParaRPr lang="ru-RU" sz="1000" b="0" i="0" u="none" strike="noStrike" dirty="0">
                        <a:latin typeface="Arial"/>
                      </a:endParaRPr>
                    </a:p>
                  </a:txBody>
                  <a:tcPr marL="9525" marR="9525" marT="9525" marB="0" anchor="ctr"/>
                </a:tc>
                <a:tc>
                  <a:txBody>
                    <a:bodyPr/>
                    <a:lstStyle/>
                    <a:p>
                      <a:pPr algn="ctr" fontAlgn="ctr"/>
                      <a:r>
                        <a:rPr lang="ru-RU" sz="950" b="0" i="0" u="none" strike="noStrike" dirty="0">
                          <a:latin typeface="Arial"/>
                        </a:rPr>
                        <a:t>43 315 </a:t>
                      </a:r>
                      <a:r>
                        <a:rPr lang="ru-RU" sz="950" b="0" i="0" u="none" strike="noStrike" dirty="0" smtClean="0">
                          <a:latin typeface="Arial"/>
                        </a:rPr>
                        <a:t>867</a:t>
                      </a:r>
                      <a:endParaRPr lang="ru-RU" sz="950" b="0" i="0" u="none" strike="noStrike" dirty="0">
                        <a:latin typeface="Arial"/>
                      </a:endParaRPr>
                    </a:p>
                  </a:txBody>
                  <a:tcPr marL="7620" marR="7620" marT="7620" marB="0" anchor="ctr"/>
                </a:tc>
                <a:tc>
                  <a:txBody>
                    <a:bodyPr/>
                    <a:lstStyle/>
                    <a:p>
                      <a:pPr algn="ctr" fontAlgn="ctr"/>
                      <a:r>
                        <a:rPr lang="ru-RU" sz="950" b="0" i="0" u="none" strike="noStrike">
                          <a:latin typeface="Arial"/>
                        </a:rPr>
                        <a:t>10,69</a:t>
                      </a:r>
                    </a:p>
                  </a:txBody>
                  <a:tcPr marL="7620" marR="7620" marT="7620" marB="0" anchor="ctr"/>
                </a:tc>
                <a:tc>
                  <a:txBody>
                    <a:bodyPr/>
                    <a:lstStyle/>
                    <a:p>
                      <a:pPr algn="ctr" fontAlgn="ctr"/>
                      <a:r>
                        <a:rPr lang="ru-RU" sz="950" b="0" i="0" u="none" strike="noStrike" dirty="0">
                          <a:latin typeface="Arial"/>
                        </a:rPr>
                        <a:t>38 718 </a:t>
                      </a:r>
                      <a:r>
                        <a:rPr lang="ru-RU" sz="950" b="0" i="0" u="none" strike="noStrike" dirty="0" smtClean="0">
                          <a:latin typeface="Arial"/>
                        </a:rPr>
                        <a:t>551</a:t>
                      </a:r>
                      <a:endParaRPr lang="ru-RU" sz="950" b="0" i="0" u="none" strike="noStrike" dirty="0">
                        <a:latin typeface="Arial"/>
                      </a:endParaRPr>
                    </a:p>
                  </a:txBody>
                  <a:tcPr marL="7620" marR="7620" marT="7620" marB="0" anchor="ctr"/>
                </a:tc>
                <a:tc>
                  <a:txBody>
                    <a:bodyPr/>
                    <a:lstStyle/>
                    <a:p>
                      <a:pPr algn="ctr" fontAlgn="ctr"/>
                      <a:r>
                        <a:rPr lang="ru-RU" sz="950" b="0" i="0" u="none" strike="noStrike">
                          <a:latin typeface="Arial"/>
                        </a:rPr>
                        <a:t>10,92</a:t>
                      </a:r>
                    </a:p>
                  </a:txBody>
                  <a:tcPr marL="7620" marR="7620" marT="7620" marB="0" anchor="ctr"/>
                </a:tc>
                <a:tc>
                  <a:txBody>
                    <a:bodyPr/>
                    <a:lstStyle/>
                    <a:p>
                      <a:pPr algn="ctr" fontAlgn="ctr"/>
                      <a:r>
                        <a:rPr lang="ru-RU" sz="950" b="0" i="0" u="none" strike="noStrike" dirty="0">
                          <a:latin typeface="Arial"/>
                        </a:rPr>
                        <a:t>38 063 </a:t>
                      </a:r>
                      <a:r>
                        <a:rPr lang="ru-RU" sz="950" b="0" i="0" u="none" strike="noStrike" dirty="0" smtClean="0">
                          <a:latin typeface="Arial"/>
                        </a:rPr>
                        <a:t>120</a:t>
                      </a:r>
                      <a:endParaRPr lang="ru-RU" sz="950" b="0" i="0" u="none" strike="noStrike" dirty="0">
                        <a:latin typeface="Arial"/>
                      </a:endParaRPr>
                    </a:p>
                  </a:txBody>
                  <a:tcPr marL="7620" marR="7620" marT="7620" marB="0" anchor="ctr"/>
                </a:tc>
                <a:tc>
                  <a:txBody>
                    <a:bodyPr/>
                    <a:lstStyle/>
                    <a:p>
                      <a:pPr algn="ctr" fontAlgn="ctr"/>
                      <a:r>
                        <a:rPr lang="ru-RU" sz="950" b="0" i="0" u="none" strike="noStrike" dirty="0">
                          <a:latin typeface="Arial"/>
                        </a:rPr>
                        <a:t>11,70</a:t>
                      </a:r>
                    </a:p>
                  </a:txBody>
                  <a:tcPr marL="7620" marR="7620" marT="7620" marB="0" anchor="ctr"/>
                </a:tc>
                <a:tc>
                  <a:txBody>
                    <a:bodyPr/>
                    <a:lstStyle/>
                    <a:p>
                      <a:pPr algn="ctr" fontAlgn="ctr"/>
                      <a:r>
                        <a:rPr lang="ru-RU" sz="950" b="0" i="0" u="none" strike="noStrike" dirty="0">
                          <a:latin typeface="Arial"/>
                        </a:rPr>
                        <a:t>38 267 </a:t>
                      </a:r>
                      <a:r>
                        <a:rPr lang="ru-RU" sz="950" b="0" i="0" u="none" strike="noStrike" dirty="0" smtClean="0">
                          <a:latin typeface="Arial"/>
                        </a:rPr>
                        <a:t>475</a:t>
                      </a:r>
                      <a:endParaRPr lang="ru-RU" sz="950" b="0" i="0" u="none" strike="noStrike" dirty="0">
                        <a:latin typeface="Arial"/>
                      </a:endParaRPr>
                    </a:p>
                  </a:txBody>
                  <a:tcPr marL="7620" marR="7620" marT="7620" marB="0" anchor="ctr"/>
                </a:tc>
                <a:tc>
                  <a:txBody>
                    <a:bodyPr/>
                    <a:lstStyle/>
                    <a:p>
                      <a:pPr algn="ctr" fontAlgn="ctr"/>
                      <a:r>
                        <a:rPr lang="ru-RU" sz="950" b="0" i="0" u="none" strike="noStrike">
                          <a:latin typeface="Arial"/>
                        </a:rPr>
                        <a:t>11,98</a:t>
                      </a:r>
                    </a:p>
                  </a:txBody>
                  <a:tcPr marL="7620" marR="7620" marT="7620" marB="0" anchor="ctr"/>
                </a:tc>
              </a:tr>
              <a:tr h="488754">
                <a:tc>
                  <a:txBody>
                    <a:bodyPr/>
                    <a:lstStyle/>
                    <a:p>
                      <a:pPr algn="l" fontAlgn="b"/>
                      <a:r>
                        <a:rPr lang="ru-RU" sz="1000" u="none" strike="noStrike" dirty="0"/>
                        <a:t>Муниципальная программа  "Развитие образования в Льговском районе Курской </a:t>
                      </a:r>
                      <a:r>
                        <a:rPr lang="ru-RU" sz="1000" u="none" strike="noStrike" dirty="0" smtClean="0"/>
                        <a:t>области"</a:t>
                      </a:r>
                      <a:endParaRPr lang="ru-RU" sz="1000" b="0" i="0" u="none" strike="noStrike" dirty="0">
                        <a:latin typeface="Arial"/>
                      </a:endParaRPr>
                    </a:p>
                  </a:txBody>
                  <a:tcPr marL="9525" marR="9525" marT="9525" marB="0" anchor="ctr"/>
                </a:tc>
                <a:tc>
                  <a:txBody>
                    <a:bodyPr/>
                    <a:lstStyle/>
                    <a:p>
                      <a:pPr algn="ctr" fontAlgn="ctr"/>
                      <a:r>
                        <a:rPr lang="ru-RU" sz="950" b="0" i="0" u="none" strike="noStrike" dirty="0">
                          <a:latin typeface="Arial"/>
                        </a:rPr>
                        <a:t>266 352 </a:t>
                      </a:r>
                      <a:r>
                        <a:rPr lang="ru-RU" sz="950" b="0" i="0" u="none" strike="noStrike" dirty="0" smtClean="0">
                          <a:latin typeface="Arial"/>
                        </a:rPr>
                        <a:t>503</a:t>
                      </a:r>
                      <a:endParaRPr lang="ru-RU" sz="950" b="0" i="0" u="none" strike="noStrike" dirty="0">
                        <a:latin typeface="Arial"/>
                      </a:endParaRPr>
                    </a:p>
                  </a:txBody>
                  <a:tcPr marL="7620" marR="7620" marT="7620" marB="0" anchor="ctr"/>
                </a:tc>
                <a:tc>
                  <a:txBody>
                    <a:bodyPr/>
                    <a:lstStyle/>
                    <a:p>
                      <a:pPr algn="ctr" fontAlgn="ctr"/>
                      <a:r>
                        <a:rPr lang="ru-RU" sz="950" b="0" i="0" u="none" strike="noStrike">
                          <a:latin typeface="Arial"/>
                        </a:rPr>
                        <a:t>65,72</a:t>
                      </a:r>
                    </a:p>
                  </a:txBody>
                  <a:tcPr marL="7620" marR="7620" marT="7620" marB="0" anchor="ctr"/>
                </a:tc>
                <a:tc>
                  <a:txBody>
                    <a:bodyPr/>
                    <a:lstStyle/>
                    <a:p>
                      <a:pPr algn="ctr" fontAlgn="ctr"/>
                      <a:r>
                        <a:rPr lang="ru-RU" sz="950" b="0" i="0" u="none" strike="noStrike" dirty="0">
                          <a:latin typeface="Arial"/>
                        </a:rPr>
                        <a:t>257 441 269,00</a:t>
                      </a:r>
                    </a:p>
                  </a:txBody>
                  <a:tcPr marL="7620" marR="7620" marT="7620" marB="0" anchor="ctr"/>
                </a:tc>
                <a:tc>
                  <a:txBody>
                    <a:bodyPr/>
                    <a:lstStyle/>
                    <a:p>
                      <a:pPr algn="ctr" fontAlgn="ctr"/>
                      <a:r>
                        <a:rPr lang="ru-RU" sz="950" b="0" i="0" u="none" strike="noStrike">
                          <a:latin typeface="Arial"/>
                        </a:rPr>
                        <a:t>72,63</a:t>
                      </a:r>
                    </a:p>
                  </a:txBody>
                  <a:tcPr marL="7620" marR="7620" marT="7620" marB="0" anchor="ctr"/>
                </a:tc>
                <a:tc>
                  <a:txBody>
                    <a:bodyPr/>
                    <a:lstStyle/>
                    <a:p>
                      <a:pPr algn="ctr" fontAlgn="ctr"/>
                      <a:r>
                        <a:rPr lang="ru-RU" sz="950" b="0" i="0" u="none" strike="noStrike" dirty="0">
                          <a:latin typeface="Arial"/>
                        </a:rPr>
                        <a:t>236 960 </a:t>
                      </a:r>
                      <a:r>
                        <a:rPr lang="ru-RU" sz="950" b="0" i="0" u="none" strike="noStrike" dirty="0" smtClean="0">
                          <a:latin typeface="Arial"/>
                        </a:rPr>
                        <a:t>150</a:t>
                      </a:r>
                      <a:endParaRPr lang="ru-RU" sz="950" b="0" i="0" u="none" strike="noStrike" dirty="0">
                        <a:latin typeface="Arial"/>
                      </a:endParaRPr>
                    </a:p>
                  </a:txBody>
                  <a:tcPr marL="7620" marR="7620" marT="7620" marB="0" anchor="ctr"/>
                </a:tc>
                <a:tc>
                  <a:txBody>
                    <a:bodyPr/>
                    <a:lstStyle/>
                    <a:p>
                      <a:pPr algn="ctr" fontAlgn="ctr"/>
                      <a:r>
                        <a:rPr lang="ru-RU" sz="950" b="0" i="0" u="none" strike="noStrike" dirty="0">
                          <a:latin typeface="Arial"/>
                        </a:rPr>
                        <a:t>72,86</a:t>
                      </a:r>
                    </a:p>
                  </a:txBody>
                  <a:tcPr marL="7620" marR="7620" marT="7620" marB="0" anchor="ctr"/>
                </a:tc>
                <a:tc>
                  <a:txBody>
                    <a:bodyPr/>
                    <a:lstStyle/>
                    <a:p>
                      <a:pPr algn="ctr" fontAlgn="ctr"/>
                      <a:r>
                        <a:rPr lang="ru-RU" sz="950" b="0" i="0" u="none" strike="noStrike" dirty="0">
                          <a:latin typeface="Arial"/>
                        </a:rPr>
                        <a:t>233 327 </a:t>
                      </a:r>
                      <a:r>
                        <a:rPr lang="ru-RU" sz="950" b="0" i="0" u="none" strike="noStrike" dirty="0" smtClean="0">
                          <a:latin typeface="Arial"/>
                        </a:rPr>
                        <a:t>252</a:t>
                      </a:r>
                      <a:endParaRPr lang="ru-RU" sz="950" b="0" i="0" u="none" strike="noStrike" dirty="0">
                        <a:latin typeface="Arial"/>
                      </a:endParaRPr>
                    </a:p>
                  </a:txBody>
                  <a:tcPr marL="7620" marR="7620" marT="7620" marB="0" anchor="ctr"/>
                </a:tc>
                <a:tc>
                  <a:txBody>
                    <a:bodyPr/>
                    <a:lstStyle/>
                    <a:p>
                      <a:pPr algn="ctr" fontAlgn="ctr"/>
                      <a:r>
                        <a:rPr lang="ru-RU" sz="950" b="0" i="0" u="none" strike="noStrike">
                          <a:latin typeface="Arial"/>
                        </a:rPr>
                        <a:t>73,02</a:t>
                      </a:r>
                    </a:p>
                  </a:txBody>
                  <a:tcPr marL="7620" marR="7620" marT="7620" marB="0" anchor="ctr"/>
                </a:tc>
              </a:tr>
              <a:tr h="940228">
                <a:tc>
                  <a:txBody>
                    <a:bodyPr/>
                    <a:lstStyle/>
                    <a:p>
                      <a:pPr algn="l" fontAlgn="b"/>
                      <a:r>
                        <a:rPr lang="ru-RU" sz="1000" u="none" strike="noStrike" dirty="0"/>
                        <a:t>Муниципальная программа "Управление муниципальным имуществом и земельными ресурсами в Льговском районе Курской области "</a:t>
                      </a:r>
                      <a:endParaRPr lang="ru-RU" sz="1000" b="0" i="0" u="none" strike="noStrike" dirty="0">
                        <a:latin typeface="Arial"/>
                      </a:endParaRPr>
                    </a:p>
                  </a:txBody>
                  <a:tcPr marL="9525" marR="9525" marT="9525" marB="0" anchor="ctr"/>
                </a:tc>
                <a:tc>
                  <a:txBody>
                    <a:bodyPr/>
                    <a:lstStyle/>
                    <a:p>
                      <a:pPr algn="ctr" fontAlgn="ctr"/>
                      <a:r>
                        <a:rPr lang="ru-RU" sz="950" b="0" i="0" u="none" strike="noStrike">
                          <a:latin typeface="Arial"/>
                        </a:rPr>
                        <a:t>800 000,00</a:t>
                      </a:r>
                    </a:p>
                  </a:txBody>
                  <a:tcPr marL="7620" marR="7620" marT="7620" marB="0" anchor="ctr"/>
                </a:tc>
                <a:tc>
                  <a:txBody>
                    <a:bodyPr/>
                    <a:lstStyle/>
                    <a:p>
                      <a:pPr algn="ctr" fontAlgn="ctr"/>
                      <a:r>
                        <a:rPr lang="ru-RU" sz="950" b="0" i="0" u="none" strike="noStrike">
                          <a:latin typeface="Arial"/>
                        </a:rPr>
                        <a:t>0,00</a:t>
                      </a:r>
                    </a:p>
                  </a:txBody>
                  <a:tcPr marL="7620" marR="7620" marT="7620" marB="0" anchor="ctr"/>
                </a:tc>
                <a:tc>
                  <a:txBody>
                    <a:bodyPr/>
                    <a:lstStyle/>
                    <a:p>
                      <a:pPr algn="ctr" fontAlgn="ctr"/>
                      <a:r>
                        <a:rPr lang="ru-RU" sz="950" b="0" i="0" u="none" strike="noStrike" dirty="0">
                          <a:latin typeface="Arial"/>
                        </a:rPr>
                        <a:t>700 </a:t>
                      </a:r>
                      <a:r>
                        <a:rPr lang="ru-RU" sz="950" b="0" i="0" u="none" strike="noStrike" dirty="0" smtClean="0">
                          <a:latin typeface="Arial"/>
                        </a:rPr>
                        <a:t>000</a:t>
                      </a:r>
                      <a:endParaRPr lang="ru-RU" sz="950" b="0" i="0" u="none" strike="noStrike" dirty="0">
                        <a:latin typeface="Arial"/>
                      </a:endParaRPr>
                    </a:p>
                  </a:txBody>
                  <a:tcPr marL="7620" marR="7620" marT="7620" marB="0" anchor="ctr"/>
                </a:tc>
                <a:tc>
                  <a:txBody>
                    <a:bodyPr/>
                    <a:lstStyle/>
                    <a:p>
                      <a:pPr algn="ctr" fontAlgn="ctr"/>
                      <a:r>
                        <a:rPr lang="ru-RU" sz="950" b="0" i="0" u="none" strike="noStrike">
                          <a:latin typeface="Arial"/>
                        </a:rPr>
                        <a:t>0,20</a:t>
                      </a:r>
                    </a:p>
                  </a:txBody>
                  <a:tcPr marL="7620" marR="7620" marT="7620" marB="0" anchor="ctr"/>
                </a:tc>
                <a:tc>
                  <a:txBody>
                    <a:bodyPr/>
                    <a:lstStyle/>
                    <a:p>
                      <a:pPr algn="ctr" fontAlgn="ctr"/>
                      <a:r>
                        <a:rPr lang="ru-RU" sz="950" b="0" i="0" u="none" strike="noStrike" dirty="0">
                          <a:latin typeface="Arial"/>
                        </a:rPr>
                        <a:t>150 </a:t>
                      </a:r>
                      <a:r>
                        <a:rPr lang="ru-RU" sz="950" b="0" i="0" u="none" strike="noStrike" dirty="0" smtClean="0">
                          <a:latin typeface="Arial"/>
                        </a:rPr>
                        <a:t>000</a:t>
                      </a:r>
                      <a:endParaRPr lang="ru-RU" sz="950" b="0" i="0" u="none" strike="noStrike" dirty="0">
                        <a:latin typeface="Arial"/>
                      </a:endParaRPr>
                    </a:p>
                  </a:txBody>
                  <a:tcPr marL="7620" marR="7620" marT="7620" marB="0" anchor="ctr"/>
                </a:tc>
                <a:tc>
                  <a:txBody>
                    <a:bodyPr/>
                    <a:lstStyle/>
                    <a:p>
                      <a:pPr algn="ctr" fontAlgn="ctr"/>
                      <a:r>
                        <a:rPr lang="ru-RU" sz="950" b="0" i="0" u="none" strike="noStrike" dirty="0">
                          <a:latin typeface="Arial"/>
                        </a:rPr>
                        <a:t>0,05</a:t>
                      </a:r>
                    </a:p>
                  </a:txBody>
                  <a:tcPr marL="7620" marR="7620" marT="7620" marB="0" anchor="ctr"/>
                </a:tc>
                <a:tc>
                  <a:txBody>
                    <a:bodyPr/>
                    <a:lstStyle/>
                    <a:p>
                      <a:pPr algn="ctr" fontAlgn="ctr"/>
                      <a:r>
                        <a:rPr lang="ru-RU" sz="950" b="0" i="0" u="none" strike="noStrike" dirty="0">
                          <a:latin typeface="Arial"/>
                        </a:rPr>
                        <a:t>150 </a:t>
                      </a:r>
                      <a:r>
                        <a:rPr lang="ru-RU" sz="950" b="0" i="0" u="none" strike="noStrike" dirty="0" smtClean="0">
                          <a:latin typeface="Arial"/>
                        </a:rPr>
                        <a:t>000</a:t>
                      </a:r>
                      <a:endParaRPr lang="ru-RU" sz="950" b="0" i="0" u="none" strike="noStrike" dirty="0">
                        <a:latin typeface="Arial"/>
                      </a:endParaRPr>
                    </a:p>
                  </a:txBody>
                  <a:tcPr marL="7620" marR="7620" marT="7620" marB="0" anchor="ctr"/>
                </a:tc>
                <a:tc>
                  <a:txBody>
                    <a:bodyPr/>
                    <a:lstStyle/>
                    <a:p>
                      <a:pPr algn="ctr" fontAlgn="ctr"/>
                      <a:r>
                        <a:rPr lang="ru-RU" sz="950" b="0" i="0" u="none" strike="noStrike">
                          <a:latin typeface="Arial"/>
                        </a:rPr>
                        <a:t>0,05</a:t>
                      </a:r>
                    </a:p>
                  </a:txBody>
                  <a:tcPr marL="7620" marR="7620" marT="7620" marB="0" anchor="ctr"/>
                </a:tc>
              </a:tr>
              <a:tr h="571504">
                <a:tc>
                  <a:txBody>
                    <a:bodyPr/>
                    <a:lstStyle/>
                    <a:p>
                      <a:pPr algn="l" fontAlgn="b"/>
                      <a:r>
                        <a:rPr lang="ru-RU" sz="1000" u="none" strike="noStrike" dirty="0"/>
                        <a:t>Муниципальная программа «Охрана окружающей среды в Льговском районе Курской </a:t>
                      </a:r>
                      <a:r>
                        <a:rPr lang="ru-RU" sz="1000" u="none" strike="noStrike" dirty="0" smtClean="0"/>
                        <a:t>области»</a:t>
                      </a:r>
                      <a:endParaRPr lang="ru-RU" sz="1000" b="0" i="0" u="none" strike="noStrike" dirty="0">
                        <a:latin typeface="Arial"/>
                      </a:endParaRPr>
                    </a:p>
                  </a:txBody>
                  <a:tcPr marL="9525" marR="9525" marT="9525" marB="0" anchor="ctr"/>
                </a:tc>
                <a:tc>
                  <a:txBody>
                    <a:bodyPr/>
                    <a:lstStyle/>
                    <a:p>
                      <a:pPr algn="ctr" fontAlgn="ctr"/>
                      <a:r>
                        <a:rPr lang="ru-RU" sz="950" b="0" i="0" u="none" strike="noStrike">
                          <a:latin typeface="Arial"/>
                        </a:rPr>
                        <a:t>5 000,00</a:t>
                      </a:r>
                    </a:p>
                  </a:txBody>
                  <a:tcPr marL="7620" marR="7620" marT="7620" marB="0" anchor="ctr"/>
                </a:tc>
                <a:tc>
                  <a:txBody>
                    <a:bodyPr/>
                    <a:lstStyle/>
                    <a:p>
                      <a:pPr algn="ctr" fontAlgn="ctr"/>
                      <a:r>
                        <a:rPr lang="ru-RU" sz="950" b="0" i="0" u="none" strike="noStrike">
                          <a:latin typeface="Arial"/>
                        </a:rPr>
                        <a:t>0,00</a:t>
                      </a:r>
                    </a:p>
                  </a:txBody>
                  <a:tcPr marL="7620" marR="7620" marT="7620" marB="0" anchor="ctr"/>
                </a:tc>
                <a:tc>
                  <a:txBody>
                    <a:bodyPr/>
                    <a:lstStyle/>
                    <a:p>
                      <a:pPr algn="ctr" fontAlgn="ctr"/>
                      <a:r>
                        <a:rPr lang="ru-RU" sz="950" b="0" i="0" u="none" strike="noStrike" dirty="0">
                          <a:latin typeface="Arial"/>
                        </a:rPr>
                        <a:t>716 </a:t>
                      </a:r>
                      <a:r>
                        <a:rPr lang="ru-RU" sz="950" b="0" i="0" u="none" strike="noStrike" dirty="0" smtClean="0">
                          <a:latin typeface="Arial"/>
                        </a:rPr>
                        <a:t>941</a:t>
                      </a:r>
                      <a:endParaRPr lang="ru-RU" sz="950" b="0" i="0" u="none" strike="noStrike" dirty="0">
                        <a:latin typeface="Arial"/>
                      </a:endParaRPr>
                    </a:p>
                  </a:txBody>
                  <a:tcPr marL="7620" marR="7620" marT="7620" marB="0" anchor="ctr"/>
                </a:tc>
                <a:tc>
                  <a:txBody>
                    <a:bodyPr/>
                    <a:lstStyle/>
                    <a:p>
                      <a:pPr algn="ctr" fontAlgn="ctr"/>
                      <a:r>
                        <a:rPr lang="ru-RU" sz="950" b="0" i="0" u="none" strike="noStrike">
                          <a:latin typeface="Arial"/>
                        </a:rPr>
                        <a:t>0,00</a:t>
                      </a:r>
                    </a:p>
                  </a:txBody>
                  <a:tcPr marL="7620" marR="7620" marT="7620" marB="0" anchor="ctr"/>
                </a:tc>
                <a:tc>
                  <a:txBody>
                    <a:bodyPr/>
                    <a:lstStyle/>
                    <a:p>
                      <a:pPr algn="ctr" fontAlgn="ctr"/>
                      <a:r>
                        <a:rPr lang="ru-RU" sz="950" b="0" i="0" u="none" strike="noStrike">
                          <a:latin typeface="Arial"/>
                        </a:rPr>
                        <a:t> </a:t>
                      </a:r>
                    </a:p>
                  </a:txBody>
                  <a:tcPr marL="7620" marR="7620" marT="7620" marB="0" anchor="ctr"/>
                </a:tc>
                <a:tc>
                  <a:txBody>
                    <a:bodyPr/>
                    <a:lstStyle/>
                    <a:p>
                      <a:pPr algn="ctr" fontAlgn="ctr"/>
                      <a:r>
                        <a:rPr lang="ru-RU" sz="950" b="0" i="0" u="none" strike="noStrike">
                          <a:latin typeface="Arial"/>
                        </a:rPr>
                        <a:t>0,00</a:t>
                      </a:r>
                    </a:p>
                  </a:txBody>
                  <a:tcPr marL="7620" marR="7620" marT="7620" marB="0" anchor="ctr"/>
                </a:tc>
                <a:tc>
                  <a:txBody>
                    <a:bodyPr/>
                    <a:lstStyle/>
                    <a:p>
                      <a:pPr algn="ctr" fontAlgn="ctr"/>
                      <a:r>
                        <a:rPr lang="ru-RU" sz="950" b="0" i="0" u="none" strike="noStrike" dirty="0">
                          <a:latin typeface="Arial"/>
                        </a:rPr>
                        <a:t> </a:t>
                      </a:r>
                    </a:p>
                  </a:txBody>
                  <a:tcPr marL="7620" marR="7620" marT="7620" marB="0" anchor="ctr"/>
                </a:tc>
                <a:tc>
                  <a:txBody>
                    <a:bodyPr/>
                    <a:lstStyle/>
                    <a:p>
                      <a:pPr algn="ctr" fontAlgn="ctr"/>
                      <a:r>
                        <a:rPr lang="ru-RU" sz="950" b="0" i="0" u="none" strike="noStrike">
                          <a:latin typeface="Arial"/>
                        </a:rPr>
                        <a:t>0,00</a:t>
                      </a:r>
                    </a:p>
                  </a:txBody>
                  <a:tcPr marL="7620" marR="7620" marT="7620" marB="0" anchor="ctr"/>
                </a:tc>
              </a:tr>
              <a:tr h="807940">
                <a:tc>
                  <a:txBody>
                    <a:bodyPr/>
                    <a:lstStyle/>
                    <a:p>
                      <a:pPr algn="l" fontAlgn="b"/>
                      <a:r>
                        <a:rPr lang="ru-RU" sz="1000" u="none" strike="noStrike" dirty="0"/>
                        <a:t>Муниципальная программа "Обеспечение доступным и комфортным жильем и коммунальными услугами граждан Льговского района Курской </a:t>
                      </a:r>
                      <a:r>
                        <a:rPr lang="ru-RU" sz="1000" u="none" strike="noStrike" dirty="0" smtClean="0"/>
                        <a:t>области"</a:t>
                      </a:r>
                      <a:endParaRPr lang="ru-RU" sz="1000" b="0" i="0" u="none" strike="noStrike" dirty="0">
                        <a:latin typeface="Arial"/>
                      </a:endParaRPr>
                    </a:p>
                  </a:txBody>
                  <a:tcPr marL="9525" marR="9525" marT="9525" marB="0" anchor="ctr"/>
                </a:tc>
                <a:tc>
                  <a:txBody>
                    <a:bodyPr/>
                    <a:lstStyle/>
                    <a:p>
                      <a:pPr algn="ctr" fontAlgn="ctr"/>
                      <a:r>
                        <a:rPr lang="ru-RU" sz="950" b="0" i="0" u="none" strike="noStrike" dirty="0">
                          <a:latin typeface="Arial"/>
                        </a:rPr>
                        <a:t>5 951 </a:t>
                      </a:r>
                      <a:r>
                        <a:rPr lang="ru-RU" sz="950" b="0" i="0" u="none" strike="noStrike" dirty="0" smtClean="0">
                          <a:latin typeface="Arial"/>
                        </a:rPr>
                        <a:t>216</a:t>
                      </a:r>
                      <a:endParaRPr lang="ru-RU" sz="950" b="0" i="0" u="none" strike="noStrike" dirty="0">
                        <a:latin typeface="Arial"/>
                      </a:endParaRPr>
                    </a:p>
                  </a:txBody>
                  <a:tcPr marL="7620" marR="7620" marT="7620" marB="0" anchor="ctr"/>
                </a:tc>
                <a:tc>
                  <a:txBody>
                    <a:bodyPr/>
                    <a:lstStyle/>
                    <a:p>
                      <a:pPr algn="ctr" fontAlgn="ctr"/>
                      <a:r>
                        <a:rPr lang="ru-RU" sz="950" b="0" i="0" u="none" strike="noStrike">
                          <a:latin typeface="Arial"/>
                        </a:rPr>
                        <a:t>1,47</a:t>
                      </a:r>
                    </a:p>
                  </a:txBody>
                  <a:tcPr marL="7620" marR="7620" marT="7620" marB="0" anchor="ctr"/>
                </a:tc>
                <a:tc>
                  <a:txBody>
                    <a:bodyPr/>
                    <a:lstStyle/>
                    <a:p>
                      <a:pPr algn="ctr" fontAlgn="ctr"/>
                      <a:r>
                        <a:rPr lang="ru-RU" sz="950" b="0" i="0" u="none" strike="noStrike" dirty="0">
                          <a:latin typeface="Arial"/>
                        </a:rPr>
                        <a:t>2 094 </a:t>
                      </a:r>
                      <a:r>
                        <a:rPr lang="ru-RU" sz="950" b="0" i="0" u="none" strike="noStrike" dirty="0" smtClean="0">
                          <a:latin typeface="Arial"/>
                        </a:rPr>
                        <a:t>249</a:t>
                      </a:r>
                      <a:endParaRPr lang="ru-RU" sz="950" b="0" i="0" u="none" strike="noStrike" dirty="0">
                        <a:latin typeface="Arial"/>
                      </a:endParaRPr>
                    </a:p>
                  </a:txBody>
                  <a:tcPr marL="7620" marR="7620" marT="7620" marB="0" anchor="ctr"/>
                </a:tc>
                <a:tc>
                  <a:txBody>
                    <a:bodyPr/>
                    <a:lstStyle/>
                    <a:p>
                      <a:pPr algn="ctr" fontAlgn="ctr"/>
                      <a:r>
                        <a:rPr lang="ru-RU" sz="950" b="0" i="0" u="none" strike="noStrike">
                          <a:latin typeface="Arial"/>
                        </a:rPr>
                        <a:t>0,00</a:t>
                      </a:r>
                    </a:p>
                  </a:txBody>
                  <a:tcPr marL="7620" marR="7620" marT="7620" marB="0" anchor="ctr"/>
                </a:tc>
                <a:tc>
                  <a:txBody>
                    <a:bodyPr/>
                    <a:lstStyle/>
                    <a:p>
                      <a:pPr algn="ctr" fontAlgn="ctr"/>
                      <a:r>
                        <a:rPr lang="ru-RU" sz="950" b="0" i="0" u="none" strike="noStrike">
                          <a:latin typeface="Arial"/>
                        </a:rPr>
                        <a:t> </a:t>
                      </a:r>
                    </a:p>
                  </a:txBody>
                  <a:tcPr marL="7620" marR="7620" marT="7620" marB="0" anchor="ctr"/>
                </a:tc>
                <a:tc>
                  <a:txBody>
                    <a:bodyPr/>
                    <a:lstStyle/>
                    <a:p>
                      <a:pPr algn="ctr" fontAlgn="ctr"/>
                      <a:r>
                        <a:rPr lang="ru-RU" sz="950" b="0" i="0" u="none" strike="noStrike">
                          <a:latin typeface="Arial"/>
                        </a:rPr>
                        <a:t>0,00</a:t>
                      </a:r>
                    </a:p>
                  </a:txBody>
                  <a:tcPr marL="7620" marR="7620" marT="7620" marB="0" anchor="ctr"/>
                </a:tc>
                <a:tc>
                  <a:txBody>
                    <a:bodyPr/>
                    <a:lstStyle/>
                    <a:p>
                      <a:pPr algn="ctr" fontAlgn="ctr"/>
                      <a:r>
                        <a:rPr lang="ru-RU" sz="950" b="0" i="0" u="none" strike="noStrike" dirty="0">
                          <a:latin typeface="Arial"/>
                        </a:rPr>
                        <a:t> </a:t>
                      </a:r>
                    </a:p>
                  </a:txBody>
                  <a:tcPr marL="7620" marR="7620" marT="7620" marB="0" anchor="ctr"/>
                </a:tc>
                <a:tc>
                  <a:txBody>
                    <a:bodyPr/>
                    <a:lstStyle/>
                    <a:p>
                      <a:pPr algn="ctr" fontAlgn="ctr"/>
                      <a:r>
                        <a:rPr lang="ru-RU" sz="950" b="0" i="0" u="none" strike="noStrike" dirty="0">
                          <a:latin typeface="Arial"/>
                        </a:rPr>
                        <a:t>0,00</a:t>
                      </a:r>
                    </a:p>
                  </a:txBody>
                  <a:tcPr marL="7620" marR="7620" marT="7620" marB="0" anchor="ctr"/>
                </a:tc>
              </a:tr>
            </a:tbl>
          </a:graphicData>
        </a:graphic>
      </p:graphicFrame>
      <p:sp>
        <p:nvSpPr>
          <p:cNvPr id="5" name="Прямоугольник 4"/>
          <p:cNvSpPr/>
          <p:nvPr/>
        </p:nvSpPr>
        <p:spPr>
          <a:xfrm>
            <a:off x="7643834" y="1214422"/>
            <a:ext cx="942887" cy="369332"/>
          </a:xfrm>
          <a:prstGeom prst="rect">
            <a:avLst/>
          </a:prstGeom>
        </p:spPr>
        <p:txBody>
          <a:bodyPr wrap="none">
            <a:spAutoFit/>
          </a:bodyPr>
          <a:lstStyle/>
          <a:p>
            <a:r>
              <a:rPr lang="ru-RU" dirty="0" smtClean="0"/>
              <a:t>рублей</a:t>
            </a:r>
            <a:endParaRPr lang="ru-RU"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428596" y="214290"/>
            <a:ext cx="8215370" cy="962998"/>
          </a:xfrm>
          <a:solidFill>
            <a:schemeClr val="accent4">
              <a:lumMod val="40000"/>
              <a:lumOff val="60000"/>
            </a:schemeClr>
          </a:solidFill>
          <a:ln>
            <a:solidFill>
              <a:srgbClr val="FFFF00"/>
            </a:solidFill>
          </a:ln>
        </p:spPr>
        <p:style>
          <a:lnRef idx="2">
            <a:schemeClr val="accent3">
              <a:shade val="50000"/>
            </a:schemeClr>
          </a:lnRef>
          <a:fillRef idx="1">
            <a:schemeClr val="accent3"/>
          </a:fillRef>
          <a:effectRef idx="0">
            <a:schemeClr val="accent3"/>
          </a:effectRef>
          <a:fontRef idx="minor">
            <a:schemeClr val="lt1"/>
          </a:fontRef>
        </p:style>
        <p:txBody>
          <a:bodyPr anchor="ctr">
            <a:normAutofit/>
          </a:bodyPr>
          <a:lstStyle/>
          <a:p>
            <a:pPr algn="ctr"/>
            <a:r>
              <a:rPr lang="ru-RU" sz="2800" i="1" dirty="0" smtClean="0">
                <a:solidFill>
                  <a:schemeClr val="accent2">
                    <a:lumMod val="50000"/>
                  </a:schemeClr>
                </a:solidFill>
                <a:latin typeface="Times New Roman" pitchFamily="18" charset="0"/>
              </a:rPr>
              <a:t>Бюджет муниципального района в разрезе муниципальных программ </a:t>
            </a:r>
            <a:r>
              <a:rPr lang="en-US" sz="2800" i="1" dirty="0" smtClean="0">
                <a:solidFill>
                  <a:schemeClr val="accent2">
                    <a:lumMod val="50000"/>
                  </a:schemeClr>
                </a:solidFill>
                <a:latin typeface="Times New Roman" pitchFamily="18" charset="0"/>
              </a:rPr>
              <a:t>[</a:t>
            </a:r>
            <a:r>
              <a:rPr lang="ru-RU" sz="2800" i="1" dirty="0" smtClean="0">
                <a:solidFill>
                  <a:schemeClr val="accent2">
                    <a:lumMod val="50000"/>
                  </a:schemeClr>
                </a:solidFill>
                <a:latin typeface="Times New Roman" pitchFamily="18" charset="0"/>
              </a:rPr>
              <a:t>2</a:t>
            </a:r>
            <a:r>
              <a:rPr lang="en-US" sz="2800" i="1" dirty="0" smtClean="0">
                <a:solidFill>
                  <a:schemeClr val="accent2">
                    <a:lumMod val="50000"/>
                  </a:schemeClr>
                </a:solidFill>
                <a:latin typeface="Times New Roman" pitchFamily="18" charset="0"/>
              </a:rPr>
              <a:t>]</a:t>
            </a:r>
            <a:endParaRPr lang="ru-RU" sz="2800" dirty="0"/>
          </a:p>
        </p:txBody>
      </p:sp>
      <p:graphicFrame>
        <p:nvGraphicFramePr>
          <p:cNvPr id="4" name="Содержимое 3"/>
          <p:cNvGraphicFramePr>
            <a:graphicFrameLocks noGrp="1"/>
          </p:cNvGraphicFramePr>
          <p:nvPr>
            <p:ph idx="1"/>
          </p:nvPr>
        </p:nvGraphicFramePr>
        <p:xfrm>
          <a:off x="142842" y="1600200"/>
          <a:ext cx="8786877" cy="5244582"/>
        </p:xfrm>
        <a:graphic>
          <a:graphicData uri="http://schemas.openxmlformats.org/drawingml/2006/table">
            <a:tbl>
              <a:tblPr firstRow="1" bandRow="1">
                <a:tableStyleId>{16D9F66E-5EB9-4882-86FB-DCBF35E3C3E4}</a:tableStyleId>
              </a:tblPr>
              <a:tblGrid>
                <a:gridCol w="2637523"/>
                <a:gridCol w="814974"/>
                <a:gridCol w="740886"/>
                <a:gridCol w="740886"/>
                <a:gridCol w="740886"/>
                <a:gridCol w="889063"/>
                <a:gridCol w="740886"/>
                <a:gridCol w="740886"/>
                <a:gridCol w="740887"/>
              </a:tblGrid>
              <a:tr h="874992">
                <a:tc>
                  <a:txBody>
                    <a:bodyPr/>
                    <a:lstStyle/>
                    <a:p>
                      <a:pPr algn="ctr" rtl="0" fontAlgn="ctr"/>
                      <a:r>
                        <a:rPr lang="ru-RU" sz="1100" u="none" strike="noStrike" dirty="0"/>
                        <a:t>Наименование муниципальной программы </a:t>
                      </a:r>
                      <a:endParaRPr lang="ru-RU" sz="1100" b="1" i="1" u="none" strike="noStrike" dirty="0">
                        <a:solidFill>
                          <a:schemeClr val="bg1"/>
                        </a:solidFill>
                        <a:latin typeface="+mn-lt"/>
                      </a:endParaRPr>
                    </a:p>
                  </a:txBody>
                  <a:tcPr marL="9525" marR="9525" marT="9525" marB="0" anchor="ctr"/>
                </a:tc>
                <a:tc>
                  <a:txBody>
                    <a:bodyPr/>
                    <a:lstStyle/>
                    <a:p>
                      <a:pPr algn="ctr" rtl="0" fontAlgn="ctr"/>
                      <a:r>
                        <a:rPr lang="ru-RU" sz="1100" u="none" strike="noStrike" dirty="0" smtClean="0"/>
                        <a:t>2020 </a:t>
                      </a:r>
                      <a:r>
                        <a:rPr lang="ru-RU" sz="1100" u="none" strike="noStrike" dirty="0"/>
                        <a:t>год (план)</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a:t>доля в общем объеме расходов, %</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smtClean="0"/>
                        <a:t>2021 </a:t>
                      </a:r>
                      <a:r>
                        <a:rPr lang="ru-RU" sz="1100" u="none" strike="noStrike" dirty="0"/>
                        <a:t>год (прогноз)</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a:t>доля в общем объеме расходов, %</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smtClean="0"/>
                        <a:t>2022 </a:t>
                      </a:r>
                      <a:r>
                        <a:rPr lang="ru-RU" sz="1100" u="none" strike="noStrike" dirty="0"/>
                        <a:t>год (прогноз)</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a:t>доля в общем объеме расходов, %</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smtClean="0"/>
                        <a:t>2023 </a:t>
                      </a:r>
                      <a:r>
                        <a:rPr lang="ru-RU" sz="1100" u="none" strike="noStrike" dirty="0"/>
                        <a:t>год (прогноз)</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a:t>доля в общем объеме расходов, %</a:t>
                      </a:r>
                      <a:endParaRPr lang="ru-RU" sz="1100" b="1" i="0" u="none" strike="noStrike" dirty="0">
                        <a:solidFill>
                          <a:srgbClr val="000000"/>
                        </a:solidFill>
                        <a:latin typeface="+mn-lt"/>
                      </a:endParaRPr>
                    </a:p>
                  </a:txBody>
                  <a:tcPr marL="9525" marR="9525" marT="9525" marB="0" anchor="ctr"/>
                </a:tc>
              </a:tr>
              <a:tr h="1012631">
                <a:tc>
                  <a:txBody>
                    <a:bodyPr/>
                    <a:lstStyle/>
                    <a:p>
                      <a:pPr algn="l" fontAlgn="b"/>
                      <a:r>
                        <a:rPr lang="ru-RU" sz="1000" u="none" strike="noStrike" dirty="0"/>
                        <a:t>Муниципальная программа "Повышение эффективности работы с  молодежью,  организация отдыха и оздоровления детей, молодежи, развитие физической культуры и спорта в Льговском районе Курской </a:t>
                      </a:r>
                      <a:r>
                        <a:rPr lang="ru-RU" sz="1000" u="none" strike="noStrike" dirty="0" smtClean="0"/>
                        <a:t>области"</a:t>
                      </a:r>
                      <a:endParaRPr lang="ru-RU" sz="1000" b="0" i="0" u="none" strike="noStrike" dirty="0">
                        <a:latin typeface="Arial"/>
                      </a:endParaRPr>
                    </a:p>
                  </a:txBody>
                  <a:tcPr marL="9525" marR="9525" marT="9525" marB="0" anchor="ctr"/>
                </a:tc>
                <a:tc>
                  <a:txBody>
                    <a:bodyPr/>
                    <a:lstStyle/>
                    <a:p>
                      <a:pPr algn="ctr" fontAlgn="ctr"/>
                      <a:r>
                        <a:rPr lang="ru-RU" sz="1000" b="0" i="0" u="none" strike="noStrike" dirty="0">
                          <a:latin typeface="Arial"/>
                        </a:rPr>
                        <a:t>8 988 </a:t>
                      </a:r>
                      <a:r>
                        <a:rPr lang="ru-RU" sz="1000" b="0" i="0" u="none" strike="noStrike" dirty="0" smtClean="0">
                          <a:latin typeface="Arial"/>
                        </a:rPr>
                        <a:t>347</a:t>
                      </a:r>
                      <a:endParaRPr lang="ru-RU" sz="1000" b="0" i="0" u="none" strike="noStrike" dirty="0">
                        <a:latin typeface="Arial"/>
                      </a:endParaRPr>
                    </a:p>
                  </a:txBody>
                  <a:tcPr marL="7620" marR="7620" marT="7620" marB="0" anchor="ctr"/>
                </a:tc>
                <a:tc>
                  <a:txBody>
                    <a:bodyPr/>
                    <a:lstStyle/>
                    <a:p>
                      <a:pPr algn="ctr" fontAlgn="ctr"/>
                      <a:r>
                        <a:rPr lang="ru-RU" sz="1000" b="0" i="0" u="none" strike="noStrike">
                          <a:latin typeface="Arial"/>
                        </a:rPr>
                        <a:t>2,22</a:t>
                      </a:r>
                    </a:p>
                  </a:txBody>
                  <a:tcPr marL="7620" marR="7620" marT="7620" marB="0" anchor="ctr"/>
                </a:tc>
                <a:tc>
                  <a:txBody>
                    <a:bodyPr/>
                    <a:lstStyle/>
                    <a:p>
                      <a:pPr algn="ctr" fontAlgn="ctr"/>
                      <a:r>
                        <a:rPr lang="ru-RU" sz="1000" b="0" i="0" u="none" strike="noStrike" dirty="0">
                          <a:latin typeface="Arial"/>
                        </a:rPr>
                        <a:t>2 685 </a:t>
                      </a:r>
                      <a:r>
                        <a:rPr lang="ru-RU" sz="1000" b="0" i="0" u="none" strike="noStrike" dirty="0" smtClean="0">
                          <a:latin typeface="Arial"/>
                        </a:rPr>
                        <a:t>387</a:t>
                      </a:r>
                      <a:endParaRPr lang="ru-RU" sz="1000" b="0" i="0" u="none" strike="noStrike" dirty="0">
                        <a:latin typeface="Arial"/>
                      </a:endParaRPr>
                    </a:p>
                  </a:txBody>
                  <a:tcPr marL="7620" marR="7620" marT="7620" marB="0" anchor="ctr"/>
                </a:tc>
                <a:tc>
                  <a:txBody>
                    <a:bodyPr/>
                    <a:lstStyle/>
                    <a:p>
                      <a:pPr algn="ctr" fontAlgn="ctr"/>
                      <a:r>
                        <a:rPr lang="ru-RU" sz="1000" b="0" i="0" u="none" strike="noStrike">
                          <a:latin typeface="Arial"/>
                        </a:rPr>
                        <a:t>0,76</a:t>
                      </a:r>
                    </a:p>
                  </a:txBody>
                  <a:tcPr marL="7620" marR="7620" marT="7620" marB="0" anchor="ctr"/>
                </a:tc>
                <a:tc>
                  <a:txBody>
                    <a:bodyPr/>
                    <a:lstStyle/>
                    <a:p>
                      <a:pPr algn="ctr" fontAlgn="ctr"/>
                      <a:r>
                        <a:rPr lang="ru-RU" sz="1000" b="0" i="0" u="none" strike="noStrike" dirty="0">
                          <a:latin typeface="Arial"/>
                        </a:rPr>
                        <a:t>1 954 </a:t>
                      </a:r>
                      <a:r>
                        <a:rPr lang="ru-RU" sz="1000" b="0" i="0" u="none" strike="noStrike" dirty="0" smtClean="0">
                          <a:latin typeface="Arial"/>
                        </a:rPr>
                        <a:t>265</a:t>
                      </a:r>
                      <a:endParaRPr lang="ru-RU" sz="1000" b="0" i="0" u="none" strike="noStrike" dirty="0">
                        <a:latin typeface="Arial"/>
                      </a:endParaRPr>
                    </a:p>
                  </a:txBody>
                  <a:tcPr marL="7620" marR="7620" marT="7620" marB="0" anchor="ctr"/>
                </a:tc>
                <a:tc>
                  <a:txBody>
                    <a:bodyPr/>
                    <a:lstStyle/>
                    <a:p>
                      <a:pPr algn="ctr" fontAlgn="ctr"/>
                      <a:r>
                        <a:rPr lang="ru-RU" sz="1000" b="0" i="0" u="none" strike="noStrike">
                          <a:latin typeface="Arial"/>
                        </a:rPr>
                        <a:t>0,60</a:t>
                      </a:r>
                    </a:p>
                  </a:txBody>
                  <a:tcPr marL="7620" marR="7620" marT="7620" marB="0" anchor="ctr"/>
                </a:tc>
                <a:tc>
                  <a:txBody>
                    <a:bodyPr/>
                    <a:lstStyle/>
                    <a:p>
                      <a:pPr algn="ctr" fontAlgn="ctr"/>
                      <a:r>
                        <a:rPr lang="ru-RU" sz="1000" b="0" i="0" u="none" strike="noStrike" dirty="0">
                          <a:latin typeface="Arial"/>
                        </a:rPr>
                        <a:t>1 954 </a:t>
                      </a:r>
                      <a:r>
                        <a:rPr lang="ru-RU" sz="1000" b="0" i="0" u="none" strike="noStrike" dirty="0" smtClean="0">
                          <a:latin typeface="Arial"/>
                        </a:rPr>
                        <a:t>265</a:t>
                      </a:r>
                      <a:endParaRPr lang="ru-RU" sz="1000" b="0" i="0" u="none" strike="noStrike" dirty="0">
                        <a:latin typeface="Arial"/>
                      </a:endParaRPr>
                    </a:p>
                  </a:txBody>
                  <a:tcPr marL="7620" marR="7620" marT="7620" marB="0" anchor="ctr"/>
                </a:tc>
                <a:tc>
                  <a:txBody>
                    <a:bodyPr/>
                    <a:lstStyle/>
                    <a:p>
                      <a:pPr algn="ctr" fontAlgn="ctr"/>
                      <a:r>
                        <a:rPr lang="ru-RU" sz="1000" b="0" i="0" u="none" strike="noStrike">
                          <a:latin typeface="Arial"/>
                        </a:rPr>
                        <a:t>0,61</a:t>
                      </a:r>
                    </a:p>
                  </a:txBody>
                  <a:tcPr marL="7620" marR="7620" marT="7620" marB="0" anchor="ctr"/>
                </a:tc>
              </a:tr>
              <a:tr h="589886">
                <a:tc>
                  <a:txBody>
                    <a:bodyPr/>
                    <a:lstStyle/>
                    <a:p>
                      <a:pPr algn="l" fontAlgn="b"/>
                      <a:r>
                        <a:rPr lang="ru-RU" sz="1000" u="none" strike="noStrike" dirty="0"/>
                        <a:t>Муниципальная программа "Развитие муниципальной службы в Льговском районе Курской </a:t>
                      </a:r>
                      <a:r>
                        <a:rPr lang="ru-RU" sz="1000" u="none" strike="noStrike" dirty="0" smtClean="0"/>
                        <a:t>области"</a:t>
                      </a:r>
                      <a:endParaRPr lang="ru-RU" sz="1000" b="0" i="0" u="none" strike="noStrike" dirty="0">
                        <a:latin typeface="Arial"/>
                      </a:endParaRPr>
                    </a:p>
                  </a:txBody>
                  <a:tcPr marL="9525" marR="9525" marT="9525" marB="0" anchor="ctr"/>
                </a:tc>
                <a:tc>
                  <a:txBody>
                    <a:bodyPr/>
                    <a:lstStyle/>
                    <a:p>
                      <a:pPr algn="ctr" fontAlgn="ctr"/>
                      <a:r>
                        <a:rPr lang="ru-RU" sz="1000" b="0" i="0" u="none" strike="noStrike" dirty="0">
                          <a:latin typeface="Arial"/>
                        </a:rPr>
                        <a:t>25 </a:t>
                      </a:r>
                      <a:r>
                        <a:rPr lang="ru-RU" sz="1000" b="0" i="0" u="none" strike="noStrike" dirty="0" smtClean="0">
                          <a:latin typeface="Arial"/>
                        </a:rPr>
                        <a:t>000</a:t>
                      </a:r>
                      <a:endParaRPr lang="ru-RU" sz="1000" b="0" i="0" u="none" strike="noStrike" dirty="0">
                        <a:latin typeface="Arial"/>
                      </a:endParaRPr>
                    </a:p>
                  </a:txBody>
                  <a:tcPr marL="7620" marR="7620" marT="7620" marB="0" anchor="ctr"/>
                </a:tc>
                <a:tc>
                  <a:txBody>
                    <a:bodyPr/>
                    <a:lstStyle/>
                    <a:p>
                      <a:pPr algn="ctr" fontAlgn="ctr"/>
                      <a:r>
                        <a:rPr lang="ru-RU" sz="1000" b="0" i="0" u="none" strike="noStrike">
                          <a:latin typeface="Arial"/>
                        </a:rPr>
                        <a:t>0,01</a:t>
                      </a:r>
                    </a:p>
                  </a:txBody>
                  <a:tcPr marL="7620" marR="7620" marT="7620" marB="0" anchor="ctr"/>
                </a:tc>
                <a:tc>
                  <a:txBody>
                    <a:bodyPr/>
                    <a:lstStyle/>
                    <a:p>
                      <a:pPr algn="ctr" fontAlgn="ctr"/>
                      <a:r>
                        <a:rPr lang="ru-RU" sz="1000" b="0" i="0" u="none" strike="noStrike" dirty="0">
                          <a:latin typeface="Arial"/>
                        </a:rPr>
                        <a:t>35 </a:t>
                      </a:r>
                      <a:r>
                        <a:rPr lang="ru-RU" sz="1000" b="0" i="0" u="none" strike="noStrike" dirty="0" smtClean="0">
                          <a:latin typeface="Arial"/>
                        </a:rPr>
                        <a:t>000</a:t>
                      </a:r>
                      <a:endParaRPr lang="ru-RU" sz="1000" b="0" i="0" u="none" strike="noStrike" dirty="0">
                        <a:latin typeface="Arial"/>
                      </a:endParaRPr>
                    </a:p>
                  </a:txBody>
                  <a:tcPr marL="7620" marR="7620" marT="7620" marB="0" anchor="ctr"/>
                </a:tc>
                <a:tc>
                  <a:txBody>
                    <a:bodyPr/>
                    <a:lstStyle/>
                    <a:p>
                      <a:pPr algn="ctr" fontAlgn="ctr"/>
                      <a:r>
                        <a:rPr lang="ru-RU" sz="1000" b="0" i="0" u="none" strike="noStrike">
                          <a:latin typeface="Arial"/>
                        </a:rPr>
                        <a:t>0,01</a:t>
                      </a:r>
                    </a:p>
                  </a:txBody>
                  <a:tcPr marL="7620" marR="7620" marT="7620" marB="0" anchor="ctr"/>
                </a:tc>
                <a:tc>
                  <a:txBody>
                    <a:bodyPr/>
                    <a:lstStyle/>
                    <a:p>
                      <a:pPr algn="ctr" fontAlgn="ctr"/>
                      <a:r>
                        <a:rPr lang="ru-RU" sz="1000" b="0" i="0" u="none" strike="noStrike" dirty="0">
                          <a:latin typeface="Arial"/>
                        </a:rPr>
                        <a:t>25 </a:t>
                      </a:r>
                      <a:r>
                        <a:rPr lang="ru-RU" sz="1000" b="0" i="0" u="none" strike="noStrike" dirty="0" smtClean="0">
                          <a:latin typeface="Arial"/>
                        </a:rPr>
                        <a:t>000</a:t>
                      </a:r>
                      <a:endParaRPr lang="ru-RU" sz="1000" b="0" i="0" u="none" strike="noStrike" dirty="0">
                        <a:latin typeface="Arial"/>
                      </a:endParaRPr>
                    </a:p>
                  </a:txBody>
                  <a:tcPr marL="7620" marR="7620" marT="7620" marB="0" anchor="ctr"/>
                </a:tc>
                <a:tc>
                  <a:txBody>
                    <a:bodyPr/>
                    <a:lstStyle/>
                    <a:p>
                      <a:pPr algn="ctr" fontAlgn="ctr"/>
                      <a:r>
                        <a:rPr lang="ru-RU" sz="1000" b="0" i="0" u="none" strike="noStrike">
                          <a:latin typeface="Arial"/>
                        </a:rPr>
                        <a:t>0,01</a:t>
                      </a:r>
                    </a:p>
                  </a:txBody>
                  <a:tcPr marL="7620" marR="7620" marT="7620" marB="0" anchor="ctr"/>
                </a:tc>
                <a:tc>
                  <a:txBody>
                    <a:bodyPr/>
                    <a:lstStyle/>
                    <a:p>
                      <a:pPr algn="ctr" fontAlgn="ctr"/>
                      <a:r>
                        <a:rPr lang="ru-RU" sz="1000" b="0" i="0" u="none" strike="noStrike" dirty="0">
                          <a:latin typeface="Arial"/>
                        </a:rPr>
                        <a:t>25 </a:t>
                      </a:r>
                      <a:r>
                        <a:rPr lang="ru-RU" sz="1000" b="0" i="0" u="none" strike="noStrike" dirty="0" smtClean="0">
                          <a:latin typeface="Arial"/>
                        </a:rPr>
                        <a:t>000</a:t>
                      </a:r>
                      <a:endParaRPr lang="ru-RU" sz="1000" b="0" i="0" u="none" strike="noStrike" dirty="0">
                        <a:latin typeface="Arial"/>
                      </a:endParaRPr>
                    </a:p>
                  </a:txBody>
                  <a:tcPr marL="7620" marR="7620" marT="7620" marB="0" anchor="ctr"/>
                </a:tc>
                <a:tc>
                  <a:txBody>
                    <a:bodyPr/>
                    <a:lstStyle/>
                    <a:p>
                      <a:pPr algn="ctr" fontAlgn="ctr"/>
                      <a:r>
                        <a:rPr lang="ru-RU" sz="1000" b="0" i="0" u="none" strike="noStrike">
                          <a:latin typeface="Arial"/>
                        </a:rPr>
                        <a:t>0,01</a:t>
                      </a:r>
                    </a:p>
                  </a:txBody>
                  <a:tcPr marL="7620" marR="7620" marT="7620" marB="0" anchor="ctr"/>
                </a:tc>
              </a:tr>
              <a:tr h="481737">
                <a:tc>
                  <a:txBody>
                    <a:bodyPr/>
                    <a:lstStyle/>
                    <a:p>
                      <a:pPr algn="l" fontAlgn="b"/>
                      <a:r>
                        <a:rPr lang="ru-RU" sz="1000" u="none" strike="noStrike" dirty="0"/>
                        <a:t>Муниципальная программа "Сохранение и развитие архивного дела в Льговском районе Курской </a:t>
                      </a:r>
                      <a:r>
                        <a:rPr lang="ru-RU" sz="1000" u="none" strike="noStrike" dirty="0" smtClean="0"/>
                        <a:t>области"</a:t>
                      </a:r>
                      <a:endParaRPr lang="ru-RU" sz="1000" b="0" i="0" u="none" strike="noStrike" dirty="0">
                        <a:latin typeface="Arial"/>
                      </a:endParaRPr>
                    </a:p>
                  </a:txBody>
                  <a:tcPr marL="9525" marR="9525" marT="9525" marB="0" anchor="ctr"/>
                </a:tc>
                <a:tc>
                  <a:txBody>
                    <a:bodyPr/>
                    <a:lstStyle/>
                    <a:p>
                      <a:pPr algn="ctr" fontAlgn="ctr"/>
                      <a:r>
                        <a:rPr lang="ru-RU" sz="1000" b="0" i="0" u="none" strike="noStrike" dirty="0">
                          <a:latin typeface="Arial"/>
                        </a:rPr>
                        <a:t>291 </a:t>
                      </a:r>
                      <a:r>
                        <a:rPr lang="ru-RU" sz="1000" b="0" i="0" u="none" strike="noStrike" dirty="0" smtClean="0">
                          <a:latin typeface="Arial"/>
                        </a:rPr>
                        <a:t>271</a:t>
                      </a:r>
                      <a:endParaRPr lang="ru-RU" sz="1000" b="0" i="0" u="none" strike="noStrike" dirty="0">
                        <a:latin typeface="Arial"/>
                      </a:endParaRPr>
                    </a:p>
                  </a:txBody>
                  <a:tcPr marL="7620" marR="7620" marT="7620" marB="0" anchor="ctr"/>
                </a:tc>
                <a:tc>
                  <a:txBody>
                    <a:bodyPr/>
                    <a:lstStyle/>
                    <a:p>
                      <a:pPr algn="ctr" fontAlgn="ctr"/>
                      <a:r>
                        <a:rPr lang="ru-RU" sz="1000" b="0" i="0" u="none" strike="noStrike">
                          <a:latin typeface="Arial"/>
                        </a:rPr>
                        <a:t>0,07</a:t>
                      </a:r>
                    </a:p>
                  </a:txBody>
                  <a:tcPr marL="7620" marR="7620" marT="7620" marB="0" anchor="ctr"/>
                </a:tc>
                <a:tc>
                  <a:txBody>
                    <a:bodyPr/>
                    <a:lstStyle/>
                    <a:p>
                      <a:pPr algn="ctr" fontAlgn="ctr"/>
                      <a:r>
                        <a:rPr lang="ru-RU" sz="1000" b="0" i="0" u="none" strike="noStrike" dirty="0">
                          <a:latin typeface="Arial"/>
                        </a:rPr>
                        <a:t>295 </a:t>
                      </a:r>
                      <a:r>
                        <a:rPr lang="ru-RU" sz="1000" b="0" i="0" u="none" strike="noStrike" dirty="0" smtClean="0">
                          <a:latin typeface="Arial"/>
                        </a:rPr>
                        <a:t>622</a:t>
                      </a:r>
                      <a:endParaRPr lang="ru-RU" sz="1000" b="0" i="0" u="none" strike="noStrike" dirty="0">
                        <a:latin typeface="Arial"/>
                      </a:endParaRPr>
                    </a:p>
                  </a:txBody>
                  <a:tcPr marL="7620" marR="7620" marT="7620" marB="0" anchor="ctr"/>
                </a:tc>
                <a:tc>
                  <a:txBody>
                    <a:bodyPr/>
                    <a:lstStyle/>
                    <a:p>
                      <a:pPr algn="ctr" fontAlgn="ctr"/>
                      <a:r>
                        <a:rPr lang="ru-RU" sz="1000" b="0" i="0" u="none" strike="noStrike">
                          <a:latin typeface="Arial"/>
                        </a:rPr>
                        <a:t>0,08</a:t>
                      </a:r>
                    </a:p>
                  </a:txBody>
                  <a:tcPr marL="7620" marR="7620" marT="7620" marB="0" anchor="ctr"/>
                </a:tc>
                <a:tc>
                  <a:txBody>
                    <a:bodyPr/>
                    <a:lstStyle/>
                    <a:p>
                      <a:pPr algn="ctr" fontAlgn="ctr"/>
                      <a:r>
                        <a:rPr lang="ru-RU" sz="1000" b="0" i="0" u="none" strike="noStrike" dirty="0">
                          <a:latin typeface="Arial"/>
                        </a:rPr>
                        <a:t>289 </a:t>
                      </a:r>
                      <a:r>
                        <a:rPr lang="ru-RU" sz="1000" b="0" i="0" u="none" strike="noStrike" dirty="0" smtClean="0">
                          <a:latin typeface="Arial"/>
                        </a:rPr>
                        <a:t>271</a:t>
                      </a:r>
                      <a:endParaRPr lang="ru-RU" sz="1000" b="0" i="0" u="none" strike="noStrike" dirty="0">
                        <a:latin typeface="Arial"/>
                      </a:endParaRPr>
                    </a:p>
                  </a:txBody>
                  <a:tcPr marL="7620" marR="7620" marT="7620" marB="0" anchor="ctr"/>
                </a:tc>
                <a:tc>
                  <a:txBody>
                    <a:bodyPr/>
                    <a:lstStyle/>
                    <a:p>
                      <a:pPr algn="ctr" fontAlgn="ctr"/>
                      <a:r>
                        <a:rPr lang="ru-RU" sz="1000" b="0" i="0" u="none" strike="noStrike">
                          <a:latin typeface="Arial"/>
                        </a:rPr>
                        <a:t>0,09</a:t>
                      </a:r>
                    </a:p>
                  </a:txBody>
                  <a:tcPr marL="7620" marR="7620" marT="7620" marB="0" anchor="ctr"/>
                </a:tc>
                <a:tc>
                  <a:txBody>
                    <a:bodyPr/>
                    <a:lstStyle/>
                    <a:p>
                      <a:pPr algn="ctr" fontAlgn="ctr"/>
                      <a:r>
                        <a:rPr lang="ru-RU" sz="1000" b="0" i="0" u="none" strike="noStrike" dirty="0">
                          <a:latin typeface="Arial"/>
                        </a:rPr>
                        <a:t>289 </a:t>
                      </a:r>
                      <a:r>
                        <a:rPr lang="ru-RU" sz="1000" b="0" i="0" u="none" strike="noStrike" dirty="0" smtClean="0">
                          <a:latin typeface="Arial"/>
                        </a:rPr>
                        <a:t>271</a:t>
                      </a:r>
                      <a:endParaRPr lang="ru-RU" sz="1000" b="0" i="0" u="none" strike="noStrike" dirty="0">
                        <a:latin typeface="Arial"/>
                      </a:endParaRPr>
                    </a:p>
                  </a:txBody>
                  <a:tcPr marL="7620" marR="7620" marT="7620" marB="0" anchor="ctr"/>
                </a:tc>
                <a:tc>
                  <a:txBody>
                    <a:bodyPr/>
                    <a:lstStyle/>
                    <a:p>
                      <a:pPr algn="ctr" fontAlgn="ctr"/>
                      <a:r>
                        <a:rPr lang="ru-RU" sz="1000" b="0" i="0" u="none" strike="noStrike">
                          <a:latin typeface="Arial"/>
                        </a:rPr>
                        <a:t>0,09</a:t>
                      </a:r>
                    </a:p>
                  </a:txBody>
                  <a:tcPr marL="7620" marR="7620" marT="7620" marB="0" anchor="ctr"/>
                </a:tc>
              </a:tr>
              <a:tr h="698036">
                <a:tc>
                  <a:txBody>
                    <a:bodyPr/>
                    <a:lstStyle/>
                    <a:p>
                      <a:pPr algn="l" fontAlgn="b"/>
                      <a:r>
                        <a:rPr lang="ru-RU" sz="1000" u="none" strike="noStrike" dirty="0"/>
                        <a:t>Муниципальная программа  "Развитие транспортной системы, обеспечение перевозки </a:t>
                      </a:r>
                      <a:r>
                        <a:rPr lang="ru-RU" sz="1000" u="none" strike="noStrike" dirty="0" smtClean="0"/>
                        <a:t>пассажиров </a:t>
                      </a:r>
                      <a:r>
                        <a:rPr lang="ru-RU" sz="1000" u="none" strike="noStrike" dirty="0"/>
                        <a:t>в Льговском районе Курской области и безопасности дорожного </a:t>
                      </a:r>
                      <a:r>
                        <a:rPr lang="ru-RU" sz="1000" u="none" strike="noStrike" dirty="0" smtClean="0"/>
                        <a:t>движения"</a:t>
                      </a:r>
                      <a:endParaRPr lang="ru-RU" sz="1000" b="0" i="0" u="none" strike="noStrike" dirty="0">
                        <a:latin typeface="Arial"/>
                      </a:endParaRPr>
                    </a:p>
                  </a:txBody>
                  <a:tcPr marL="9525" marR="9525" marT="9525" marB="0" anchor="ctr"/>
                </a:tc>
                <a:tc>
                  <a:txBody>
                    <a:bodyPr/>
                    <a:lstStyle/>
                    <a:p>
                      <a:pPr algn="ctr" fontAlgn="ctr"/>
                      <a:r>
                        <a:rPr lang="ru-RU" sz="1000" b="0" i="0" u="none" strike="noStrike" dirty="0">
                          <a:latin typeface="Arial"/>
                        </a:rPr>
                        <a:t>31 648 </a:t>
                      </a:r>
                      <a:r>
                        <a:rPr lang="ru-RU" sz="1000" b="0" i="0" u="none" strike="noStrike" dirty="0" smtClean="0">
                          <a:latin typeface="Arial"/>
                        </a:rPr>
                        <a:t>299</a:t>
                      </a:r>
                      <a:endParaRPr lang="ru-RU" sz="1000" b="0" i="0" u="none" strike="noStrike" dirty="0">
                        <a:latin typeface="Arial"/>
                      </a:endParaRPr>
                    </a:p>
                  </a:txBody>
                  <a:tcPr marL="7620" marR="7620" marT="7620" marB="0" anchor="ctr"/>
                </a:tc>
                <a:tc>
                  <a:txBody>
                    <a:bodyPr/>
                    <a:lstStyle/>
                    <a:p>
                      <a:pPr algn="ctr" fontAlgn="ctr"/>
                      <a:r>
                        <a:rPr lang="ru-RU" sz="1000" b="0" i="0" u="none" strike="noStrike">
                          <a:latin typeface="Arial"/>
                        </a:rPr>
                        <a:t>7,81</a:t>
                      </a:r>
                    </a:p>
                  </a:txBody>
                  <a:tcPr marL="7620" marR="7620" marT="7620" marB="0" anchor="ctr"/>
                </a:tc>
                <a:tc>
                  <a:txBody>
                    <a:bodyPr/>
                    <a:lstStyle/>
                    <a:p>
                      <a:pPr algn="ctr" fontAlgn="ctr"/>
                      <a:r>
                        <a:rPr lang="ru-RU" sz="1000" b="0" i="0" u="none" strike="noStrike" dirty="0">
                          <a:latin typeface="Arial"/>
                        </a:rPr>
                        <a:t>6 583 </a:t>
                      </a:r>
                      <a:r>
                        <a:rPr lang="ru-RU" sz="1000" b="0" i="0" u="none" strike="noStrike" dirty="0" smtClean="0">
                          <a:latin typeface="Arial"/>
                        </a:rPr>
                        <a:t>250</a:t>
                      </a:r>
                      <a:endParaRPr lang="ru-RU" sz="1000" b="0" i="0" u="none" strike="noStrike" dirty="0">
                        <a:latin typeface="Arial"/>
                      </a:endParaRPr>
                    </a:p>
                  </a:txBody>
                  <a:tcPr marL="7620" marR="7620" marT="7620" marB="0" anchor="ctr"/>
                </a:tc>
                <a:tc>
                  <a:txBody>
                    <a:bodyPr/>
                    <a:lstStyle/>
                    <a:p>
                      <a:pPr algn="ctr" fontAlgn="ctr"/>
                      <a:r>
                        <a:rPr lang="ru-RU" sz="1000" b="0" i="0" u="none" strike="noStrike">
                          <a:latin typeface="Arial"/>
                        </a:rPr>
                        <a:t>1,86</a:t>
                      </a:r>
                    </a:p>
                  </a:txBody>
                  <a:tcPr marL="7620" marR="7620" marT="7620" marB="0" anchor="ctr"/>
                </a:tc>
                <a:tc>
                  <a:txBody>
                    <a:bodyPr/>
                    <a:lstStyle/>
                    <a:p>
                      <a:pPr algn="ctr" fontAlgn="ctr"/>
                      <a:r>
                        <a:rPr lang="ru-RU" sz="1000" b="0" i="0" u="none" strike="noStrike" dirty="0">
                          <a:latin typeface="Arial"/>
                        </a:rPr>
                        <a:t>6 738 </a:t>
                      </a:r>
                      <a:r>
                        <a:rPr lang="ru-RU" sz="1000" b="0" i="0" u="none" strike="noStrike" dirty="0" smtClean="0">
                          <a:latin typeface="Arial"/>
                        </a:rPr>
                        <a:t>650</a:t>
                      </a:r>
                      <a:endParaRPr lang="ru-RU" sz="1000" b="0" i="0" u="none" strike="noStrike" dirty="0">
                        <a:latin typeface="Arial"/>
                      </a:endParaRPr>
                    </a:p>
                  </a:txBody>
                  <a:tcPr marL="7620" marR="7620" marT="7620" marB="0" anchor="ctr"/>
                </a:tc>
                <a:tc>
                  <a:txBody>
                    <a:bodyPr/>
                    <a:lstStyle/>
                    <a:p>
                      <a:pPr algn="ctr" fontAlgn="ctr"/>
                      <a:r>
                        <a:rPr lang="ru-RU" sz="1000" b="0" i="0" u="none" strike="noStrike">
                          <a:latin typeface="Arial"/>
                        </a:rPr>
                        <a:t>2,07</a:t>
                      </a:r>
                    </a:p>
                  </a:txBody>
                  <a:tcPr marL="7620" marR="7620" marT="7620" marB="0" anchor="ctr"/>
                </a:tc>
                <a:tc>
                  <a:txBody>
                    <a:bodyPr/>
                    <a:lstStyle/>
                    <a:p>
                      <a:pPr algn="ctr" fontAlgn="ctr"/>
                      <a:r>
                        <a:rPr lang="ru-RU" sz="1000" b="0" i="0" u="none" strike="noStrike" dirty="0">
                          <a:latin typeface="Arial"/>
                        </a:rPr>
                        <a:t>6 850 </a:t>
                      </a:r>
                      <a:r>
                        <a:rPr lang="ru-RU" sz="1000" b="0" i="0" u="none" strike="noStrike" dirty="0" smtClean="0">
                          <a:latin typeface="Arial"/>
                        </a:rPr>
                        <a:t>600</a:t>
                      </a:r>
                      <a:endParaRPr lang="ru-RU" sz="1000" b="0" i="0" u="none" strike="noStrike" dirty="0">
                        <a:latin typeface="Arial"/>
                      </a:endParaRPr>
                    </a:p>
                  </a:txBody>
                  <a:tcPr marL="7620" marR="7620" marT="7620" marB="0" anchor="ctr"/>
                </a:tc>
                <a:tc>
                  <a:txBody>
                    <a:bodyPr/>
                    <a:lstStyle/>
                    <a:p>
                      <a:pPr algn="ctr" fontAlgn="ctr"/>
                      <a:r>
                        <a:rPr lang="ru-RU" sz="1000" b="0" i="0" u="none" strike="noStrike">
                          <a:latin typeface="Arial"/>
                        </a:rPr>
                        <a:t>2,14</a:t>
                      </a:r>
                    </a:p>
                  </a:txBody>
                  <a:tcPr marL="7620" marR="7620" marT="7620" marB="0" anchor="ctr"/>
                </a:tc>
              </a:tr>
              <a:tr h="589886">
                <a:tc>
                  <a:txBody>
                    <a:bodyPr/>
                    <a:lstStyle/>
                    <a:p>
                      <a:pPr algn="l" fontAlgn="b"/>
                      <a:r>
                        <a:rPr lang="ru-RU" sz="1000" u="none" strike="noStrike" dirty="0"/>
                        <a:t>Муниципальная программа  "Профилактика правонарушений в Льговском районе Курской </a:t>
                      </a:r>
                      <a:r>
                        <a:rPr lang="ru-RU" sz="1000" u="none" strike="noStrike" dirty="0" smtClean="0"/>
                        <a:t>области"</a:t>
                      </a:r>
                      <a:endParaRPr lang="ru-RU" sz="1000" b="0" i="0" u="none" strike="noStrike" dirty="0">
                        <a:latin typeface="Arial"/>
                      </a:endParaRPr>
                    </a:p>
                  </a:txBody>
                  <a:tcPr marL="9525" marR="9525" marT="9525" marB="0" anchor="ctr"/>
                </a:tc>
                <a:tc>
                  <a:txBody>
                    <a:bodyPr/>
                    <a:lstStyle/>
                    <a:p>
                      <a:pPr algn="ctr" fontAlgn="ctr"/>
                      <a:r>
                        <a:rPr lang="ru-RU" sz="1000" b="0" i="0" u="none" strike="noStrike" dirty="0">
                          <a:latin typeface="Arial"/>
                        </a:rPr>
                        <a:t>335 </a:t>
                      </a:r>
                      <a:r>
                        <a:rPr lang="ru-RU" sz="1000" b="0" i="0" u="none" strike="noStrike" dirty="0" smtClean="0">
                          <a:latin typeface="Arial"/>
                        </a:rPr>
                        <a:t>800</a:t>
                      </a:r>
                      <a:endParaRPr lang="ru-RU" sz="1000" b="0" i="0" u="none" strike="noStrike" dirty="0">
                        <a:latin typeface="Arial"/>
                      </a:endParaRPr>
                    </a:p>
                  </a:txBody>
                  <a:tcPr marL="7620" marR="7620" marT="7620" marB="0" anchor="ctr"/>
                </a:tc>
                <a:tc>
                  <a:txBody>
                    <a:bodyPr/>
                    <a:lstStyle/>
                    <a:p>
                      <a:pPr algn="ctr" fontAlgn="ctr"/>
                      <a:r>
                        <a:rPr lang="ru-RU" sz="1000" b="0" i="0" u="none" strike="noStrike">
                          <a:latin typeface="Arial"/>
                        </a:rPr>
                        <a:t>0,08</a:t>
                      </a:r>
                    </a:p>
                  </a:txBody>
                  <a:tcPr marL="7620" marR="7620" marT="7620" marB="0" anchor="ctr"/>
                </a:tc>
                <a:tc>
                  <a:txBody>
                    <a:bodyPr/>
                    <a:lstStyle/>
                    <a:p>
                      <a:pPr algn="ctr" fontAlgn="ctr"/>
                      <a:r>
                        <a:rPr lang="ru-RU" sz="1000" b="0" i="0" u="none" strike="noStrike" dirty="0">
                          <a:latin typeface="Arial"/>
                        </a:rPr>
                        <a:t>360 </a:t>
                      </a:r>
                      <a:r>
                        <a:rPr lang="ru-RU" sz="1000" b="0" i="0" u="none" strike="noStrike" dirty="0" smtClean="0">
                          <a:latin typeface="Arial"/>
                        </a:rPr>
                        <a:t>992</a:t>
                      </a:r>
                      <a:endParaRPr lang="ru-RU" sz="1000" b="0" i="0" u="none" strike="noStrike" dirty="0">
                        <a:latin typeface="Arial"/>
                      </a:endParaRPr>
                    </a:p>
                  </a:txBody>
                  <a:tcPr marL="7620" marR="7620" marT="7620" marB="0" anchor="ctr"/>
                </a:tc>
                <a:tc>
                  <a:txBody>
                    <a:bodyPr/>
                    <a:lstStyle/>
                    <a:p>
                      <a:pPr algn="ctr" fontAlgn="ctr"/>
                      <a:r>
                        <a:rPr lang="ru-RU" sz="1000" b="0" i="0" u="none" strike="noStrike">
                          <a:latin typeface="Arial"/>
                        </a:rPr>
                        <a:t>0,10</a:t>
                      </a:r>
                    </a:p>
                  </a:txBody>
                  <a:tcPr marL="7620" marR="7620" marT="7620" marB="0" anchor="ctr"/>
                </a:tc>
                <a:tc>
                  <a:txBody>
                    <a:bodyPr/>
                    <a:lstStyle/>
                    <a:p>
                      <a:pPr algn="ctr" fontAlgn="ctr"/>
                      <a:r>
                        <a:rPr lang="ru-RU" sz="1000" b="0" i="0" u="none" strike="noStrike" dirty="0">
                          <a:latin typeface="Arial"/>
                        </a:rPr>
                        <a:t>341 </a:t>
                      </a:r>
                      <a:r>
                        <a:rPr lang="ru-RU" sz="1000" b="0" i="0" u="none" strike="noStrike" dirty="0" smtClean="0">
                          <a:latin typeface="Arial"/>
                        </a:rPr>
                        <a:t>000</a:t>
                      </a:r>
                      <a:endParaRPr lang="ru-RU" sz="1000" b="0" i="0" u="none" strike="noStrike" dirty="0">
                        <a:latin typeface="Arial"/>
                      </a:endParaRPr>
                    </a:p>
                  </a:txBody>
                  <a:tcPr marL="7620" marR="7620" marT="7620" marB="0" anchor="ctr"/>
                </a:tc>
                <a:tc>
                  <a:txBody>
                    <a:bodyPr/>
                    <a:lstStyle/>
                    <a:p>
                      <a:pPr algn="ctr" fontAlgn="ctr"/>
                      <a:r>
                        <a:rPr lang="ru-RU" sz="1000" b="0" i="0" u="none" strike="noStrike">
                          <a:latin typeface="Arial"/>
                        </a:rPr>
                        <a:t>0,10</a:t>
                      </a:r>
                    </a:p>
                  </a:txBody>
                  <a:tcPr marL="7620" marR="7620" marT="7620" marB="0" anchor="ctr"/>
                </a:tc>
                <a:tc>
                  <a:txBody>
                    <a:bodyPr/>
                    <a:lstStyle/>
                    <a:p>
                      <a:pPr algn="ctr" fontAlgn="ctr"/>
                      <a:r>
                        <a:rPr lang="ru-RU" sz="1000" b="0" i="0" u="none" strike="noStrike" dirty="0">
                          <a:latin typeface="Arial"/>
                        </a:rPr>
                        <a:t>341 </a:t>
                      </a:r>
                      <a:r>
                        <a:rPr lang="ru-RU" sz="1000" b="0" i="0" u="none" strike="noStrike" dirty="0" smtClean="0">
                          <a:latin typeface="Arial"/>
                        </a:rPr>
                        <a:t>000</a:t>
                      </a:r>
                      <a:endParaRPr lang="ru-RU" sz="1000" b="0" i="0" u="none" strike="noStrike" dirty="0">
                        <a:latin typeface="Arial"/>
                      </a:endParaRPr>
                    </a:p>
                  </a:txBody>
                  <a:tcPr marL="7620" marR="7620" marT="7620" marB="0" anchor="ctr"/>
                </a:tc>
                <a:tc>
                  <a:txBody>
                    <a:bodyPr/>
                    <a:lstStyle/>
                    <a:p>
                      <a:pPr algn="ctr" fontAlgn="ctr"/>
                      <a:r>
                        <a:rPr lang="ru-RU" sz="1000" b="0" i="0" u="none" strike="noStrike">
                          <a:latin typeface="Arial"/>
                        </a:rPr>
                        <a:t>0,11</a:t>
                      </a:r>
                    </a:p>
                  </a:txBody>
                  <a:tcPr marL="7620" marR="7620" marT="7620" marB="0" anchor="ctr"/>
                </a:tc>
              </a:tr>
              <a:tr h="796341">
                <a:tc>
                  <a:txBody>
                    <a:bodyPr/>
                    <a:lstStyle/>
                    <a:p>
                      <a:pPr algn="l" fontAlgn="b"/>
                      <a:r>
                        <a:rPr lang="ru-RU" sz="1000" u="none" strike="noStrike" dirty="0"/>
                        <a:t>Муниципальная программа "Защита населения и территории от чрезвычайных ситуаций, обеспечение пожарной безопасности и безопасности людей на водных объектах в Льговском районе Курской </a:t>
                      </a:r>
                      <a:r>
                        <a:rPr lang="ru-RU" sz="1000" u="none" strike="noStrike" dirty="0" smtClean="0"/>
                        <a:t>области"</a:t>
                      </a:r>
                      <a:endParaRPr lang="ru-RU" sz="1000" b="0" i="0" u="none" strike="noStrike" dirty="0">
                        <a:latin typeface="Arial"/>
                      </a:endParaRPr>
                    </a:p>
                  </a:txBody>
                  <a:tcPr marL="9525" marR="9525" marT="9525" marB="0" anchor="ctr"/>
                </a:tc>
                <a:tc>
                  <a:txBody>
                    <a:bodyPr/>
                    <a:lstStyle/>
                    <a:p>
                      <a:pPr algn="ctr" fontAlgn="ctr"/>
                      <a:r>
                        <a:rPr lang="ru-RU" sz="1000" b="0" i="0" u="none" strike="noStrike" dirty="0">
                          <a:latin typeface="Arial"/>
                        </a:rPr>
                        <a:t>610 </a:t>
                      </a:r>
                      <a:r>
                        <a:rPr lang="ru-RU" sz="1000" b="0" i="0" u="none" strike="noStrike" dirty="0" smtClean="0">
                          <a:latin typeface="Arial"/>
                        </a:rPr>
                        <a:t>000</a:t>
                      </a:r>
                      <a:endParaRPr lang="ru-RU" sz="1000" b="0" i="0" u="none" strike="noStrike" dirty="0">
                        <a:latin typeface="Arial"/>
                      </a:endParaRPr>
                    </a:p>
                  </a:txBody>
                  <a:tcPr marL="7620" marR="7620" marT="7620" marB="0" anchor="ctr"/>
                </a:tc>
                <a:tc>
                  <a:txBody>
                    <a:bodyPr/>
                    <a:lstStyle/>
                    <a:p>
                      <a:pPr algn="ctr" fontAlgn="ctr"/>
                      <a:r>
                        <a:rPr lang="ru-RU" sz="1000" b="0" i="0" u="none" strike="noStrike">
                          <a:latin typeface="Arial"/>
                        </a:rPr>
                        <a:t>0,15</a:t>
                      </a:r>
                    </a:p>
                  </a:txBody>
                  <a:tcPr marL="7620" marR="7620" marT="7620" marB="0" anchor="ctr"/>
                </a:tc>
                <a:tc>
                  <a:txBody>
                    <a:bodyPr/>
                    <a:lstStyle/>
                    <a:p>
                      <a:pPr algn="ctr" fontAlgn="ctr"/>
                      <a:r>
                        <a:rPr lang="ru-RU" sz="1000" b="0" i="0" u="none" strike="noStrike" dirty="0">
                          <a:latin typeface="Arial"/>
                        </a:rPr>
                        <a:t>484 </a:t>
                      </a:r>
                      <a:r>
                        <a:rPr lang="ru-RU" sz="1000" b="0" i="0" u="none" strike="noStrike" dirty="0" smtClean="0">
                          <a:latin typeface="Arial"/>
                        </a:rPr>
                        <a:t>000</a:t>
                      </a:r>
                      <a:endParaRPr lang="ru-RU" sz="1000" b="0" i="0" u="none" strike="noStrike" dirty="0">
                        <a:latin typeface="Arial"/>
                      </a:endParaRPr>
                    </a:p>
                  </a:txBody>
                  <a:tcPr marL="7620" marR="7620" marT="7620" marB="0" anchor="ctr"/>
                </a:tc>
                <a:tc>
                  <a:txBody>
                    <a:bodyPr/>
                    <a:lstStyle/>
                    <a:p>
                      <a:pPr algn="ctr" fontAlgn="ctr"/>
                      <a:r>
                        <a:rPr lang="ru-RU" sz="1000" b="0" i="0" u="none" strike="noStrike">
                          <a:latin typeface="Arial"/>
                        </a:rPr>
                        <a:t>0,14</a:t>
                      </a:r>
                    </a:p>
                  </a:txBody>
                  <a:tcPr marL="7620" marR="7620" marT="7620" marB="0" anchor="ctr"/>
                </a:tc>
                <a:tc>
                  <a:txBody>
                    <a:bodyPr/>
                    <a:lstStyle/>
                    <a:p>
                      <a:pPr algn="ctr" fontAlgn="ctr"/>
                      <a:r>
                        <a:rPr lang="ru-RU" sz="1000" b="0" i="0" u="none" strike="noStrike" dirty="0">
                          <a:latin typeface="Arial"/>
                        </a:rPr>
                        <a:t>134 </a:t>
                      </a:r>
                      <a:r>
                        <a:rPr lang="ru-RU" sz="1000" b="0" i="0" u="none" strike="noStrike" dirty="0" smtClean="0">
                          <a:latin typeface="Arial"/>
                        </a:rPr>
                        <a:t>000</a:t>
                      </a:r>
                      <a:endParaRPr lang="ru-RU" sz="1000" b="0" i="0" u="none" strike="noStrike" dirty="0">
                        <a:latin typeface="Arial"/>
                      </a:endParaRPr>
                    </a:p>
                  </a:txBody>
                  <a:tcPr marL="7620" marR="7620" marT="7620" marB="0" anchor="ctr"/>
                </a:tc>
                <a:tc>
                  <a:txBody>
                    <a:bodyPr/>
                    <a:lstStyle/>
                    <a:p>
                      <a:pPr algn="ctr" fontAlgn="ctr"/>
                      <a:r>
                        <a:rPr lang="ru-RU" sz="1000" b="0" i="0" u="none" strike="noStrike">
                          <a:latin typeface="Arial"/>
                        </a:rPr>
                        <a:t>0,04</a:t>
                      </a:r>
                    </a:p>
                  </a:txBody>
                  <a:tcPr marL="7620" marR="7620" marT="7620" marB="0" anchor="ctr"/>
                </a:tc>
                <a:tc>
                  <a:txBody>
                    <a:bodyPr/>
                    <a:lstStyle/>
                    <a:p>
                      <a:pPr algn="ctr" fontAlgn="ctr"/>
                      <a:r>
                        <a:rPr lang="ru-RU" sz="1000" b="0" i="0" u="none" strike="noStrike" dirty="0">
                          <a:latin typeface="Arial"/>
                        </a:rPr>
                        <a:t>134 </a:t>
                      </a:r>
                      <a:r>
                        <a:rPr lang="ru-RU" sz="1000" b="0" i="0" u="none" strike="noStrike" dirty="0" smtClean="0">
                          <a:latin typeface="Arial"/>
                        </a:rPr>
                        <a:t>000</a:t>
                      </a:r>
                      <a:endParaRPr lang="ru-RU" sz="1000" b="0" i="0" u="none" strike="noStrike" dirty="0">
                        <a:latin typeface="Arial"/>
                      </a:endParaRPr>
                    </a:p>
                  </a:txBody>
                  <a:tcPr marL="7620" marR="7620" marT="7620" marB="0" anchor="ctr"/>
                </a:tc>
                <a:tc>
                  <a:txBody>
                    <a:bodyPr/>
                    <a:lstStyle/>
                    <a:p>
                      <a:pPr algn="ctr" fontAlgn="ctr"/>
                      <a:r>
                        <a:rPr lang="ru-RU" sz="1000" b="0" i="0" u="none" strike="noStrike" dirty="0">
                          <a:latin typeface="Arial"/>
                        </a:rPr>
                        <a:t>0,04</a:t>
                      </a:r>
                    </a:p>
                  </a:txBody>
                  <a:tcPr marL="7620" marR="7620" marT="7620" marB="0" anchor="ctr"/>
                </a:tc>
              </a:tr>
            </a:tbl>
          </a:graphicData>
        </a:graphic>
      </p:graphicFrame>
      <p:sp>
        <p:nvSpPr>
          <p:cNvPr id="6" name="Прямоугольник 5"/>
          <p:cNvSpPr/>
          <p:nvPr/>
        </p:nvSpPr>
        <p:spPr>
          <a:xfrm>
            <a:off x="7643834" y="1285860"/>
            <a:ext cx="942887" cy="369332"/>
          </a:xfrm>
          <a:prstGeom prst="rect">
            <a:avLst/>
          </a:prstGeom>
        </p:spPr>
        <p:txBody>
          <a:bodyPr wrap="none">
            <a:spAutoFit/>
          </a:bodyPr>
          <a:lstStyle/>
          <a:p>
            <a:r>
              <a:rPr lang="ru-RU" dirty="0" smtClean="0"/>
              <a:t>рублей</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3257544" cy="1143000"/>
          </a:xfrm>
        </p:spPr>
        <p:txBody>
          <a:bodyPr>
            <a:normAutofit fontScale="90000"/>
          </a:bodyPr>
          <a:lstStyle/>
          <a:p>
            <a:r>
              <a:rPr lang="ru-RU" sz="4400" i="1" dirty="0" smtClean="0">
                <a:ln w="1905"/>
                <a:solidFill>
                  <a:srgbClr val="7030A0"/>
                </a:solidFill>
                <a:effectLst>
                  <a:innerShdw blurRad="69850" dist="43180" dir="5400000">
                    <a:srgbClr val="000000">
                      <a:alpha val="65000"/>
                    </a:srgbClr>
                  </a:innerShdw>
                </a:effectLst>
                <a:latin typeface="Times New Roman" pitchFamily="18" charset="0"/>
              </a:rPr>
              <a:t>ЧТО ТАКОЕ</a:t>
            </a:r>
            <a:br>
              <a:rPr lang="ru-RU" sz="4400" i="1" dirty="0" smtClean="0">
                <a:ln w="1905"/>
                <a:solidFill>
                  <a:srgbClr val="7030A0"/>
                </a:solidFill>
                <a:effectLst>
                  <a:innerShdw blurRad="69850" dist="43180" dir="5400000">
                    <a:srgbClr val="000000">
                      <a:alpha val="65000"/>
                    </a:srgbClr>
                  </a:innerShdw>
                </a:effectLst>
                <a:latin typeface="Times New Roman" pitchFamily="18" charset="0"/>
              </a:rPr>
            </a:br>
            <a:r>
              <a:rPr lang="ru-RU" sz="4400" i="1" dirty="0" smtClean="0">
                <a:ln w="1905"/>
                <a:solidFill>
                  <a:srgbClr val="7030A0"/>
                </a:solidFill>
                <a:effectLst>
                  <a:innerShdw blurRad="69850" dist="43180" dir="5400000">
                    <a:srgbClr val="000000">
                      <a:alpha val="65000"/>
                    </a:srgbClr>
                  </a:innerShdw>
                </a:effectLst>
                <a:latin typeface="Times New Roman" pitchFamily="18" charset="0"/>
              </a:rPr>
              <a:t>БЮДЖЕТ?</a:t>
            </a:r>
            <a:endParaRPr lang="ru-RU" dirty="0"/>
          </a:p>
        </p:txBody>
      </p:sp>
      <p:sp>
        <p:nvSpPr>
          <p:cNvPr id="6" name="AutoShape 10"/>
          <p:cNvSpPr>
            <a:spLocks noGrp="1" noChangeArrowheads="1"/>
          </p:cNvSpPr>
          <p:nvPr>
            <p:ph idx="1"/>
          </p:nvPr>
        </p:nvSpPr>
        <p:spPr bwMode="auto">
          <a:xfrm>
            <a:off x="714348" y="2071678"/>
            <a:ext cx="2214578" cy="1071570"/>
          </a:xfrm>
          <a:prstGeom prst="notchedRightArrow">
            <a:avLst>
              <a:gd name="adj1" fmla="val 50000"/>
              <a:gd name="adj2" fmla="val 40909"/>
            </a:avLst>
          </a:prstGeom>
          <a:solidFill>
            <a:srgbClr val="00B050"/>
          </a:solidFill>
          <a:ln w="9525">
            <a:solidFill>
              <a:srgbClr val="000000"/>
            </a:solidFill>
            <a:miter lim="800000"/>
            <a:headEnd/>
            <a:tailEnd/>
          </a:ln>
        </p:spPr>
        <p:txBody>
          <a:bodyPr lIns="108265" tIns="54132" rIns="108265" bIns="54132">
            <a:normAutofit fontScale="92500" lnSpcReduction="10000"/>
          </a:bodyPr>
          <a:lstStyle/>
          <a:p>
            <a:pPr algn="l" defTabSz="936382">
              <a:defRPr/>
            </a:pPr>
            <a:endParaRPr lang="ru-RU" sz="800" b="0" dirty="0">
              <a:solidFill>
                <a:srgbClr val="000000"/>
              </a:solidFill>
            </a:endParaRPr>
          </a:p>
          <a:p>
            <a:pPr defTabSz="936382">
              <a:buNone/>
              <a:defRPr/>
            </a:pPr>
            <a:r>
              <a:rPr lang="ru-RU" sz="1800" i="1" dirty="0" smtClean="0">
                <a:solidFill>
                  <a:srgbClr val="000000"/>
                </a:solidFill>
              </a:rPr>
              <a:t>ДОХОДЫ</a:t>
            </a:r>
            <a:endParaRPr lang="ru-RU" sz="1800" dirty="0"/>
          </a:p>
        </p:txBody>
      </p:sp>
      <p:sp>
        <p:nvSpPr>
          <p:cNvPr id="5" name="Прямоугольник 4"/>
          <p:cNvSpPr/>
          <p:nvPr/>
        </p:nvSpPr>
        <p:spPr>
          <a:xfrm>
            <a:off x="4071934" y="214290"/>
            <a:ext cx="4572000" cy="1477328"/>
          </a:xfrm>
          <a:prstGeom prst="rect">
            <a:avLst/>
          </a:prstGeom>
        </p:spPr>
        <p:txBody>
          <a:bodyPr>
            <a:spAutoFit/>
          </a:bodyPr>
          <a:lstStyle/>
          <a:p>
            <a:r>
              <a:rPr lang="ru-RU" b="1" dirty="0" smtClean="0">
                <a:solidFill>
                  <a:srgbClr val="FFFF00"/>
                </a:solidFill>
              </a:rPr>
              <a:t>БЮДЖЕТ- </a:t>
            </a:r>
            <a:r>
              <a:rPr lang="ru-RU" dirty="0" smtClean="0">
                <a:solidFill>
                  <a:srgbClr val="FFFF00"/>
                </a:solidFill>
              </a:rPr>
              <a:t>это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r>
              <a:rPr lang="ru-RU" dirty="0" smtClean="0"/>
              <a:t>.</a:t>
            </a:r>
            <a:endParaRPr lang="ru-RU" dirty="0"/>
          </a:p>
        </p:txBody>
      </p:sp>
      <p:sp>
        <p:nvSpPr>
          <p:cNvPr id="7" name="Oval 9"/>
          <p:cNvSpPr>
            <a:spLocks noChangeArrowheads="1"/>
          </p:cNvSpPr>
          <p:nvPr/>
        </p:nvSpPr>
        <p:spPr bwMode="auto">
          <a:xfrm>
            <a:off x="3428992" y="1928802"/>
            <a:ext cx="2214578" cy="1292154"/>
          </a:xfrm>
          <a:prstGeom prst="ellipse">
            <a:avLst/>
          </a:prstGeom>
          <a:gradFill rotWithShape="1">
            <a:gsLst>
              <a:gs pos="0">
                <a:srgbClr val="CC0000">
                  <a:gamma/>
                  <a:shade val="46275"/>
                  <a:invGamma/>
                </a:srgbClr>
              </a:gs>
              <a:gs pos="50000">
                <a:srgbClr val="CC0000">
                  <a:alpha val="64999"/>
                </a:srgbClr>
              </a:gs>
              <a:gs pos="100000">
                <a:srgbClr val="CC0000">
                  <a:gamma/>
                  <a:shade val="46275"/>
                  <a:invGamma/>
                </a:srgbClr>
              </a:gs>
            </a:gsLst>
            <a:lin ang="5400000" scaled="1"/>
          </a:gradFill>
          <a:ln w="9525">
            <a:solidFill>
              <a:srgbClr val="000000"/>
            </a:solidFill>
            <a:round/>
            <a:headEnd/>
            <a:tailEnd/>
          </a:ln>
        </p:spPr>
        <p:txBody>
          <a:bodyPr lIns="108265" tIns="54132" rIns="108265" bIns="54132"/>
          <a:lstStyle/>
          <a:p>
            <a:pPr defTabSz="936382">
              <a:defRPr/>
            </a:pPr>
            <a:endParaRPr lang="ru-RU" sz="1200" b="0" dirty="0">
              <a:solidFill>
                <a:srgbClr val="000000"/>
              </a:solidFill>
            </a:endParaRPr>
          </a:p>
          <a:p>
            <a:pPr algn="ctr" defTabSz="936382">
              <a:defRPr/>
            </a:pPr>
            <a:r>
              <a:rPr lang="ru-RU" sz="2000" i="1" dirty="0" smtClean="0">
                <a:solidFill>
                  <a:srgbClr val="000000"/>
                </a:solidFill>
              </a:rPr>
              <a:t>БЮДЖЕТ</a:t>
            </a:r>
            <a:endParaRPr lang="ru-RU" sz="2000" dirty="0"/>
          </a:p>
        </p:txBody>
      </p:sp>
      <p:sp>
        <p:nvSpPr>
          <p:cNvPr id="8" name="AutoShape 11"/>
          <p:cNvSpPr>
            <a:spLocks noChangeArrowheads="1"/>
          </p:cNvSpPr>
          <p:nvPr/>
        </p:nvSpPr>
        <p:spPr bwMode="auto">
          <a:xfrm>
            <a:off x="5929322" y="2000240"/>
            <a:ext cx="2152525" cy="1042236"/>
          </a:xfrm>
          <a:prstGeom prst="notchedRightArrow">
            <a:avLst>
              <a:gd name="adj1" fmla="val 50000"/>
              <a:gd name="adj2" fmla="val 40909"/>
            </a:avLst>
          </a:prstGeom>
          <a:gradFill rotWithShape="1">
            <a:gsLst>
              <a:gs pos="0">
                <a:srgbClr val="3366FF">
                  <a:gamma/>
                  <a:shade val="46275"/>
                  <a:invGamma/>
                </a:srgbClr>
              </a:gs>
              <a:gs pos="50000">
                <a:srgbClr val="3366FF">
                  <a:alpha val="67000"/>
                </a:srgbClr>
              </a:gs>
              <a:gs pos="100000">
                <a:srgbClr val="3366FF">
                  <a:gamma/>
                  <a:shade val="46275"/>
                  <a:invGamma/>
                </a:srgbClr>
              </a:gs>
            </a:gsLst>
            <a:lin ang="5400000" scaled="1"/>
          </a:gradFill>
          <a:ln w="9525">
            <a:solidFill>
              <a:srgbClr val="000000"/>
            </a:solidFill>
            <a:miter lim="800000"/>
            <a:headEnd/>
            <a:tailEnd/>
          </a:ln>
        </p:spPr>
        <p:txBody>
          <a:bodyPr lIns="108265" tIns="54132" rIns="108265" bIns="54132"/>
          <a:lstStyle/>
          <a:p>
            <a:pPr algn="l" defTabSz="936382">
              <a:defRPr/>
            </a:pPr>
            <a:endParaRPr lang="ru-RU" sz="800" b="0" dirty="0">
              <a:solidFill>
                <a:srgbClr val="000000"/>
              </a:solidFill>
            </a:endParaRPr>
          </a:p>
          <a:p>
            <a:pPr defTabSz="936382">
              <a:defRPr/>
            </a:pPr>
            <a:r>
              <a:rPr lang="ru-RU" sz="1200" b="0" dirty="0">
                <a:solidFill>
                  <a:srgbClr val="000000"/>
                </a:solidFill>
              </a:rPr>
              <a:t> </a:t>
            </a:r>
            <a:r>
              <a:rPr lang="ru-RU" sz="1500" i="1" dirty="0">
                <a:solidFill>
                  <a:srgbClr val="000000"/>
                </a:solidFill>
              </a:rPr>
              <a:t>РАСХОДЫ</a:t>
            </a:r>
            <a:endParaRPr lang="ru-RU" sz="1500" dirty="0"/>
          </a:p>
        </p:txBody>
      </p:sp>
      <p:sp>
        <p:nvSpPr>
          <p:cNvPr id="9" name="Прямоугольник 8"/>
          <p:cNvSpPr/>
          <p:nvPr/>
        </p:nvSpPr>
        <p:spPr>
          <a:xfrm>
            <a:off x="428596" y="3429000"/>
            <a:ext cx="7786742" cy="840230"/>
          </a:xfrm>
          <a:prstGeom prst="rect">
            <a:avLst/>
          </a:prstGeom>
        </p:spPr>
        <p:txBody>
          <a:bodyPr wrap="square">
            <a:spAutoFit/>
          </a:bodyPr>
          <a:lstStyle/>
          <a:p>
            <a:pPr>
              <a:lnSpc>
                <a:spcPct val="90000"/>
              </a:lnSpc>
            </a:pPr>
            <a:r>
              <a:rPr lang="ru-RU" b="1" u="sng" dirty="0" smtClean="0">
                <a:solidFill>
                  <a:srgbClr val="003366"/>
                </a:solidFill>
                <a:latin typeface="Times New Roman" pitchFamily="18" charset="0"/>
              </a:rPr>
              <a:t>ДОХОДЫ БЮДЖЕТА</a:t>
            </a:r>
            <a:r>
              <a:rPr lang="ru-RU" u="sng" dirty="0" smtClean="0">
                <a:solidFill>
                  <a:srgbClr val="003366"/>
                </a:solidFill>
                <a:latin typeface="Times New Roman" pitchFamily="18" charset="0"/>
              </a:rPr>
              <a:t> </a:t>
            </a:r>
            <a:r>
              <a:rPr lang="ru-RU" dirty="0" smtClean="0">
                <a:solidFill>
                  <a:srgbClr val="003366"/>
                </a:solidFill>
                <a:latin typeface="Times New Roman" pitchFamily="18" charset="0"/>
              </a:rPr>
              <a:t>– поступающие в бюджет денежные средства (налоги юридических и физических лиц, штрафы, административные платежи и сборы, финансовая помощь).</a:t>
            </a:r>
          </a:p>
        </p:txBody>
      </p:sp>
      <p:sp>
        <p:nvSpPr>
          <p:cNvPr id="10" name="Прямоугольник 9"/>
          <p:cNvSpPr/>
          <p:nvPr/>
        </p:nvSpPr>
        <p:spPr>
          <a:xfrm>
            <a:off x="428596" y="4286256"/>
            <a:ext cx="7643866" cy="1200329"/>
          </a:xfrm>
          <a:prstGeom prst="rect">
            <a:avLst/>
          </a:prstGeom>
        </p:spPr>
        <p:txBody>
          <a:bodyPr wrap="square">
            <a:spAutoFit/>
          </a:bodyPr>
          <a:lstStyle/>
          <a:p>
            <a:r>
              <a:rPr lang="ru-RU" b="1" u="sng" dirty="0" smtClean="0">
                <a:solidFill>
                  <a:srgbClr val="003366"/>
                </a:solidFill>
                <a:latin typeface="Times New Roman" pitchFamily="18" charset="0"/>
              </a:rPr>
              <a:t>РАСХОДЫ БЮДЖЕТА</a:t>
            </a:r>
            <a:r>
              <a:rPr lang="ru-RU" u="sng" dirty="0" smtClean="0">
                <a:solidFill>
                  <a:srgbClr val="003366"/>
                </a:solidFill>
                <a:latin typeface="Times New Roman" pitchFamily="18" charset="0"/>
              </a:rPr>
              <a:t> </a:t>
            </a:r>
            <a:r>
              <a:rPr lang="ru-RU" dirty="0" smtClean="0">
                <a:solidFill>
                  <a:srgbClr val="003366"/>
                </a:solidFill>
                <a:latin typeface="Times New Roman" pitchFamily="18" charset="0"/>
              </a:rPr>
              <a:t>– выплачиваемые из бюджета денежные средства (социальные выплаты населению, содержание государственных учреждений (образование, здравоохранение и другие), капитальное строительство и другие)</a:t>
            </a:r>
            <a:endParaRPr lang="ru-RU" dirty="0"/>
          </a:p>
        </p:txBody>
      </p:sp>
      <p:pic>
        <p:nvPicPr>
          <p:cNvPr id="11" name="Picture 5" descr="C:\Users\Bezuglova_I\Desktop\57b5fc18e8d1d2280259a2d4caa1d7de.png"/>
          <p:cNvPicPr>
            <a:picLocks noChangeAspect="1" noChangeArrowheads="1"/>
          </p:cNvPicPr>
          <p:nvPr/>
        </p:nvPicPr>
        <p:blipFill>
          <a:blip r:embed="rId2" cstate="print"/>
          <a:srcRect/>
          <a:stretch>
            <a:fillRect/>
          </a:stretch>
        </p:blipFill>
        <p:spPr bwMode="auto">
          <a:xfrm>
            <a:off x="6858016" y="4650309"/>
            <a:ext cx="2544090" cy="220769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2" name="Рисунок 11" descr="budget.png"/>
          <p:cNvPicPr>
            <a:picLocks noChangeAspect="1"/>
          </p:cNvPicPr>
          <p:nvPr/>
        </p:nvPicPr>
        <p:blipFill>
          <a:blip r:embed="rId3" cstate="print"/>
          <a:stretch>
            <a:fillRect/>
          </a:stretch>
        </p:blipFill>
        <p:spPr>
          <a:xfrm>
            <a:off x="3071802" y="5296884"/>
            <a:ext cx="2350710" cy="1561116"/>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28596" y="357166"/>
            <a:ext cx="8215370" cy="748684"/>
          </a:xfrm>
          <a:solidFill>
            <a:schemeClr val="accent4">
              <a:lumMod val="40000"/>
              <a:lumOff val="60000"/>
            </a:schemeClr>
          </a:solidFill>
          <a:ln>
            <a:solidFill>
              <a:srgbClr val="FFFF00"/>
            </a:solidFill>
          </a:ln>
        </p:spPr>
        <p:style>
          <a:lnRef idx="2">
            <a:schemeClr val="accent3">
              <a:shade val="50000"/>
            </a:schemeClr>
          </a:lnRef>
          <a:fillRef idx="1">
            <a:schemeClr val="accent3"/>
          </a:fillRef>
          <a:effectRef idx="0">
            <a:schemeClr val="accent3"/>
          </a:effectRef>
          <a:fontRef idx="minor">
            <a:schemeClr val="lt1"/>
          </a:fontRef>
        </p:style>
        <p:txBody>
          <a:bodyPr anchor="ctr">
            <a:normAutofit fontScale="90000"/>
          </a:bodyPr>
          <a:lstStyle/>
          <a:p>
            <a:pPr algn="ctr"/>
            <a:r>
              <a:rPr lang="ru-RU" sz="2800" i="1" dirty="0" smtClean="0">
                <a:solidFill>
                  <a:schemeClr val="accent2">
                    <a:lumMod val="50000"/>
                  </a:schemeClr>
                </a:solidFill>
                <a:latin typeface="Times New Roman" pitchFamily="18" charset="0"/>
              </a:rPr>
              <a:t>Бюджет муниципального района в разрезе муниципальных программ </a:t>
            </a:r>
            <a:r>
              <a:rPr lang="en-US" sz="2800" i="1" dirty="0" smtClean="0">
                <a:solidFill>
                  <a:schemeClr val="accent2">
                    <a:lumMod val="50000"/>
                  </a:schemeClr>
                </a:solidFill>
                <a:latin typeface="Times New Roman" pitchFamily="18" charset="0"/>
              </a:rPr>
              <a:t>[</a:t>
            </a:r>
            <a:r>
              <a:rPr lang="ru-RU" sz="2800" i="1" dirty="0" smtClean="0">
                <a:solidFill>
                  <a:schemeClr val="accent2">
                    <a:lumMod val="50000"/>
                  </a:schemeClr>
                </a:solidFill>
                <a:latin typeface="Times New Roman" pitchFamily="18" charset="0"/>
              </a:rPr>
              <a:t>3</a:t>
            </a:r>
            <a:r>
              <a:rPr lang="en-US" sz="2800" i="1" dirty="0" smtClean="0">
                <a:solidFill>
                  <a:schemeClr val="accent2">
                    <a:lumMod val="50000"/>
                  </a:schemeClr>
                </a:solidFill>
                <a:latin typeface="Times New Roman" pitchFamily="18" charset="0"/>
              </a:rPr>
              <a:t>]</a:t>
            </a:r>
            <a:endParaRPr lang="ru-RU" sz="2800" dirty="0"/>
          </a:p>
        </p:txBody>
      </p:sp>
      <p:graphicFrame>
        <p:nvGraphicFramePr>
          <p:cNvPr id="5" name="Содержимое 4"/>
          <p:cNvGraphicFramePr>
            <a:graphicFrameLocks noGrp="1"/>
          </p:cNvGraphicFramePr>
          <p:nvPr>
            <p:ph idx="1"/>
          </p:nvPr>
        </p:nvGraphicFramePr>
        <p:xfrm>
          <a:off x="142848" y="1600200"/>
          <a:ext cx="8786871" cy="5000818"/>
        </p:xfrm>
        <a:graphic>
          <a:graphicData uri="http://schemas.openxmlformats.org/drawingml/2006/table">
            <a:tbl>
              <a:tblPr firstRow="1" bandRow="1">
                <a:tableStyleId>{16D9F66E-5EB9-4882-86FB-DCBF35E3C3E4}</a:tableStyleId>
              </a:tblPr>
              <a:tblGrid>
                <a:gridCol w="2714640"/>
                <a:gridCol w="785818"/>
                <a:gridCol w="785818"/>
                <a:gridCol w="714380"/>
                <a:gridCol w="857256"/>
                <a:gridCol w="714380"/>
                <a:gridCol w="785818"/>
                <a:gridCol w="714380"/>
                <a:gridCol w="714381"/>
              </a:tblGrid>
              <a:tr h="893480">
                <a:tc>
                  <a:txBody>
                    <a:bodyPr/>
                    <a:lstStyle/>
                    <a:p>
                      <a:pPr algn="ctr" rtl="0" fontAlgn="ctr"/>
                      <a:r>
                        <a:rPr lang="ru-RU" sz="1100" u="none" strike="noStrike" dirty="0"/>
                        <a:t>Наименование муниципальной программы </a:t>
                      </a:r>
                      <a:endParaRPr lang="ru-RU" sz="1100" b="1" i="1" u="none" strike="noStrike" dirty="0">
                        <a:solidFill>
                          <a:schemeClr val="bg1"/>
                        </a:solidFill>
                        <a:latin typeface="+mn-lt"/>
                      </a:endParaRPr>
                    </a:p>
                  </a:txBody>
                  <a:tcPr marL="9525" marR="9525" marT="9525" marB="0" anchor="ctr"/>
                </a:tc>
                <a:tc>
                  <a:txBody>
                    <a:bodyPr/>
                    <a:lstStyle/>
                    <a:p>
                      <a:pPr algn="ctr" rtl="0" fontAlgn="ctr"/>
                      <a:r>
                        <a:rPr lang="ru-RU" sz="1100" u="none" strike="noStrike" dirty="0" smtClean="0"/>
                        <a:t>2020 </a:t>
                      </a:r>
                      <a:r>
                        <a:rPr lang="ru-RU" sz="1100" u="none" strike="noStrike" dirty="0"/>
                        <a:t>год (план)</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a:t>доля в общем объеме расходов, %</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smtClean="0"/>
                        <a:t>2021 </a:t>
                      </a:r>
                      <a:r>
                        <a:rPr lang="ru-RU" sz="1100" u="none" strike="noStrike" dirty="0"/>
                        <a:t>год (прогноз)</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a:t>доля в общем объеме расходов, %</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smtClean="0"/>
                        <a:t>2022 </a:t>
                      </a:r>
                      <a:r>
                        <a:rPr lang="ru-RU" sz="1100" u="none" strike="noStrike" dirty="0"/>
                        <a:t>год (прогноз)</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a:t>доля в общем объеме расходов, %</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smtClean="0"/>
                        <a:t>2023 </a:t>
                      </a:r>
                      <a:r>
                        <a:rPr lang="ru-RU" sz="1100" u="none" strike="noStrike" dirty="0"/>
                        <a:t>год (прогноз)</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a:t>доля в общем объеме расходов, %</a:t>
                      </a:r>
                      <a:endParaRPr lang="ru-RU" sz="1100" b="1" i="0" u="none" strike="noStrike" dirty="0">
                        <a:solidFill>
                          <a:srgbClr val="000000"/>
                        </a:solidFill>
                        <a:latin typeface="+mn-lt"/>
                      </a:endParaRPr>
                    </a:p>
                  </a:txBody>
                  <a:tcPr marL="9525" marR="9525" marT="9525" marB="0" anchor="ctr"/>
                </a:tc>
              </a:tr>
              <a:tr h="732852">
                <a:tc>
                  <a:txBody>
                    <a:bodyPr/>
                    <a:lstStyle/>
                    <a:p>
                      <a:pPr algn="l" fontAlgn="b"/>
                      <a:r>
                        <a:rPr lang="ru-RU" sz="1000" u="none" strike="noStrike" dirty="0"/>
                        <a:t>Муниципальная программа "Повышение эффективности управления муниципальными финансами в Льговском районе Курской области"</a:t>
                      </a:r>
                      <a:endParaRPr lang="ru-RU" sz="1000" b="0" i="0" u="none" strike="noStrike" dirty="0">
                        <a:latin typeface="Arial"/>
                      </a:endParaRPr>
                    </a:p>
                  </a:txBody>
                  <a:tcPr marL="9525" marR="9525" marT="9525" marB="0" anchor="ctr"/>
                </a:tc>
                <a:tc>
                  <a:txBody>
                    <a:bodyPr/>
                    <a:lstStyle/>
                    <a:p>
                      <a:pPr algn="ctr" fontAlgn="ctr"/>
                      <a:r>
                        <a:rPr lang="ru-RU" sz="1000" b="0" i="0" u="none" strike="noStrike" dirty="0">
                          <a:latin typeface="Arial"/>
                        </a:rPr>
                        <a:t>9 903 </a:t>
                      </a:r>
                      <a:r>
                        <a:rPr lang="ru-RU" sz="1000" b="0" i="0" u="none" strike="noStrike" dirty="0" smtClean="0">
                          <a:latin typeface="Arial"/>
                        </a:rPr>
                        <a:t>253</a:t>
                      </a:r>
                      <a:endParaRPr lang="ru-RU" sz="1000" b="0" i="0" u="none" strike="noStrike" dirty="0">
                        <a:latin typeface="Arial"/>
                      </a:endParaRPr>
                    </a:p>
                  </a:txBody>
                  <a:tcPr marL="7620" marR="7620" marT="7620" marB="0" anchor="ctr"/>
                </a:tc>
                <a:tc>
                  <a:txBody>
                    <a:bodyPr/>
                    <a:lstStyle/>
                    <a:p>
                      <a:pPr algn="ctr" fontAlgn="ctr"/>
                      <a:r>
                        <a:rPr lang="ru-RU" sz="1000" b="0" i="0" u="none" strike="noStrike">
                          <a:latin typeface="Arial"/>
                        </a:rPr>
                        <a:t>2,44</a:t>
                      </a:r>
                    </a:p>
                  </a:txBody>
                  <a:tcPr marL="7620" marR="7620" marT="7620" marB="0" anchor="ctr"/>
                </a:tc>
                <a:tc>
                  <a:txBody>
                    <a:bodyPr/>
                    <a:lstStyle/>
                    <a:p>
                      <a:pPr algn="ctr" fontAlgn="ctr"/>
                      <a:r>
                        <a:rPr lang="ru-RU" sz="1000" b="0" i="0" u="none" strike="noStrike" dirty="0">
                          <a:latin typeface="Arial"/>
                        </a:rPr>
                        <a:t>8 </a:t>
                      </a:r>
                      <a:r>
                        <a:rPr lang="ru-RU" sz="1000" b="0" i="0" u="none" strike="noStrike" dirty="0" smtClean="0">
                          <a:latin typeface="Arial"/>
                        </a:rPr>
                        <a:t>659 390</a:t>
                      </a:r>
                      <a:endParaRPr lang="ru-RU" sz="1000" b="0" i="0" u="none" strike="noStrike" dirty="0">
                        <a:latin typeface="Arial"/>
                      </a:endParaRPr>
                    </a:p>
                  </a:txBody>
                  <a:tcPr marL="7620" marR="7620" marT="7620" marB="0" anchor="ctr"/>
                </a:tc>
                <a:tc>
                  <a:txBody>
                    <a:bodyPr/>
                    <a:lstStyle/>
                    <a:p>
                      <a:pPr algn="ctr" fontAlgn="ctr"/>
                      <a:r>
                        <a:rPr lang="ru-RU" sz="1000" b="0" i="0" u="none" strike="noStrike">
                          <a:latin typeface="Arial"/>
                        </a:rPr>
                        <a:t>2,44</a:t>
                      </a:r>
                    </a:p>
                  </a:txBody>
                  <a:tcPr marL="7620" marR="7620" marT="7620" marB="0" anchor="ctr"/>
                </a:tc>
                <a:tc>
                  <a:txBody>
                    <a:bodyPr/>
                    <a:lstStyle/>
                    <a:p>
                      <a:pPr algn="ctr" fontAlgn="ctr"/>
                      <a:r>
                        <a:rPr lang="ru-RU" sz="1000" b="0" i="0" u="none" strike="noStrike" dirty="0">
                          <a:latin typeface="Arial"/>
                        </a:rPr>
                        <a:t>8 598 </a:t>
                      </a:r>
                      <a:r>
                        <a:rPr lang="ru-RU" sz="1000" b="0" i="0" u="none" strike="noStrike" dirty="0" smtClean="0">
                          <a:latin typeface="Arial"/>
                        </a:rPr>
                        <a:t>001</a:t>
                      </a:r>
                      <a:endParaRPr lang="ru-RU" sz="1000" b="0" i="0" u="none" strike="noStrike" dirty="0">
                        <a:latin typeface="Arial"/>
                      </a:endParaRPr>
                    </a:p>
                  </a:txBody>
                  <a:tcPr marL="7620" marR="7620" marT="7620" marB="0" anchor="ctr"/>
                </a:tc>
                <a:tc>
                  <a:txBody>
                    <a:bodyPr/>
                    <a:lstStyle/>
                    <a:p>
                      <a:pPr algn="ctr" fontAlgn="ctr"/>
                      <a:r>
                        <a:rPr lang="ru-RU" sz="1000" b="0" i="0" u="none" strike="noStrike">
                          <a:latin typeface="Arial"/>
                        </a:rPr>
                        <a:t>2,64</a:t>
                      </a:r>
                    </a:p>
                  </a:txBody>
                  <a:tcPr marL="7620" marR="7620" marT="7620" marB="0" anchor="ctr"/>
                </a:tc>
                <a:tc>
                  <a:txBody>
                    <a:bodyPr/>
                    <a:lstStyle/>
                    <a:p>
                      <a:pPr algn="ctr" fontAlgn="ctr"/>
                      <a:r>
                        <a:rPr lang="ru-RU" sz="1000" b="0" i="0" u="none" strike="noStrike" dirty="0">
                          <a:latin typeface="Arial"/>
                        </a:rPr>
                        <a:t>8 049 </a:t>
                      </a:r>
                      <a:r>
                        <a:rPr lang="ru-RU" sz="1000" b="0" i="0" u="none" strike="noStrike" dirty="0" smtClean="0">
                          <a:latin typeface="Arial"/>
                        </a:rPr>
                        <a:t>909</a:t>
                      </a:r>
                      <a:endParaRPr lang="ru-RU" sz="1000" b="0" i="0" u="none" strike="noStrike" dirty="0">
                        <a:latin typeface="Arial"/>
                      </a:endParaRPr>
                    </a:p>
                  </a:txBody>
                  <a:tcPr marL="7620" marR="7620" marT="7620" marB="0" anchor="ctr"/>
                </a:tc>
                <a:tc>
                  <a:txBody>
                    <a:bodyPr/>
                    <a:lstStyle/>
                    <a:p>
                      <a:pPr algn="ctr" fontAlgn="ctr"/>
                      <a:r>
                        <a:rPr lang="ru-RU" sz="1000" b="0" i="0" u="none" strike="noStrike">
                          <a:latin typeface="Arial"/>
                        </a:rPr>
                        <a:t>2,52</a:t>
                      </a:r>
                    </a:p>
                  </a:txBody>
                  <a:tcPr marL="7620" marR="7620" marT="7620" marB="0" anchor="ctr"/>
                </a:tc>
              </a:tr>
              <a:tr h="488220">
                <a:tc>
                  <a:txBody>
                    <a:bodyPr/>
                    <a:lstStyle/>
                    <a:p>
                      <a:pPr algn="l" fontAlgn="t"/>
                      <a:r>
                        <a:rPr lang="ru-RU" sz="1000" b="0" i="0" u="none" strike="noStrike" dirty="0">
                          <a:latin typeface="Arial"/>
                        </a:rPr>
                        <a:t>Муниципальная программа "Комплексное развитие сельских территорий Льговского района Курской области</a:t>
                      </a:r>
                    </a:p>
                  </a:txBody>
                  <a:tcPr marL="7620" marR="7620" marT="7620" marB="0"/>
                </a:tc>
                <a:tc>
                  <a:txBody>
                    <a:bodyPr/>
                    <a:lstStyle/>
                    <a:p>
                      <a:pPr algn="ctr" fontAlgn="ctr"/>
                      <a:r>
                        <a:rPr lang="ru-RU" sz="1000" b="0" i="0" u="none" strike="noStrike" dirty="0">
                          <a:latin typeface="Arial"/>
                        </a:rPr>
                        <a:t>2 298 </a:t>
                      </a:r>
                      <a:r>
                        <a:rPr lang="ru-RU" sz="1000" b="0" i="0" u="none" strike="noStrike" dirty="0" smtClean="0">
                          <a:latin typeface="Arial"/>
                        </a:rPr>
                        <a:t>647</a:t>
                      </a:r>
                      <a:endParaRPr lang="ru-RU" sz="1000" b="0" i="0" u="none" strike="noStrike" dirty="0">
                        <a:latin typeface="Arial"/>
                      </a:endParaRPr>
                    </a:p>
                  </a:txBody>
                  <a:tcPr marL="7620" marR="7620" marT="7620" marB="0" anchor="ctr"/>
                </a:tc>
                <a:tc>
                  <a:txBody>
                    <a:bodyPr/>
                    <a:lstStyle/>
                    <a:p>
                      <a:pPr algn="ctr" fontAlgn="ctr"/>
                      <a:r>
                        <a:rPr lang="ru-RU" sz="1000" b="0" i="0" u="none" strike="noStrike">
                          <a:latin typeface="Arial"/>
                        </a:rPr>
                        <a:t>0,57</a:t>
                      </a:r>
                    </a:p>
                  </a:txBody>
                  <a:tcPr marL="7620" marR="7620" marT="7620" marB="0" anchor="ctr"/>
                </a:tc>
                <a:tc>
                  <a:txBody>
                    <a:bodyPr/>
                    <a:lstStyle/>
                    <a:p>
                      <a:pPr algn="ctr" fontAlgn="ctr"/>
                      <a:r>
                        <a:rPr lang="ru-RU" sz="1000" b="0" i="0" u="none" strike="noStrike">
                          <a:latin typeface="Arial"/>
                        </a:rPr>
                        <a:t> </a:t>
                      </a:r>
                    </a:p>
                  </a:txBody>
                  <a:tcPr marL="7620" marR="7620" marT="7620" marB="0" anchor="ctr"/>
                </a:tc>
                <a:tc>
                  <a:txBody>
                    <a:bodyPr/>
                    <a:lstStyle/>
                    <a:p>
                      <a:pPr algn="ctr" fontAlgn="ctr"/>
                      <a:r>
                        <a:rPr lang="ru-RU" sz="1000" b="0" i="0" u="none" strike="noStrike">
                          <a:latin typeface="Arial"/>
                        </a:rPr>
                        <a:t>0,00</a:t>
                      </a:r>
                    </a:p>
                  </a:txBody>
                  <a:tcPr marL="7620" marR="7620" marT="7620" marB="0" anchor="ctr"/>
                </a:tc>
                <a:tc>
                  <a:txBody>
                    <a:bodyPr/>
                    <a:lstStyle/>
                    <a:p>
                      <a:pPr algn="ctr" fontAlgn="ctr"/>
                      <a:r>
                        <a:rPr lang="ru-RU" sz="1000" b="0" i="0" u="none" strike="noStrike" dirty="0">
                          <a:latin typeface="Arial"/>
                        </a:rPr>
                        <a:t>345 </a:t>
                      </a:r>
                      <a:r>
                        <a:rPr lang="ru-RU" sz="1000" b="0" i="0" u="none" strike="noStrike" dirty="0" smtClean="0">
                          <a:latin typeface="Arial"/>
                        </a:rPr>
                        <a:t>000</a:t>
                      </a:r>
                      <a:endParaRPr lang="ru-RU" sz="1000" b="0" i="0" u="none" strike="noStrike" dirty="0">
                        <a:latin typeface="Arial"/>
                      </a:endParaRPr>
                    </a:p>
                  </a:txBody>
                  <a:tcPr marL="7620" marR="7620" marT="7620" marB="0" anchor="ctr"/>
                </a:tc>
                <a:tc>
                  <a:txBody>
                    <a:bodyPr/>
                    <a:lstStyle/>
                    <a:p>
                      <a:pPr algn="ctr" fontAlgn="ctr"/>
                      <a:r>
                        <a:rPr lang="ru-RU" sz="1000" b="0" i="0" u="none" strike="noStrike">
                          <a:latin typeface="Arial"/>
                        </a:rPr>
                        <a:t>0,00</a:t>
                      </a:r>
                    </a:p>
                  </a:txBody>
                  <a:tcPr marL="7620" marR="7620" marT="7620" marB="0" anchor="ctr"/>
                </a:tc>
                <a:tc>
                  <a:txBody>
                    <a:bodyPr/>
                    <a:lstStyle/>
                    <a:p>
                      <a:pPr algn="ctr" fontAlgn="ctr"/>
                      <a:r>
                        <a:rPr lang="ru-RU" sz="1000" b="0" i="0" u="none" strike="noStrike">
                          <a:latin typeface="Arial"/>
                        </a:rPr>
                        <a:t> </a:t>
                      </a:r>
                    </a:p>
                  </a:txBody>
                  <a:tcPr marL="7620" marR="7620" marT="7620" marB="0" anchor="ctr"/>
                </a:tc>
                <a:tc>
                  <a:txBody>
                    <a:bodyPr/>
                    <a:lstStyle/>
                    <a:p>
                      <a:pPr algn="ctr" fontAlgn="ctr"/>
                      <a:r>
                        <a:rPr lang="ru-RU" sz="1000" b="0" i="0" u="none" strike="noStrike">
                          <a:latin typeface="Arial"/>
                        </a:rPr>
                        <a:t>0,00</a:t>
                      </a:r>
                    </a:p>
                  </a:txBody>
                  <a:tcPr marL="7620" marR="7620" marT="7620" marB="0" anchor="ctr"/>
                </a:tc>
              </a:tr>
              <a:tr h="602350">
                <a:tc>
                  <a:txBody>
                    <a:bodyPr/>
                    <a:lstStyle/>
                    <a:p>
                      <a:pPr algn="l" fontAlgn="b"/>
                      <a:r>
                        <a:rPr lang="ru-RU" sz="1000" u="none" strike="noStrike"/>
                        <a:t>Муниципальная программа "Содействие занятости населения в Льговском районе Курской области"</a:t>
                      </a:r>
                      <a:endParaRPr lang="ru-RU" sz="1000" b="0" i="0" u="none" strike="noStrike">
                        <a:latin typeface="Arial"/>
                      </a:endParaRPr>
                    </a:p>
                  </a:txBody>
                  <a:tcPr marL="9525" marR="9525" marT="9525" marB="0" anchor="ctr"/>
                </a:tc>
                <a:tc>
                  <a:txBody>
                    <a:bodyPr/>
                    <a:lstStyle/>
                    <a:p>
                      <a:pPr algn="ctr" fontAlgn="ctr"/>
                      <a:r>
                        <a:rPr lang="ru-RU" sz="1000" b="0" i="0" u="none" strike="noStrike" dirty="0">
                          <a:latin typeface="Arial"/>
                        </a:rPr>
                        <a:t>348 </a:t>
                      </a:r>
                      <a:r>
                        <a:rPr lang="ru-RU" sz="1000" b="0" i="0" u="none" strike="noStrike" dirty="0" smtClean="0">
                          <a:latin typeface="Arial"/>
                        </a:rPr>
                        <a:t>862</a:t>
                      </a:r>
                      <a:endParaRPr lang="ru-RU" sz="1000" b="0" i="0" u="none" strike="noStrike" dirty="0">
                        <a:latin typeface="Arial"/>
                      </a:endParaRPr>
                    </a:p>
                  </a:txBody>
                  <a:tcPr marL="7620" marR="7620" marT="7620" marB="0" anchor="ctr"/>
                </a:tc>
                <a:tc>
                  <a:txBody>
                    <a:bodyPr/>
                    <a:lstStyle/>
                    <a:p>
                      <a:pPr algn="ctr" fontAlgn="ctr"/>
                      <a:r>
                        <a:rPr lang="ru-RU" sz="1000" b="0" i="0" u="none" strike="noStrike">
                          <a:latin typeface="Arial"/>
                        </a:rPr>
                        <a:t>0,09</a:t>
                      </a:r>
                    </a:p>
                  </a:txBody>
                  <a:tcPr marL="7620" marR="7620" marT="7620" marB="0" anchor="ctr"/>
                </a:tc>
                <a:tc>
                  <a:txBody>
                    <a:bodyPr/>
                    <a:lstStyle/>
                    <a:p>
                      <a:pPr algn="ctr" fontAlgn="ctr"/>
                      <a:r>
                        <a:rPr lang="ru-RU" sz="1000" b="0" i="0" u="none" strike="noStrike" dirty="0">
                          <a:latin typeface="Arial"/>
                        </a:rPr>
                        <a:t>364 </a:t>
                      </a:r>
                      <a:r>
                        <a:rPr lang="ru-RU" sz="1000" b="0" i="0" u="none" strike="noStrike" dirty="0" smtClean="0">
                          <a:latin typeface="Arial"/>
                        </a:rPr>
                        <a:t>085</a:t>
                      </a:r>
                      <a:endParaRPr lang="ru-RU" sz="1000" b="0" i="0" u="none" strike="noStrike" dirty="0">
                        <a:latin typeface="Arial"/>
                      </a:endParaRPr>
                    </a:p>
                  </a:txBody>
                  <a:tcPr marL="7620" marR="7620" marT="7620" marB="0" anchor="ctr"/>
                </a:tc>
                <a:tc>
                  <a:txBody>
                    <a:bodyPr/>
                    <a:lstStyle/>
                    <a:p>
                      <a:pPr algn="ctr" fontAlgn="ctr"/>
                      <a:r>
                        <a:rPr lang="ru-RU" sz="1000" b="0" i="0" u="none" strike="noStrike">
                          <a:latin typeface="Arial"/>
                        </a:rPr>
                        <a:t>0,10</a:t>
                      </a:r>
                    </a:p>
                  </a:txBody>
                  <a:tcPr marL="7620" marR="7620" marT="7620" marB="0" anchor="ctr"/>
                </a:tc>
                <a:tc>
                  <a:txBody>
                    <a:bodyPr/>
                    <a:lstStyle/>
                    <a:p>
                      <a:pPr algn="ctr" fontAlgn="ctr"/>
                      <a:r>
                        <a:rPr lang="ru-RU" sz="1000" b="0" i="0" u="none" strike="noStrike" dirty="0">
                          <a:latin typeface="Arial"/>
                        </a:rPr>
                        <a:t>129 </a:t>
                      </a:r>
                      <a:r>
                        <a:rPr lang="ru-RU" sz="1000" b="0" i="0" u="none" strike="noStrike" dirty="0" smtClean="0">
                          <a:latin typeface="Arial"/>
                        </a:rPr>
                        <a:t>000</a:t>
                      </a:r>
                      <a:endParaRPr lang="ru-RU" sz="1000" b="0" i="0" u="none" strike="noStrike" dirty="0">
                        <a:latin typeface="Arial"/>
                      </a:endParaRPr>
                    </a:p>
                  </a:txBody>
                  <a:tcPr marL="7620" marR="7620" marT="7620" marB="0" anchor="ctr"/>
                </a:tc>
                <a:tc>
                  <a:txBody>
                    <a:bodyPr/>
                    <a:lstStyle/>
                    <a:p>
                      <a:pPr algn="ctr" fontAlgn="ctr"/>
                      <a:r>
                        <a:rPr lang="ru-RU" sz="1000" b="0" i="0" u="none" strike="noStrike">
                          <a:latin typeface="Arial"/>
                        </a:rPr>
                        <a:t>0,04</a:t>
                      </a:r>
                    </a:p>
                  </a:txBody>
                  <a:tcPr marL="7620" marR="7620" marT="7620" marB="0" anchor="ctr"/>
                </a:tc>
                <a:tc>
                  <a:txBody>
                    <a:bodyPr/>
                    <a:lstStyle/>
                    <a:p>
                      <a:pPr algn="ctr" fontAlgn="ctr"/>
                      <a:r>
                        <a:rPr lang="ru-RU" sz="1000" b="0" i="0" u="none" strike="noStrike" dirty="0">
                          <a:latin typeface="Arial"/>
                        </a:rPr>
                        <a:t>345 </a:t>
                      </a:r>
                      <a:r>
                        <a:rPr lang="ru-RU" sz="1000" b="0" i="0" u="none" strike="noStrike" dirty="0" smtClean="0">
                          <a:latin typeface="Arial"/>
                        </a:rPr>
                        <a:t>000</a:t>
                      </a:r>
                      <a:endParaRPr lang="ru-RU" sz="1000" b="0" i="0" u="none" strike="noStrike" dirty="0">
                        <a:latin typeface="Arial"/>
                      </a:endParaRPr>
                    </a:p>
                  </a:txBody>
                  <a:tcPr marL="7620" marR="7620" marT="7620" marB="0" anchor="ctr"/>
                </a:tc>
                <a:tc>
                  <a:txBody>
                    <a:bodyPr/>
                    <a:lstStyle/>
                    <a:p>
                      <a:pPr algn="ctr" fontAlgn="ctr"/>
                      <a:r>
                        <a:rPr lang="ru-RU" sz="1000" b="0" i="0" u="none" strike="noStrike">
                          <a:latin typeface="Arial"/>
                        </a:rPr>
                        <a:t>0,11</a:t>
                      </a:r>
                    </a:p>
                  </a:txBody>
                  <a:tcPr marL="7620" marR="7620" marT="7620" marB="0" anchor="ctr"/>
                </a:tc>
              </a:tr>
              <a:tr h="527056">
                <a:tc>
                  <a:txBody>
                    <a:bodyPr/>
                    <a:lstStyle/>
                    <a:p>
                      <a:pPr algn="l" fontAlgn="b"/>
                      <a:r>
                        <a:rPr lang="ru-RU" sz="1000" u="none" strike="noStrike" dirty="0"/>
                        <a:t>Муниципальная программа «Развитие информационного общества в Льговском районе Курской области»</a:t>
                      </a:r>
                      <a:endParaRPr lang="ru-RU" sz="1000" b="0" i="0" u="none" strike="noStrike" dirty="0">
                        <a:latin typeface="Arial"/>
                      </a:endParaRPr>
                    </a:p>
                  </a:txBody>
                  <a:tcPr marL="9525" marR="9525" marT="9525" marB="0" anchor="ctr"/>
                </a:tc>
                <a:tc>
                  <a:txBody>
                    <a:bodyPr/>
                    <a:lstStyle/>
                    <a:p>
                      <a:pPr algn="ctr" fontAlgn="ctr"/>
                      <a:r>
                        <a:rPr lang="ru-RU" sz="1000" b="0" i="0" u="none" strike="noStrike" dirty="0">
                          <a:latin typeface="Arial"/>
                        </a:rPr>
                        <a:t>279 </a:t>
                      </a:r>
                      <a:r>
                        <a:rPr lang="ru-RU" sz="1000" b="0" i="0" u="none" strike="noStrike" dirty="0" smtClean="0">
                          <a:latin typeface="Arial"/>
                        </a:rPr>
                        <a:t>000</a:t>
                      </a:r>
                      <a:endParaRPr lang="ru-RU" sz="1000" b="0" i="0" u="none" strike="noStrike" dirty="0">
                        <a:latin typeface="Arial"/>
                      </a:endParaRPr>
                    </a:p>
                  </a:txBody>
                  <a:tcPr marL="7620" marR="7620" marT="7620" marB="0" anchor="ctr"/>
                </a:tc>
                <a:tc>
                  <a:txBody>
                    <a:bodyPr/>
                    <a:lstStyle/>
                    <a:p>
                      <a:pPr algn="ctr" fontAlgn="ctr"/>
                      <a:r>
                        <a:rPr lang="ru-RU" sz="1000" b="0" i="0" u="none" strike="noStrike">
                          <a:latin typeface="Arial"/>
                        </a:rPr>
                        <a:t>0,07</a:t>
                      </a:r>
                    </a:p>
                  </a:txBody>
                  <a:tcPr marL="7620" marR="7620" marT="7620" marB="0" anchor="ctr"/>
                </a:tc>
                <a:tc>
                  <a:txBody>
                    <a:bodyPr/>
                    <a:lstStyle/>
                    <a:p>
                      <a:pPr algn="ctr" fontAlgn="ctr"/>
                      <a:r>
                        <a:rPr lang="ru-RU" sz="1000" b="0" i="0" u="none" strike="noStrike" dirty="0">
                          <a:latin typeface="Arial"/>
                        </a:rPr>
                        <a:t>279 </a:t>
                      </a:r>
                      <a:r>
                        <a:rPr lang="ru-RU" sz="1000" b="0" i="0" u="none" strike="noStrike" dirty="0" smtClean="0">
                          <a:latin typeface="Arial"/>
                        </a:rPr>
                        <a:t>000</a:t>
                      </a:r>
                      <a:endParaRPr lang="ru-RU" sz="1000" b="0" i="0" u="none" strike="noStrike" dirty="0">
                        <a:latin typeface="Arial"/>
                      </a:endParaRPr>
                    </a:p>
                  </a:txBody>
                  <a:tcPr marL="7620" marR="7620" marT="7620" marB="0" anchor="ctr"/>
                </a:tc>
                <a:tc>
                  <a:txBody>
                    <a:bodyPr/>
                    <a:lstStyle/>
                    <a:p>
                      <a:pPr algn="ctr" fontAlgn="ctr"/>
                      <a:r>
                        <a:rPr lang="ru-RU" sz="1000" b="0" i="0" u="none" strike="noStrike">
                          <a:latin typeface="Arial"/>
                        </a:rPr>
                        <a:t>0,08</a:t>
                      </a:r>
                    </a:p>
                  </a:txBody>
                  <a:tcPr marL="7620" marR="7620" marT="7620" marB="0" anchor="ctr"/>
                </a:tc>
                <a:tc>
                  <a:txBody>
                    <a:bodyPr/>
                    <a:lstStyle/>
                    <a:p>
                      <a:pPr algn="ctr" fontAlgn="ctr"/>
                      <a:r>
                        <a:rPr lang="ru-RU" sz="1000" b="0" i="0" u="none" strike="noStrike" dirty="0">
                          <a:latin typeface="Arial"/>
                        </a:rPr>
                        <a:t>30 </a:t>
                      </a:r>
                      <a:r>
                        <a:rPr lang="ru-RU" sz="1000" b="0" i="0" u="none" strike="noStrike" dirty="0" smtClean="0">
                          <a:latin typeface="Arial"/>
                        </a:rPr>
                        <a:t>000</a:t>
                      </a:r>
                      <a:endParaRPr lang="ru-RU" sz="1000" b="0" i="0" u="none" strike="noStrike" dirty="0">
                        <a:latin typeface="Arial"/>
                      </a:endParaRPr>
                    </a:p>
                  </a:txBody>
                  <a:tcPr marL="7620" marR="7620" marT="7620" marB="0" anchor="ctr"/>
                </a:tc>
                <a:tc>
                  <a:txBody>
                    <a:bodyPr/>
                    <a:lstStyle/>
                    <a:p>
                      <a:pPr algn="ctr" fontAlgn="ctr"/>
                      <a:r>
                        <a:rPr lang="ru-RU" sz="1000" b="0" i="0" u="none" strike="noStrike">
                          <a:latin typeface="Arial"/>
                        </a:rPr>
                        <a:t>0,01</a:t>
                      </a:r>
                    </a:p>
                  </a:txBody>
                  <a:tcPr marL="7620" marR="7620" marT="7620" marB="0" anchor="ctr"/>
                </a:tc>
                <a:tc>
                  <a:txBody>
                    <a:bodyPr/>
                    <a:lstStyle/>
                    <a:p>
                      <a:pPr algn="ctr" fontAlgn="ctr"/>
                      <a:r>
                        <a:rPr lang="ru-RU" sz="1000" b="0" i="0" u="none" strike="noStrike" dirty="0">
                          <a:latin typeface="Arial"/>
                        </a:rPr>
                        <a:t>129 </a:t>
                      </a:r>
                      <a:r>
                        <a:rPr lang="ru-RU" sz="1000" b="0" i="0" u="none" strike="noStrike" dirty="0" smtClean="0">
                          <a:latin typeface="Arial"/>
                        </a:rPr>
                        <a:t>000</a:t>
                      </a:r>
                      <a:endParaRPr lang="ru-RU" sz="1000" b="0" i="0" u="none" strike="noStrike" dirty="0">
                        <a:latin typeface="Arial"/>
                      </a:endParaRPr>
                    </a:p>
                  </a:txBody>
                  <a:tcPr marL="7620" marR="7620" marT="7620" marB="0" anchor="ctr"/>
                </a:tc>
                <a:tc>
                  <a:txBody>
                    <a:bodyPr/>
                    <a:lstStyle/>
                    <a:p>
                      <a:pPr algn="ctr" fontAlgn="ctr"/>
                      <a:r>
                        <a:rPr lang="ru-RU" sz="1000" b="0" i="0" u="none" strike="noStrike">
                          <a:latin typeface="Arial"/>
                        </a:rPr>
                        <a:t>0,04</a:t>
                      </a:r>
                    </a:p>
                  </a:txBody>
                  <a:tcPr marL="7620" marR="7620" marT="7620" marB="0" anchor="ctr"/>
                </a:tc>
              </a:tr>
              <a:tr h="752938">
                <a:tc>
                  <a:txBody>
                    <a:bodyPr/>
                    <a:lstStyle/>
                    <a:p>
                      <a:pPr algn="l" fontAlgn="b"/>
                      <a:r>
                        <a:rPr lang="ru-RU" sz="1000" u="none" strike="noStrike"/>
                        <a:t>Муниципальная программа "Профилактика наркомании и медико-социальная реабилитация больных наркоманией в Льговском районе Курской области"</a:t>
                      </a:r>
                      <a:endParaRPr lang="ru-RU" sz="1000" b="0" i="0" u="none" strike="noStrike">
                        <a:latin typeface="Arial"/>
                      </a:endParaRPr>
                    </a:p>
                  </a:txBody>
                  <a:tcPr marL="9525" marR="9525" marT="9525" marB="0" anchor="ctr"/>
                </a:tc>
                <a:tc>
                  <a:txBody>
                    <a:bodyPr/>
                    <a:lstStyle/>
                    <a:p>
                      <a:pPr algn="ctr" fontAlgn="ctr"/>
                      <a:r>
                        <a:rPr lang="ru-RU" sz="1000" b="0" i="0" u="none" strike="noStrike" dirty="0">
                          <a:latin typeface="Arial"/>
                        </a:rPr>
                        <a:t>30 </a:t>
                      </a:r>
                      <a:r>
                        <a:rPr lang="ru-RU" sz="1000" b="0" i="0" u="none" strike="noStrike" dirty="0" smtClean="0">
                          <a:latin typeface="Arial"/>
                        </a:rPr>
                        <a:t>000</a:t>
                      </a:r>
                      <a:endParaRPr lang="ru-RU" sz="1000" b="0" i="0" u="none" strike="noStrike" dirty="0">
                        <a:latin typeface="Arial"/>
                      </a:endParaRPr>
                    </a:p>
                  </a:txBody>
                  <a:tcPr marL="7620" marR="7620" marT="7620" marB="0" anchor="ctr"/>
                </a:tc>
                <a:tc>
                  <a:txBody>
                    <a:bodyPr/>
                    <a:lstStyle/>
                    <a:p>
                      <a:pPr algn="ctr" fontAlgn="ctr"/>
                      <a:r>
                        <a:rPr lang="ru-RU" sz="1000" b="0" i="0" u="none" strike="noStrike">
                          <a:latin typeface="Arial"/>
                        </a:rPr>
                        <a:t>0,01</a:t>
                      </a:r>
                    </a:p>
                  </a:txBody>
                  <a:tcPr marL="7620" marR="7620" marT="7620" marB="0" anchor="ctr"/>
                </a:tc>
                <a:tc>
                  <a:txBody>
                    <a:bodyPr/>
                    <a:lstStyle/>
                    <a:p>
                      <a:pPr algn="ctr" fontAlgn="ctr"/>
                      <a:r>
                        <a:rPr lang="ru-RU" sz="1000" b="0" i="0" u="none" strike="noStrike" dirty="0">
                          <a:latin typeface="Arial"/>
                        </a:rPr>
                        <a:t>30 </a:t>
                      </a:r>
                      <a:r>
                        <a:rPr lang="ru-RU" sz="1000" b="0" i="0" u="none" strike="noStrike" dirty="0" smtClean="0">
                          <a:latin typeface="Arial"/>
                        </a:rPr>
                        <a:t>000</a:t>
                      </a:r>
                      <a:endParaRPr lang="ru-RU" sz="1000" b="0" i="0" u="none" strike="noStrike" dirty="0">
                        <a:latin typeface="Arial"/>
                      </a:endParaRPr>
                    </a:p>
                  </a:txBody>
                  <a:tcPr marL="7620" marR="7620" marT="7620" marB="0" anchor="ctr"/>
                </a:tc>
                <a:tc>
                  <a:txBody>
                    <a:bodyPr/>
                    <a:lstStyle/>
                    <a:p>
                      <a:pPr algn="ctr" fontAlgn="ctr"/>
                      <a:r>
                        <a:rPr lang="ru-RU" sz="1000" b="0" i="0" u="none" strike="noStrike">
                          <a:latin typeface="Arial"/>
                        </a:rPr>
                        <a:t>0,01</a:t>
                      </a:r>
                    </a:p>
                  </a:txBody>
                  <a:tcPr marL="7620" marR="7620" marT="7620" marB="0" anchor="ctr"/>
                </a:tc>
                <a:tc>
                  <a:txBody>
                    <a:bodyPr/>
                    <a:lstStyle/>
                    <a:p>
                      <a:pPr algn="ctr" fontAlgn="ctr"/>
                      <a:r>
                        <a:rPr lang="ru-RU" sz="1000" b="0" i="0" u="none" strike="noStrike" dirty="0">
                          <a:latin typeface="Arial"/>
                        </a:rPr>
                        <a:t>357 </a:t>
                      </a:r>
                      <a:r>
                        <a:rPr lang="ru-RU" sz="1000" b="0" i="0" u="none" strike="noStrike" dirty="0" smtClean="0">
                          <a:latin typeface="Arial"/>
                        </a:rPr>
                        <a:t>695</a:t>
                      </a:r>
                      <a:endParaRPr lang="ru-RU" sz="1000" b="0" i="0" u="none" strike="noStrike" dirty="0">
                        <a:latin typeface="Arial"/>
                      </a:endParaRPr>
                    </a:p>
                  </a:txBody>
                  <a:tcPr marL="7620" marR="7620" marT="7620" marB="0" anchor="ctr"/>
                </a:tc>
                <a:tc>
                  <a:txBody>
                    <a:bodyPr/>
                    <a:lstStyle/>
                    <a:p>
                      <a:pPr algn="ctr" fontAlgn="ctr"/>
                      <a:r>
                        <a:rPr lang="ru-RU" sz="1000" b="0" i="0" u="none" strike="noStrike">
                          <a:latin typeface="Arial"/>
                        </a:rPr>
                        <a:t>0,11</a:t>
                      </a:r>
                    </a:p>
                  </a:txBody>
                  <a:tcPr marL="7620" marR="7620" marT="7620" marB="0" anchor="ctr"/>
                </a:tc>
                <a:tc>
                  <a:txBody>
                    <a:bodyPr/>
                    <a:lstStyle/>
                    <a:p>
                      <a:pPr algn="ctr" fontAlgn="ctr"/>
                      <a:r>
                        <a:rPr lang="ru-RU" sz="1000" b="0" i="0" u="none" strike="noStrike" dirty="0">
                          <a:latin typeface="Arial"/>
                        </a:rPr>
                        <a:t>30 </a:t>
                      </a:r>
                      <a:r>
                        <a:rPr lang="ru-RU" sz="1000" b="0" i="0" u="none" strike="noStrike" dirty="0" smtClean="0">
                          <a:latin typeface="Arial"/>
                        </a:rPr>
                        <a:t>000</a:t>
                      </a:r>
                      <a:endParaRPr lang="ru-RU" sz="1000" b="0" i="0" u="none" strike="noStrike" dirty="0">
                        <a:latin typeface="Arial"/>
                      </a:endParaRPr>
                    </a:p>
                  </a:txBody>
                  <a:tcPr marL="7620" marR="7620" marT="7620" marB="0" anchor="ctr"/>
                </a:tc>
                <a:tc>
                  <a:txBody>
                    <a:bodyPr/>
                    <a:lstStyle/>
                    <a:p>
                      <a:pPr algn="ctr" fontAlgn="ctr"/>
                      <a:r>
                        <a:rPr lang="ru-RU" sz="1000" b="0" i="0" u="none" strike="noStrike">
                          <a:latin typeface="Arial"/>
                        </a:rPr>
                        <a:t>0,01</a:t>
                      </a:r>
                    </a:p>
                  </a:txBody>
                  <a:tcPr marL="7620" marR="7620" marT="7620" marB="0" anchor="ctr"/>
                </a:tc>
              </a:tr>
              <a:tr h="752938">
                <a:tc>
                  <a:txBody>
                    <a:bodyPr/>
                    <a:lstStyle/>
                    <a:p>
                      <a:pPr algn="l" fontAlgn="b"/>
                      <a:r>
                        <a:rPr lang="ru-RU" sz="1000" u="none" strike="noStrike" dirty="0"/>
                        <a:t>Муниципальная программа "Отлов и стерилизация безнадзорных (бездомных) животных на территории муниципального района "Льговский район" Курской области"</a:t>
                      </a:r>
                      <a:endParaRPr lang="ru-RU" sz="1000" b="0" i="0" u="none" strike="noStrike" dirty="0">
                        <a:latin typeface="Arial"/>
                      </a:endParaRPr>
                    </a:p>
                  </a:txBody>
                  <a:tcPr marL="9525" marR="9525" marT="9525" marB="0" anchor="ctr"/>
                </a:tc>
                <a:tc>
                  <a:txBody>
                    <a:bodyPr/>
                    <a:lstStyle/>
                    <a:p>
                      <a:pPr algn="ctr" fontAlgn="ctr"/>
                      <a:r>
                        <a:rPr lang="ru-RU" sz="1000" b="0" i="0" u="none" strike="noStrike" dirty="0">
                          <a:latin typeface="Arial"/>
                        </a:rPr>
                        <a:t>317 </a:t>
                      </a:r>
                      <a:r>
                        <a:rPr lang="ru-RU" sz="1000" b="0" i="0" u="none" strike="noStrike" dirty="0" smtClean="0">
                          <a:latin typeface="Arial"/>
                        </a:rPr>
                        <a:t>712</a:t>
                      </a:r>
                      <a:endParaRPr lang="ru-RU" sz="1000" b="0" i="0" u="none" strike="noStrike" dirty="0">
                        <a:latin typeface="Arial"/>
                      </a:endParaRPr>
                    </a:p>
                  </a:txBody>
                  <a:tcPr marL="7620" marR="7620" marT="7620" marB="0" anchor="ctr"/>
                </a:tc>
                <a:tc>
                  <a:txBody>
                    <a:bodyPr/>
                    <a:lstStyle/>
                    <a:p>
                      <a:pPr algn="ctr" fontAlgn="ctr"/>
                      <a:r>
                        <a:rPr lang="ru-RU" sz="1000" b="0" i="0" u="none" strike="noStrike">
                          <a:latin typeface="Arial"/>
                        </a:rPr>
                        <a:t>0,08</a:t>
                      </a:r>
                    </a:p>
                  </a:txBody>
                  <a:tcPr marL="7620" marR="7620" marT="7620" marB="0" anchor="ctr"/>
                </a:tc>
                <a:tc>
                  <a:txBody>
                    <a:bodyPr/>
                    <a:lstStyle/>
                    <a:p>
                      <a:pPr algn="ctr" fontAlgn="ctr"/>
                      <a:r>
                        <a:rPr lang="ru-RU" sz="1000" b="0" i="0" u="none" strike="noStrike" dirty="0">
                          <a:latin typeface="Arial"/>
                        </a:rPr>
                        <a:t>357 </a:t>
                      </a:r>
                      <a:r>
                        <a:rPr lang="ru-RU" sz="1000" b="0" i="0" u="none" strike="noStrike" dirty="0" smtClean="0">
                          <a:latin typeface="Arial"/>
                        </a:rPr>
                        <a:t>695</a:t>
                      </a:r>
                      <a:endParaRPr lang="ru-RU" sz="1000" b="0" i="0" u="none" strike="noStrike" dirty="0">
                        <a:latin typeface="Arial"/>
                      </a:endParaRPr>
                    </a:p>
                  </a:txBody>
                  <a:tcPr marL="7620" marR="7620" marT="7620" marB="0" anchor="ctr"/>
                </a:tc>
                <a:tc>
                  <a:txBody>
                    <a:bodyPr/>
                    <a:lstStyle/>
                    <a:p>
                      <a:pPr algn="ctr" fontAlgn="ctr"/>
                      <a:r>
                        <a:rPr lang="ru-RU" sz="1000" b="0" i="0" u="none" strike="noStrike">
                          <a:latin typeface="Arial"/>
                        </a:rPr>
                        <a:t>0,10</a:t>
                      </a:r>
                    </a:p>
                  </a:txBody>
                  <a:tcPr marL="7620" marR="7620" marT="7620" marB="0" anchor="ctr"/>
                </a:tc>
                <a:tc>
                  <a:txBody>
                    <a:bodyPr/>
                    <a:lstStyle/>
                    <a:p>
                      <a:pPr algn="ctr" fontAlgn="ctr"/>
                      <a:r>
                        <a:rPr lang="ru-RU" sz="1000" b="0" i="0" u="none" strike="noStrike">
                          <a:latin typeface="Arial"/>
                        </a:rPr>
                        <a:t> </a:t>
                      </a:r>
                    </a:p>
                  </a:txBody>
                  <a:tcPr marL="7620" marR="7620" marT="7620" marB="0" anchor="ctr"/>
                </a:tc>
                <a:tc>
                  <a:txBody>
                    <a:bodyPr/>
                    <a:lstStyle/>
                    <a:p>
                      <a:pPr algn="ctr" fontAlgn="ctr"/>
                      <a:r>
                        <a:rPr lang="ru-RU" sz="1000" b="0" i="0" u="none" strike="noStrike">
                          <a:latin typeface="Arial"/>
                        </a:rPr>
                        <a:t>0,00</a:t>
                      </a:r>
                    </a:p>
                  </a:txBody>
                  <a:tcPr marL="7620" marR="7620" marT="7620" marB="0" anchor="ctr"/>
                </a:tc>
                <a:tc>
                  <a:txBody>
                    <a:bodyPr/>
                    <a:lstStyle/>
                    <a:p>
                      <a:pPr algn="ctr" fontAlgn="ctr"/>
                      <a:r>
                        <a:rPr lang="ru-RU" sz="1000" b="0" i="0" u="none" strike="noStrike" dirty="0">
                          <a:latin typeface="Arial"/>
                        </a:rPr>
                        <a:t>357 </a:t>
                      </a:r>
                      <a:r>
                        <a:rPr lang="ru-RU" sz="1000" b="0" i="0" u="none" strike="noStrike" dirty="0" smtClean="0">
                          <a:latin typeface="Arial"/>
                        </a:rPr>
                        <a:t>695</a:t>
                      </a:r>
                      <a:endParaRPr lang="ru-RU" sz="1000" b="0" i="0" u="none" strike="noStrike" dirty="0">
                        <a:latin typeface="Arial"/>
                      </a:endParaRPr>
                    </a:p>
                  </a:txBody>
                  <a:tcPr marL="7620" marR="7620" marT="7620" marB="0" anchor="ctr"/>
                </a:tc>
                <a:tc>
                  <a:txBody>
                    <a:bodyPr/>
                    <a:lstStyle/>
                    <a:p>
                      <a:pPr algn="ctr" fontAlgn="ctr"/>
                      <a:r>
                        <a:rPr lang="ru-RU" sz="1000" b="0" i="0" u="none" strike="noStrike" dirty="0">
                          <a:latin typeface="Arial"/>
                        </a:rPr>
                        <a:t>0,11</a:t>
                      </a:r>
                    </a:p>
                  </a:txBody>
                  <a:tcPr marL="7620" marR="7620" marT="7620" marB="0" anchor="ctr"/>
                </a:tc>
              </a:tr>
              <a:tr h="250984">
                <a:tc>
                  <a:txBody>
                    <a:bodyPr/>
                    <a:lstStyle/>
                    <a:p>
                      <a:pPr algn="l" fontAlgn="b"/>
                      <a:r>
                        <a:rPr lang="ru-RU" sz="1000" u="none" strike="noStrike" dirty="0"/>
                        <a:t>ВСЕГО РАСХОДОВ</a:t>
                      </a:r>
                      <a:endParaRPr lang="ru-RU" sz="1000" b="1" i="0" u="none" strike="noStrike" dirty="0">
                        <a:latin typeface="Arial"/>
                      </a:endParaRPr>
                    </a:p>
                  </a:txBody>
                  <a:tcPr marL="9525" marR="9525" marT="9525" marB="0" anchor="ctr"/>
                </a:tc>
                <a:tc>
                  <a:txBody>
                    <a:bodyPr/>
                    <a:lstStyle/>
                    <a:p>
                      <a:pPr algn="ctr" fontAlgn="ctr"/>
                      <a:r>
                        <a:rPr lang="ru-RU" sz="1000" b="1" i="0" u="none" strike="noStrike" dirty="0">
                          <a:latin typeface="Arial"/>
                        </a:rPr>
                        <a:t>405 277 </a:t>
                      </a:r>
                      <a:r>
                        <a:rPr lang="ru-RU" sz="1000" b="1" i="0" u="none" strike="noStrike" dirty="0" smtClean="0">
                          <a:latin typeface="Arial"/>
                        </a:rPr>
                        <a:t>3234</a:t>
                      </a:r>
                      <a:endParaRPr lang="ru-RU" sz="1000" b="1" i="0" u="none" strike="noStrike" dirty="0">
                        <a:latin typeface="Arial"/>
                      </a:endParaRPr>
                    </a:p>
                  </a:txBody>
                  <a:tcPr marL="7620" marR="7620" marT="7620" marB="0" anchor="ctr"/>
                </a:tc>
                <a:tc>
                  <a:txBody>
                    <a:bodyPr/>
                    <a:lstStyle/>
                    <a:p>
                      <a:pPr algn="ctr" fontAlgn="ctr"/>
                      <a:r>
                        <a:rPr lang="ru-RU" sz="1000" b="1" i="0" u="none" strike="noStrike">
                          <a:latin typeface="Arial"/>
                        </a:rPr>
                        <a:t>99,80</a:t>
                      </a:r>
                    </a:p>
                  </a:txBody>
                  <a:tcPr marL="7620" marR="7620" marT="7620" marB="0" anchor="ctr"/>
                </a:tc>
                <a:tc>
                  <a:txBody>
                    <a:bodyPr/>
                    <a:lstStyle/>
                    <a:p>
                      <a:pPr algn="ctr" fontAlgn="ctr"/>
                      <a:r>
                        <a:rPr lang="ru-RU" sz="1000" b="1" i="0" u="none" strike="noStrike" dirty="0">
                          <a:latin typeface="Arial"/>
                        </a:rPr>
                        <a:t>354 455 </a:t>
                      </a:r>
                      <a:r>
                        <a:rPr lang="ru-RU" sz="1000" b="1" i="0" u="none" strike="noStrike" dirty="0" smtClean="0">
                          <a:latin typeface="Arial"/>
                        </a:rPr>
                        <a:t>817</a:t>
                      </a:r>
                      <a:endParaRPr lang="ru-RU" sz="1000" b="1" i="0" u="none" strike="noStrike" dirty="0">
                        <a:latin typeface="Arial"/>
                      </a:endParaRPr>
                    </a:p>
                  </a:txBody>
                  <a:tcPr marL="7620" marR="7620" marT="7620" marB="0" anchor="ctr"/>
                </a:tc>
                <a:tc>
                  <a:txBody>
                    <a:bodyPr/>
                    <a:lstStyle/>
                    <a:p>
                      <a:pPr algn="ctr" fontAlgn="ctr"/>
                      <a:r>
                        <a:rPr lang="ru-RU" sz="1000" b="1" i="0" u="none" strike="noStrike">
                          <a:latin typeface="Arial"/>
                        </a:rPr>
                        <a:t>99,21</a:t>
                      </a:r>
                    </a:p>
                  </a:txBody>
                  <a:tcPr marL="7620" marR="7620" marT="7620" marB="0" anchor="ctr"/>
                </a:tc>
                <a:tc>
                  <a:txBody>
                    <a:bodyPr/>
                    <a:lstStyle/>
                    <a:p>
                      <a:pPr algn="ctr" fontAlgn="ctr"/>
                      <a:r>
                        <a:rPr lang="ru-RU" sz="1000" b="1" i="0" u="none" strike="noStrike" dirty="0">
                          <a:latin typeface="Arial"/>
                        </a:rPr>
                        <a:t>325 225 </a:t>
                      </a:r>
                      <a:r>
                        <a:rPr lang="ru-RU" sz="1000" b="1" i="0" u="none" strike="noStrike" dirty="0" smtClean="0">
                          <a:latin typeface="Arial"/>
                        </a:rPr>
                        <a:t>538</a:t>
                      </a:r>
                      <a:endParaRPr lang="ru-RU" sz="1000" b="1" i="0" u="none" strike="noStrike" dirty="0">
                        <a:latin typeface="Arial"/>
                      </a:endParaRPr>
                    </a:p>
                  </a:txBody>
                  <a:tcPr marL="7620" marR="7620" marT="7620" marB="0" anchor="ctr"/>
                </a:tc>
                <a:tc>
                  <a:txBody>
                    <a:bodyPr/>
                    <a:lstStyle/>
                    <a:p>
                      <a:pPr algn="ctr" fontAlgn="ctr"/>
                      <a:r>
                        <a:rPr lang="ru-RU" sz="1000" b="1" i="0" u="none" strike="noStrike">
                          <a:latin typeface="Arial"/>
                        </a:rPr>
                        <a:t>99,89</a:t>
                      </a:r>
                    </a:p>
                  </a:txBody>
                  <a:tcPr marL="7620" marR="7620" marT="7620" marB="0" anchor="ctr"/>
                </a:tc>
                <a:tc>
                  <a:txBody>
                    <a:bodyPr/>
                    <a:lstStyle/>
                    <a:p>
                      <a:pPr algn="ctr" fontAlgn="ctr"/>
                      <a:r>
                        <a:rPr lang="ru-RU" sz="1000" b="1" i="0" u="none" strike="noStrike" dirty="0">
                          <a:latin typeface="Arial"/>
                        </a:rPr>
                        <a:t>319 520 </a:t>
                      </a:r>
                      <a:r>
                        <a:rPr lang="ru-RU" sz="1000" b="1" i="0" u="none" strike="noStrike" dirty="0" smtClean="0">
                          <a:latin typeface="Arial"/>
                        </a:rPr>
                        <a:t>362</a:t>
                      </a:r>
                      <a:endParaRPr lang="ru-RU" sz="1000" b="1" i="0" u="none" strike="noStrike" dirty="0">
                        <a:latin typeface="Arial"/>
                      </a:endParaRPr>
                    </a:p>
                  </a:txBody>
                  <a:tcPr marL="7620" marR="7620" marT="7620" marB="0" anchor="ctr"/>
                </a:tc>
                <a:tc>
                  <a:txBody>
                    <a:bodyPr/>
                    <a:lstStyle/>
                    <a:p>
                      <a:pPr algn="ctr" fontAlgn="ctr"/>
                      <a:r>
                        <a:rPr lang="ru-RU" sz="1000" b="1" i="0" u="none" strike="noStrike" dirty="0">
                          <a:latin typeface="Arial"/>
                        </a:rPr>
                        <a:t>100,00</a:t>
                      </a:r>
                    </a:p>
                  </a:txBody>
                  <a:tcPr marL="7620" marR="7620" marT="7620" marB="0" anchor="ctr"/>
                </a:tc>
              </a:tr>
            </a:tbl>
          </a:graphicData>
        </a:graphic>
      </p:graphicFrame>
      <p:sp>
        <p:nvSpPr>
          <p:cNvPr id="6" name="Прямоугольник 5"/>
          <p:cNvSpPr/>
          <p:nvPr/>
        </p:nvSpPr>
        <p:spPr>
          <a:xfrm>
            <a:off x="7807352" y="1285860"/>
            <a:ext cx="942887" cy="369332"/>
          </a:xfrm>
          <a:prstGeom prst="rect">
            <a:avLst/>
          </a:prstGeom>
        </p:spPr>
        <p:txBody>
          <a:bodyPr wrap="none">
            <a:spAutoFit/>
          </a:bodyPr>
          <a:lstStyle/>
          <a:p>
            <a:r>
              <a:rPr lang="ru-RU" dirty="0" smtClean="0"/>
              <a:t>рублей</a:t>
            </a:r>
            <a:endParaRPr lang="ru-RU"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Obmen\Безуглова\Инна\культура.jpg"/>
          <p:cNvPicPr>
            <a:picLocks noChangeAspect="1" noChangeArrowheads="1"/>
          </p:cNvPicPr>
          <p:nvPr/>
        </p:nvPicPr>
        <p:blipFill>
          <a:blip r:embed="rId2" cstate="print"/>
          <a:srcRect/>
          <a:stretch>
            <a:fillRect/>
          </a:stretch>
        </p:blipFill>
        <p:spPr bwMode="auto">
          <a:xfrm>
            <a:off x="357158" y="357166"/>
            <a:ext cx="1841269" cy="1662545"/>
          </a:xfrm>
          <a:prstGeom prst="rect">
            <a:avLst/>
          </a:prstGeom>
          <a:noFill/>
          <a:effectLst>
            <a:outerShdw blurRad="76200" dir="18900000" sy="23000" kx="-1200000" algn="bl" rotWithShape="0">
              <a:prstClr val="black">
                <a:alpha val="20000"/>
              </a:prstClr>
            </a:outerShdw>
          </a:effectLst>
        </p:spPr>
      </p:pic>
      <p:sp>
        <p:nvSpPr>
          <p:cNvPr id="2" name="Заголовок 1"/>
          <p:cNvSpPr>
            <a:spLocks noGrp="1"/>
          </p:cNvSpPr>
          <p:nvPr>
            <p:ph type="title"/>
          </p:nvPr>
        </p:nvSpPr>
        <p:spPr>
          <a:xfrm>
            <a:off x="2143108" y="320040"/>
            <a:ext cx="4214842" cy="1751638"/>
          </a:xfrm>
        </p:spPr>
        <p:txBody>
          <a:bodyPr anchor="ctr">
            <a:noAutofit/>
          </a:bodyPr>
          <a:lstStyle/>
          <a:p>
            <a:pPr algn="ctr"/>
            <a:r>
              <a:rPr lang="ru-RU" sz="2000" dirty="0" smtClean="0">
                <a:solidFill>
                  <a:schemeClr val="tx2">
                    <a:lumMod val="20000"/>
                    <a:lumOff val="80000"/>
                  </a:schemeClr>
                </a:solidFill>
                <a:effectLst>
                  <a:outerShdw blurRad="38100" dist="38100" dir="2700000" algn="tl">
                    <a:srgbClr val="000000">
                      <a:alpha val="43137"/>
                    </a:srgbClr>
                  </a:outerShdw>
                </a:effectLst>
              </a:rPr>
              <a:t>Расходы  бюджета на реализацию муниципальной программы 01 «Развитие культуры в Льговском районе Курской области»</a:t>
            </a:r>
            <a:endParaRPr lang="ru-RU" sz="2000" dirty="0">
              <a:solidFill>
                <a:schemeClr val="tx2">
                  <a:lumMod val="20000"/>
                  <a:lumOff val="80000"/>
                </a:schemeClr>
              </a:solidFill>
            </a:endParaRPr>
          </a:p>
        </p:txBody>
      </p:sp>
      <p:graphicFrame>
        <p:nvGraphicFramePr>
          <p:cNvPr id="4" name="Содержимое 3"/>
          <p:cNvGraphicFramePr>
            <a:graphicFrameLocks noGrp="1"/>
          </p:cNvGraphicFramePr>
          <p:nvPr>
            <p:ph idx="1"/>
          </p:nvPr>
        </p:nvGraphicFramePr>
        <p:xfrm>
          <a:off x="285720" y="2643182"/>
          <a:ext cx="8443915" cy="2847975"/>
        </p:xfrm>
        <a:graphic>
          <a:graphicData uri="http://schemas.openxmlformats.org/drawingml/2006/table">
            <a:tbl>
              <a:tblPr firstRow="1" bandRow="1">
                <a:tableStyleId>{93296810-A885-4BE3-A3E7-6D5BEEA58F35}</a:tableStyleId>
              </a:tblPr>
              <a:tblGrid>
                <a:gridCol w="1571637"/>
                <a:gridCol w="3559250"/>
                <a:gridCol w="1099476"/>
                <a:gridCol w="1172774"/>
                <a:gridCol w="1040778"/>
              </a:tblGrid>
              <a:tr h="370840">
                <a:tc>
                  <a:txBody>
                    <a:bodyPr/>
                    <a:lstStyle/>
                    <a:p>
                      <a:pPr algn="ctr" fontAlgn="ctr"/>
                      <a:r>
                        <a:rPr lang="ru-RU" sz="1400" u="none" strike="noStrike" dirty="0">
                          <a:latin typeface="Times New Roman" pitchFamily="18" charset="0"/>
                          <a:cs typeface="Times New Roman" pitchFamily="18" charset="0"/>
                        </a:rPr>
                        <a:t>Код программы (подпрограммы)</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ru-RU" sz="1400" u="none" strike="noStrike" dirty="0">
                          <a:latin typeface="Times New Roman" pitchFamily="18" charset="0"/>
                          <a:cs typeface="Times New Roman" pitchFamily="18" charset="0"/>
                        </a:rPr>
                        <a:t>Наименование программы (подпрограммы)</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ru-RU" sz="1400" b="1" i="0" u="none" strike="noStrike" dirty="0" smtClean="0">
                          <a:solidFill>
                            <a:schemeClr val="tx1"/>
                          </a:solidFill>
                          <a:latin typeface="Times New Roman" pitchFamily="18" charset="0"/>
                          <a:cs typeface="Times New Roman" pitchFamily="18" charset="0"/>
                        </a:rPr>
                        <a:t>2021 </a:t>
                      </a:r>
                      <a:r>
                        <a:rPr lang="ru-RU" sz="1400" b="1" i="0" u="none" strike="noStrike" dirty="0">
                          <a:solidFill>
                            <a:schemeClr val="tx1"/>
                          </a:solidFill>
                          <a:latin typeface="Times New Roman" pitchFamily="18" charset="0"/>
                          <a:cs typeface="Times New Roman" pitchFamily="18" charset="0"/>
                        </a:rPr>
                        <a:t>год</a:t>
                      </a:r>
                    </a:p>
                  </a:txBody>
                  <a:tcPr marL="7620" marR="7620" marT="7620" marB="0" anchor="ctr"/>
                </a:tc>
                <a:tc>
                  <a:txBody>
                    <a:bodyPr/>
                    <a:lstStyle/>
                    <a:p>
                      <a:pPr algn="ctr" fontAlgn="ctr"/>
                      <a:r>
                        <a:rPr lang="ru-RU" sz="1400" b="1" i="0" u="none" strike="noStrike" dirty="0" smtClean="0">
                          <a:solidFill>
                            <a:schemeClr val="tx1"/>
                          </a:solidFill>
                          <a:latin typeface="Times New Roman" pitchFamily="18" charset="0"/>
                          <a:cs typeface="Times New Roman" pitchFamily="18" charset="0"/>
                        </a:rPr>
                        <a:t>2022 </a:t>
                      </a:r>
                      <a:r>
                        <a:rPr lang="ru-RU" sz="1400" b="1" i="0" u="none" strike="noStrike" dirty="0">
                          <a:solidFill>
                            <a:schemeClr val="tx1"/>
                          </a:solidFill>
                          <a:latin typeface="Times New Roman" pitchFamily="18" charset="0"/>
                          <a:cs typeface="Times New Roman" pitchFamily="18" charset="0"/>
                        </a:rPr>
                        <a:t>год</a:t>
                      </a:r>
                    </a:p>
                  </a:txBody>
                  <a:tcPr marL="7620" marR="7620" marT="7620" marB="0" anchor="ctr"/>
                </a:tc>
                <a:tc>
                  <a:txBody>
                    <a:bodyPr/>
                    <a:lstStyle/>
                    <a:p>
                      <a:pPr algn="ctr" fontAlgn="ctr"/>
                      <a:r>
                        <a:rPr lang="ru-RU" sz="1400" b="1" i="0" u="none" strike="noStrike" dirty="0" smtClean="0">
                          <a:solidFill>
                            <a:schemeClr val="tx1"/>
                          </a:solidFill>
                          <a:latin typeface="Times New Roman" pitchFamily="18" charset="0"/>
                          <a:cs typeface="Times New Roman" pitchFamily="18" charset="0"/>
                        </a:rPr>
                        <a:t>2023 год</a:t>
                      </a:r>
                      <a:endParaRPr lang="ru-RU" sz="1400" b="1" i="0" u="none" strike="noStrike" dirty="0">
                        <a:solidFill>
                          <a:schemeClr val="tx1"/>
                        </a:solidFill>
                        <a:latin typeface="Times New Roman" pitchFamily="18" charset="0"/>
                        <a:cs typeface="Times New Roman" pitchFamily="18" charset="0"/>
                      </a:endParaRPr>
                    </a:p>
                  </a:txBody>
                  <a:tcPr marL="7620" marR="7620" marT="7620" marB="0" anchor="ctr"/>
                </a:tc>
              </a:tr>
              <a:tr h="370840">
                <a:tc>
                  <a:txBody>
                    <a:bodyPr/>
                    <a:lstStyle/>
                    <a:p>
                      <a:pPr algn="ctr" fontAlgn="ctr"/>
                      <a:r>
                        <a:rPr lang="ru-RU" sz="1400" u="none" strike="noStrike" dirty="0">
                          <a:latin typeface="Times New Roman" pitchFamily="18" charset="0"/>
                          <a:cs typeface="Times New Roman" pitchFamily="18" charset="0"/>
                        </a:rPr>
                        <a:t>01</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l" fontAlgn="b"/>
                      <a:r>
                        <a:rPr lang="ru-RU" sz="1400" u="none" strike="noStrike" dirty="0">
                          <a:latin typeface="Times New Roman" pitchFamily="18" charset="0"/>
                          <a:cs typeface="Times New Roman" pitchFamily="18" charset="0"/>
                        </a:rPr>
                        <a:t>Муниципальная программа  "Развитие культуры в Льговском районе Курской области "</a:t>
                      </a:r>
                      <a:endParaRPr lang="ru-RU" sz="1400" b="0" i="0" u="none" strike="noStrike" dirty="0">
                        <a:latin typeface="Times New Roman" pitchFamily="18" charset="0"/>
                        <a:cs typeface="Times New Roman" pitchFamily="18" charset="0"/>
                      </a:endParaRPr>
                    </a:p>
                  </a:txBody>
                  <a:tcPr marL="9525" marR="9525" marT="9525" marB="0" anchor="ctr"/>
                </a:tc>
                <a:tc>
                  <a:txBody>
                    <a:bodyPr/>
                    <a:lstStyle/>
                    <a:p>
                      <a:pPr algn="ctr" fontAlgn="ctr"/>
                      <a:r>
                        <a:rPr lang="ru-RU" sz="1400" b="0" i="0" u="none" strike="noStrike">
                          <a:solidFill>
                            <a:srgbClr val="000000"/>
                          </a:solidFill>
                          <a:latin typeface="Times New Roman"/>
                        </a:rPr>
                        <a:t>34650386</a:t>
                      </a:r>
                    </a:p>
                  </a:txBody>
                  <a:tcPr marL="7620" marR="7620" marT="7620" marB="0" anchor="ctr"/>
                </a:tc>
                <a:tc>
                  <a:txBody>
                    <a:bodyPr/>
                    <a:lstStyle/>
                    <a:p>
                      <a:pPr algn="ctr" fontAlgn="ctr"/>
                      <a:r>
                        <a:rPr lang="ru-RU" sz="1400" b="0" i="0" u="none" strike="noStrike">
                          <a:solidFill>
                            <a:srgbClr val="000000"/>
                          </a:solidFill>
                          <a:latin typeface="Times New Roman"/>
                        </a:rPr>
                        <a:t>31110386</a:t>
                      </a:r>
                    </a:p>
                  </a:txBody>
                  <a:tcPr marL="7620" marR="7620" marT="7620" marB="0" anchor="ctr"/>
                </a:tc>
                <a:tc>
                  <a:txBody>
                    <a:bodyPr/>
                    <a:lstStyle/>
                    <a:p>
                      <a:pPr algn="ctr" fontAlgn="ctr"/>
                      <a:r>
                        <a:rPr lang="ru-RU" sz="1400" b="0" i="0" u="none" strike="noStrike">
                          <a:solidFill>
                            <a:srgbClr val="000000"/>
                          </a:solidFill>
                          <a:latin typeface="Times New Roman"/>
                        </a:rPr>
                        <a:t>29269895</a:t>
                      </a:r>
                    </a:p>
                  </a:txBody>
                  <a:tcPr marL="7620" marR="7620" marT="7620" marB="0" anchor="ctr"/>
                </a:tc>
              </a:tr>
              <a:tr h="370840">
                <a:tc>
                  <a:txBody>
                    <a:bodyPr/>
                    <a:lstStyle/>
                    <a:p>
                      <a:pPr algn="ctr" fontAlgn="ctr"/>
                      <a:r>
                        <a:rPr lang="ru-RU" sz="1400" u="none" strike="noStrike">
                          <a:latin typeface="Times New Roman" pitchFamily="18" charset="0"/>
                          <a:cs typeface="Times New Roman" pitchFamily="18" charset="0"/>
                        </a:rPr>
                        <a:t> </a:t>
                      </a:r>
                      <a:endParaRPr lang="ru-RU" sz="1400" b="1" i="1" u="none" strike="noStrike">
                        <a:solidFill>
                          <a:srgbClr val="000000"/>
                        </a:solidFill>
                        <a:latin typeface="Times New Roman" pitchFamily="18" charset="0"/>
                        <a:cs typeface="Times New Roman" pitchFamily="18" charset="0"/>
                      </a:endParaRPr>
                    </a:p>
                  </a:txBody>
                  <a:tcPr marL="9525" marR="9525" marT="9525" marB="0" anchor="ctr"/>
                </a:tc>
                <a:tc>
                  <a:txBody>
                    <a:bodyPr/>
                    <a:lstStyle/>
                    <a:p>
                      <a:pPr algn="l" fontAlgn="b"/>
                      <a:r>
                        <a:rPr lang="ru-RU" sz="1400" u="none" strike="noStrike" dirty="0">
                          <a:latin typeface="Times New Roman" pitchFamily="18" charset="0"/>
                          <a:cs typeface="Times New Roman" pitchFamily="18" charset="0"/>
                        </a:rPr>
                        <a:t>из них:</a:t>
                      </a:r>
                      <a:endParaRPr lang="ru-RU" sz="1400" b="0" i="1"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ru-RU" sz="1400" b="0" i="0" u="none" strike="noStrike">
                          <a:solidFill>
                            <a:srgbClr val="000000"/>
                          </a:solidFill>
                          <a:latin typeface="Times New Roman"/>
                        </a:rPr>
                        <a:t> </a:t>
                      </a:r>
                    </a:p>
                  </a:txBody>
                  <a:tcPr marL="7620" marR="7620" marT="7620" marB="0" anchor="ctr"/>
                </a:tc>
                <a:tc>
                  <a:txBody>
                    <a:bodyPr/>
                    <a:lstStyle/>
                    <a:p>
                      <a:pPr algn="ctr" fontAlgn="ctr"/>
                      <a:r>
                        <a:rPr lang="ru-RU" sz="1400" b="0" i="0" u="none" strike="noStrike">
                          <a:solidFill>
                            <a:srgbClr val="000000"/>
                          </a:solidFill>
                          <a:latin typeface="Times New Roman"/>
                        </a:rPr>
                        <a:t> </a:t>
                      </a:r>
                    </a:p>
                  </a:txBody>
                  <a:tcPr marL="7620" marR="7620" marT="7620" marB="0" anchor="ctr"/>
                </a:tc>
                <a:tc>
                  <a:txBody>
                    <a:bodyPr/>
                    <a:lstStyle/>
                    <a:p>
                      <a:pPr algn="ctr" fontAlgn="ctr"/>
                      <a:r>
                        <a:rPr lang="ru-RU" sz="1400" b="0" i="0" u="none" strike="noStrike">
                          <a:solidFill>
                            <a:srgbClr val="000000"/>
                          </a:solidFill>
                          <a:latin typeface="Times New Roman"/>
                        </a:rPr>
                        <a:t> </a:t>
                      </a:r>
                    </a:p>
                  </a:txBody>
                  <a:tcPr marL="7620" marR="7620" marT="7620" marB="0" anchor="ctr"/>
                </a:tc>
              </a:tr>
              <a:tr h="370840">
                <a:tc>
                  <a:txBody>
                    <a:bodyPr/>
                    <a:lstStyle/>
                    <a:p>
                      <a:pPr algn="ctr" fontAlgn="ctr"/>
                      <a:r>
                        <a:rPr lang="ru-RU" sz="1400" u="none" strike="noStrike">
                          <a:latin typeface="Times New Roman" pitchFamily="18" charset="0"/>
                          <a:cs typeface="Times New Roman" pitchFamily="18" charset="0"/>
                        </a:rPr>
                        <a:t>01 1</a:t>
                      </a:r>
                      <a:endParaRPr lang="ru-RU" sz="1400" b="1" i="0" u="none" strike="noStrike">
                        <a:solidFill>
                          <a:srgbClr val="000000"/>
                        </a:solidFill>
                        <a:latin typeface="Times New Roman" pitchFamily="18" charset="0"/>
                        <a:cs typeface="Times New Roman" pitchFamily="18" charset="0"/>
                      </a:endParaRPr>
                    </a:p>
                  </a:txBody>
                  <a:tcPr marL="9525" marR="9525" marT="9525" marB="0" anchor="ctr"/>
                </a:tc>
                <a:tc>
                  <a:txBody>
                    <a:bodyPr/>
                    <a:lstStyle/>
                    <a:p>
                      <a:pPr algn="l" fontAlgn="b"/>
                      <a:r>
                        <a:rPr lang="ru-RU" sz="1400" u="none" strike="noStrike" dirty="0">
                          <a:latin typeface="Times New Roman" pitchFamily="18" charset="0"/>
                          <a:cs typeface="Times New Roman" pitchFamily="18" charset="0"/>
                        </a:rPr>
                        <a:t>Подпрограмма "Искусство"</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ru-RU" sz="1400" b="0" i="0" u="none" strike="noStrike">
                          <a:solidFill>
                            <a:srgbClr val="000000"/>
                          </a:solidFill>
                          <a:latin typeface="Times New Roman"/>
                        </a:rPr>
                        <a:t>11086579</a:t>
                      </a:r>
                    </a:p>
                  </a:txBody>
                  <a:tcPr marL="7620" marR="7620" marT="7620" marB="0" anchor="ctr"/>
                </a:tc>
                <a:tc>
                  <a:txBody>
                    <a:bodyPr/>
                    <a:lstStyle/>
                    <a:p>
                      <a:pPr algn="ctr" fontAlgn="ctr"/>
                      <a:r>
                        <a:rPr lang="ru-RU" sz="1400" b="0" i="0" u="none" strike="noStrike">
                          <a:solidFill>
                            <a:srgbClr val="000000"/>
                          </a:solidFill>
                          <a:latin typeface="Times New Roman"/>
                        </a:rPr>
                        <a:t>8086579</a:t>
                      </a:r>
                    </a:p>
                  </a:txBody>
                  <a:tcPr marL="7620" marR="7620" marT="7620" marB="0" anchor="ctr"/>
                </a:tc>
                <a:tc>
                  <a:txBody>
                    <a:bodyPr/>
                    <a:lstStyle/>
                    <a:p>
                      <a:pPr algn="ctr" fontAlgn="ctr"/>
                      <a:r>
                        <a:rPr lang="ru-RU" sz="1400" b="0" i="0" u="none" strike="noStrike">
                          <a:solidFill>
                            <a:srgbClr val="000000"/>
                          </a:solidFill>
                          <a:latin typeface="Times New Roman"/>
                        </a:rPr>
                        <a:t>6296088</a:t>
                      </a:r>
                    </a:p>
                  </a:txBody>
                  <a:tcPr marL="7620" marR="7620" marT="7620" marB="0" anchor="ctr"/>
                </a:tc>
              </a:tr>
              <a:tr h="370840">
                <a:tc>
                  <a:txBody>
                    <a:bodyPr/>
                    <a:lstStyle/>
                    <a:p>
                      <a:pPr algn="ctr" fontAlgn="ctr"/>
                      <a:r>
                        <a:rPr lang="ru-RU" sz="1400" u="none" strike="noStrike">
                          <a:latin typeface="Times New Roman" pitchFamily="18" charset="0"/>
                          <a:cs typeface="Times New Roman" pitchFamily="18" charset="0"/>
                        </a:rPr>
                        <a:t>01 2</a:t>
                      </a:r>
                      <a:endParaRPr lang="ru-RU" sz="1400" b="1" i="0" u="none" strike="noStrike">
                        <a:solidFill>
                          <a:srgbClr val="000000"/>
                        </a:solidFill>
                        <a:latin typeface="Times New Roman" pitchFamily="18" charset="0"/>
                        <a:cs typeface="Times New Roman" pitchFamily="18" charset="0"/>
                      </a:endParaRPr>
                    </a:p>
                  </a:txBody>
                  <a:tcPr marL="9525" marR="9525" marT="9525" marB="0" anchor="ctr"/>
                </a:tc>
                <a:tc>
                  <a:txBody>
                    <a:bodyPr/>
                    <a:lstStyle/>
                    <a:p>
                      <a:pPr algn="l" fontAlgn="b"/>
                      <a:r>
                        <a:rPr lang="ru-RU" sz="1400" u="none" strike="noStrike" dirty="0">
                          <a:latin typeface="Times New Roman" pitchFamily="18" charset="0"/>
                          <a:cs typeface="Times New Roman" pitchFamily="18" charset="0"/>
                        </a:rPr>
                        <a:t>Подпрограмма "Наследие"</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ru-RU" sz="1400" b="0" i="0" u="none" strike="noStrike">
                          <a:solidFill>
                            <a:srgbClr val="000000"/>
                          </a:solidFill>
                          <a:latin typeface="Times New Roman"/>
                        </a:rPr>
                        <a:t>20450883</a:t>
                      </a:r>
                    </a:p>
                  </a:txBody>
                  <a:tcPr marL="7620" marR="7620" marT="7620" marB="0" anchor="ctr"/>
                </a:tc>
                <a:tc>
                  <a:txBody>
                    <a:bodyPr/>
                    <a:lstStyle/>
                    <a:p>
                      <a:pPr algn="ctr" fontAlgn="ctr"/>
                      <a:r>
                        <a:rPr lang="ru-RU" sz="1400" b="0" i="0" u="none" strike="noStrike">
                          <a:solidFill>
                            <a:srgbClr val="000000"/>
                          </a:solidFill>
                          <a:latin typeface="Times New Roman"/>
                        </a:rPr>
                        <a:t>19950883</a:t>
                      </a:r>
                    </a:p>
                  </a:txBody>
                  <a:tcPr marL="7620" marR="7620" marT="7620" marB="0" anchor="ctr"/>
                </a:tc>
                <a:tc>
                  <a:txBody>
                    <a:bodyPr/>
                    <a:lstStyle/>
                    <a:p>
                      <a:pPr algn="ctr" fontAlgn="ctr"/>
                      <a:r>
                        <a:rPr lang="ru-RU" sz="1400" b="0" i="0" u="none" strike="noStrike">
                          <a:solidFill>
                            <a:srgbClr val="000000"/>
                          </a:solidFill>
                          <a:latin typeface="Times New Roman"/>
                        </a:rPr>
                        <a:t>19900883</a:t>
                      </a:r>
                    </a:p>
                  </a:txBody>
                  <a:tcPr marL="7620" marR="7620" marT="7620" marB="0" anchor="ctr"/>
                </a:tc>
              </a:tr>
              <a:tr h="370840">
                <a:tc>
                  <a:txBody>
                    <a:bodyPr/>
                    <a:lstStyle/>
                    <a:p>
                      <a:pPr algn="ctr" fontAlgn="ctr"/>
                      <a:r>
                        <a:rPr lang="ru-RU" sz="1400" u="none" strike="noStrike">
                          <a:latin typeface="Times New Roman" pitchFamily="18" charset="0"/>
                          <a:cs typeface="Times New Roman" pitchFamily="18" charset="0"/>
                        </a:rPr>
                        <a:t>01 3</a:t>
                      </a:r>
                      <a:endParaRPr lang="ru-RU" sz="1400" b="1" i="0" u="none" strike="noStrike">
                        <a:solidFill>
                          <a:srgbClr val="000000"/>
                        </a:solidFill>
                        <a:latin typeface="Times New Roman" pitchFamily="18" charset="0"/>
                        <a:cs typeface="Times New Roman" pitchFamily="18" charset="0"/>
                      </a:endParaRPr>
                    </a:p>
                  </a:txBody>
                  <a:tcPr marL="9525" marR="9525" marT="9525" marB="0" anchor="ctr"/>
                </a:tc>
                <a:tc>
                  <a:txBody>
                    <a:bodyPr/>
                    <a:lstStyle/>
                    <a:p>
                      <a:pPr algn="l" fontAlgn="b"/>
                      <a:r>
                        <a:rPr lang="ru-RU" sz="1400" u="none" strike="noStrike" dirty="0">
                          <a:latin typeface="Times New Roman" pitchFamily="18" charset="0"/>
                          <a:cs typeface="Times New Roman" pitchFamily="18" charset="0"/>
                        </a:rPr>
                        <a:t>Подпрограмма "Управление муниципальной программой и обеспечение условий реализации"</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ru-RU" sz="1400" b="0" i="0" u="none" strike="noStrike">
                          <a:latin typeface="Times New Roman"/>
                        </a:rPr>
                        <a:t>3112924</a:t>
                      </a:r>
                    </a:p>
                  </a:txBody>
                  <a:tcPr marL="7620" marR="7620" marT="7620" marB="0" anchor="ctr"/>
                </a:tc>
                <a:tc>
                  <a:txBody>
                    <a:bodyPr/>
                    <a:lstStyle/>
                    <a:p>
                      <a:pPr algn="ctr" fontAlgn="ctr"/>
                      <a:r>
                        <a:rPr lang="ru-RU" sz="1400" b="0" i="0" u="none" strike="noStrike">
                          <a:latin typeface="Times New Roman"/>
                        </a:rPr>
                        <a:t>3072924</a:t>
                      </a:r>
                    </a:p>
                  </a:txBody>
                  <a:tcPr marL="7620" marR="7620" marT="7620" marB="0" anchor="ctr"/>
                </a:tc>
                <a:tc>
                  <a:txBody>
                    <a:bodyPr/>
                    <a:lstStyle/>
                    <a:p>
                      <a:pPr algn="ctr" fontAlgn="ctr"/>
                      <a:r>
                        <a:rPr lang="ru-RU" sz="1400" b="0" i="0" u="none" strike="noStrike" dirty="0">
                          <a:latin typeface="Times New Roman"/>
                        </a:rPr>
                        <a:t>3072924</a:t>
                      </a:r>
                    </a:p>
                  </a:txBody>
                  <a:tcPr marL="7620" marR="7620" marT="7620" marB="0" anchor="ctr"/>
                </a:tc>
              </a:tr>
            </a:tbl>
          </a:graphicData>
        </a:graphic>
      </p:graphicFrame>
      <p:sp>
        <p:nvSpPr>
          <p:cNvPr id="6" name="Прямоугольник 5"/>
          <p:cNvSpPr/>
          <p:nvPr/>
        </p:nvSpPr>
        <p:spPr>
          <a:xfrm>
            <a:off x="7715272" y="2214554"/>
            <a:ext cx="862159" cy="369332"/>
          </a:xfrm>
          <a:prstGeom prst="rect">
            <a:avLst/>
          </a:prstGeom>
        </p:spPr>
        <p:txBody>
          <a:bodyPr wrap="none">
            <a:spAutoFit/>
          </a:bodyPr>
          <a:lstStyle/>
          <a:p>
            <a:r>
              <a:rPr lang="ru-RU" dirty="0" smtClean="0"/>
              <a:t>рублей</a:t>
            </a:r>
            <a:endParaRPr lang="ru-RU" dirty="0"/>
          </a:p>
        </p:txBody>
      </p:sp>
      <p:sp>
        <p:nvSpPr>
          <p:cNvPr id="7" name="Прямоугольник 6"/>
          <p:cNvSpPr/>
          <p:nvPr/>
        </p:nvSpPr>
        <p:spPr>
          <a:xfrm>
            <a:off x="357158" y="5786454"/>
            <a:ext cx="8643998" cy="923330"/>
          </a:xfrm>
          <a:prstGeom prst="rect">
            <a:avLst/>
          </a:prstGeom>
        </p:spPr>
        <p:txBody>
          <a:bodyPr wrap="square">
            <a:spAutoFit/>
          </a:bodyPr>
          <a:lstStyle/>
          <a:p>
            <a:r>
              <a:rPr lang="ru-RU" i="1" dirty="0" smtClean="0">
                <a:solidFill>
                  <a:schemeClr val="accent6">
                    <a:lumMod val="75000"/>
                  </a:schemeClr>
                </a:solidFill>
                <a:effectLst>
                  <a:outerShdw blurRad="38100" dist="38100" dir="2700000" algn="tl">
                    <a:srgbClr val="000000">
                      <a:alpha val="43137"/>
                    </a:srgbClr>
                  </a:outerShdw>
                </a:effectLst>
              </a:rPr>
              <a:t>Ответственный исполнитель: </a:t>
            </a:r>
            <a:r>
              <a:rPr lang="ru-RU" dirty="0" smtClean="0">
                <a:solidFill>
                  <a:schemeClr val="accent6">
                    <a:lumMod val="75000"/>
                  </a:schemeClr>
                </a:solidFill>
              </a:rPr>
              <a:t>Отдел культуры, молодежной политики, физической культуры и спорта Администрации Льговского района Курской области</a:t>
            </a:r>
            <a:endParaRPr lang="ru-RU" dirty="0">
              <a:solidFill>
                <a:schemeClr val="accent6">
                  <a:lumMod val="75000"/>
                </a:schemeClr>
              </a:solidFill>
            </a:endParaRPr>
          </a:p>
        </p:txBody>
      </p:sp>
      <p:pic>
        <p:nvPicPr>
          <p:cNvPr id="1026" name="Picture 2" descr="C:\Users\User\Downloads\BKiz3vmsoBc.jpg"/>
          <p:cNvPicPr>
            <a:picLocks noChangeAspect="1" noChangeArrowheads="1"/>
          </p:cNvPicPr>
          <p:nvPr/>
        </p:nvPicPr>
        <p:blipFill>
          <a:blip r:embed="rId3" cstate="print"/>
          <a:srcRect/>
          <a:stretch>
            <a:fillRect/>
          </a:stretch>
        </p:blipFill>
        <p:spPr bwMode="auto">
          <a:xfrm>
            <a:off x="6357950" y="142852"/>
            <a:ext cx="2643206" cy="1857388"/>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sample_09.jpg"/>
          <p:cNvPicPr>
            <a:picLocks noChangeAspect="1"/>
          </p:cNvPicPr>
          <p:nvPr/>
        </p:nvPicPr>
        <p:blipFill>
          <a:blip r:embed="rId2" cstate="print"/>
          <a:stretch>
            <a:fillRect/>
          </a:stretch>
        </p:blipFill>
        <p:spPr>
          <a:xfrm>
            <a:off x="8065302" y="5643578"/>
            <a:ext cx="1078698" cy="1071546"/>
          </a:xfrm>
          <a:prstGeom prst="rect">
            <a:avLst/>
          </a:prstGeom>
          <a:effectLst>
            <a:reflection blurRad="6350" stA="52000" endA="300" endPos="35000" dir="5400000" sy="-100000" algn="bl" rotWithShape="0"/>
          </a:effectLst>
        </p:spPr>
      </p:pic>
      <p:pic>
        <p:nvPicPr>
          <p:cNvPr id="9" name="Рисунок 8" descr="no-translate-detected_23-2147504959.jpg"/>
          <p:cNvPicPr>
            <a:picLocks noChangeAspect="1"/>
          </p:cNvPicPr>
          <p:nvPr/>
        </p:nvPicPr>
        <p:blipFill>
          <a:blip r:embed="rId3" cstate="print"/>
          <a:stretch>
            <a:fillRect/>
          </a:stretch>
        </p:blipFill>
        <p:spPr>
          <a:xfrm>
            <a:off x="3571868" y="1357298"/>
            <a:ext cx="1370717" cy="1356586"/>
          </a:xfrm>
          <a:prstGeom prst="rect">
            <a:avLst/>
          </a:prstGeom>
        </p:spPr>
      </p:pic>
      <p:pic>
        <p:nvPicPr>
          <p:cNvPr id="6" name="Picture 2" descr="F:\Obmen\Безуглова\Инна НОВЫЕ\7-(page-picture-large).jpg"/>
          <p:cNvPicPr>
            <a:picLocks noChangeAspect="1" noChangeArrowheads="1"/>
          </p:cNvPicPr>
          <p:nvPr/>
        </p:nvPicPr>
        <p:blipFill>
          <a:blip r:embed="rId4" cstate="print"/>
          <a:srcRect/>
          <a:stretch>
            <a:fillRect/>
          </a:stretch>
        </p:blipFill>
        <p:spPr bwMode="auto">
          <a:xfrm>
            <a:off x="142844" y="1142984"/>
            <a:ext cx="2304256" cy="1340767"/>
          </a:xfrm>
          <a:prstGeom prst="rect">
            <a:avLst/>
          </a:prstGeom>
          <a:ln>
            <a:noFill/>
          </a:ln>
          <a:effectLst>
            <a:softEdge rad="112500"/>
          </a:effectLst>
        </p:spPr>
      </p:pic>
      <p:pic>
        <p:nvPicPr>
          <p:cNvPr id="5" name="Рисунок 4" descr="1JrYlD9Gn3o.jpg"/>
          <p:cNvPicPr>
            <a:picLocks noChangeAspect="1"/>
          </p:cNvPicPr>
          <p:nvPr/>
        </p:nvPicPr>
        <p:blipFill>
          <a:blip r:embed="rId5" cstate="print"/>
          <a:stretch>
            <a:fillRect/>
          </a:stretch>
        </p:blipFill>
        <p:spPr>
          <a:xfrm rot="600000">
            <a:off x="7252545" y="424582"/>
            <a:ext cx="1752600" cy="1752600"/>
          </a:xfrm>
          <a:prstGeom prst="rect">
            <a:avLst/>
          </a:prstGeom>
          <a:ln>
            <a:noFill/>
          </a:ln>
          <a:effectLst>
            <a:softEdge rad="112500"/>
          </a:effectLst>
        </p:spPr>
      </p:pic>
      <p:sp>
        <p:nvSpPr>
          <p:cNvPr id="2" name="Заголовок 1"/>
          <p:cNvSpPr>
            <a:spLocks noGrp="1"/>
          </p:cNvSpPr>
          <p:nvPr>
            <p:ph type="title"/>
          </p:nvPr>
        </p:nvSpPr>
        <p:spPr/>
        <p:txBody>
          <a:bodyPr anchor="ctr">
            <a:noAutofit/>
          </a:bodyPr>
          <a:lstStyle/>
          <a:p>
            <a:pPr algn="ctr"/>
            <a:r>
              <a:rPr lang="ru-RU" sz="2000" dirty="0" smtClean="0">
                <a:solidFill>
                  <a:schemeClr val="tx2">
                    <a:lumMod val="20000"/>
                    <a:lumOff val="80000"/>
                  </a:schemeClr>
                </a:solidFill>
                <a:effectLst>
                  <a:outerShdw blurRad="38100" dist="38100" dir="2700000" algn="tl">
                    <a:srgbClr val="000000">
                      <a:alpha val="43137"/>
                    </a:srgbClr>
                  </a:outerShdw>
                </a:effectLst>
              </a:rPr>
              <a:t>Расходы  бюджета на реализацию муниципальной программы 02 «Социальная поддержка граждан в Льговском районе Курской области»</a:t>
            </a:r>
            <a:endParaRPr lang="ru-RU" sz="2000" dirty="0">
              <a:solidFill>
                <a:schemeClr val="tx2">
                  <a:lumMod val="20000"/>
                  <a:lumOff val="80000"/>
                </a:schemeClr>
              </a:solidFill>
            </a:endParaRPr>
          </a:p>
        </p:txBody>
      </p:sp>
      <p:graphicFrame>
        <p:nvGraphicFramePr>
          <p:cNvPr id="4" name="Содержимое 3"/>
          <p:cNvGraphicFramePr>
            <a:graphicFrameLocks noGrp="1"/>
          </p:cNvGraphicFramePr>
          <p:nvPr>
            <p:ph idx="1"/>
          </p:nvPr>
        </p:nvGraphicFramePr>
        <p:xfrm>
          <a:off x="428596" y="2643182"/>
          <a:ext cx="8229600" cy="2922267"/>
        </p:xfrm>
        <a:graphic>
          <a:graphicData uri="http://schemas.openxmlformats.org/drawingml/2006/table">
            <a:tbl>
              <a:tblPr firstRow="1" bandRow="1">
                <a:tableStyleId>{5C22544A-7EE6-4342-B048-85BDC9FD1C3A}</a:tableStyleId>
              </a:tblPr>
              <a:tblGrid>
                <a:gridCol w="1645920"/>
                <a:gridCol w="3754764"/>
                <a:gridCol w="928694"/>
                <a:gridCol w="1000132"/>
                <a:gridCol w="900090"/>
              </a:tblGrid>
              <a:tr h="370840">
                <a:tc>
                  <a:txBody>
                    <a:bodyPr/>
                    <a:lstStyle/>
                    <a:p>
                      <a:pPr algn="ctr" fontAlgn="ctr"/>
                      <a:r>
                        <a:rPr lang="ru-RU" sz="1400" b="1" i="0" u="none" strike="noStrike" dirty="0">
                          <a:solidFill>
                            <a:srgbClr val="000000"/>
                          </a:solidFill>
                          <a:latin typeface="Times New Roman" pitchFamily="18" charset="0"/>
                          <a:cs typeface="Times New Roman" pitchFamily="18" charset="0"/>
                        </a:rPr>
                        <a:t>Код программы (подпрограммы)</a:t>
                      </a:r>
                    </a:p>
                  </a:txBody>
                  <a:tcPr marL="9525" marR="9525" marT="9525" marB="0" anchor="ctr"/>
                </a:tc>
                <a:tc>
                  <a:txBody>
                    <a:bodyPr/>
                    <a:lstStyle/>
                    <a:p>
                      <a:pPr algn="ctr" fontAlgn="ctr"/>
                      <a:r>
                        <a:rPr lang="ru-RU" sz="1400" b="1" i="0" u="none" strike="noStrike" dirty="0">
                          <a:solidFill>
                            <a:srgbClr val="000000"/>
                          </a:solidFill>
                          <a:latin typeface="Times New Roman" pitchFamily="18" charset="0"/>
                          <a:cs typeface="Times New Roman" pitchFamily="18" charset="0"/>
                        </a:rPr>
                        <a:t>Наименование программы (подпрограммы)</a:t>
                      </a:r>
                    </a:p>
                  </a:txBody>
                  <a:tcPr marL="9525" marR="9525" marT="9525" marB="0" anchor="ctr"/>
                </a:tc>
                <a:tc>
                  <a:txBody>
                    <a:bodyPr/>
                    <a:lstStyle/>
                    <a:p>
                      <a:pPr algn="ctr" fontAlgn="ctr"/>
                      <a:r>
                        <a:rPr lang="ru-RU" sz="1400" b="1" i="0" u="none" strike="noStrike" dirty="0" smtClean="0">
                          <a:solidFill>
                            <a:srgbClr val="000000"/>
                          </a:solidFill>
                          <a:latin typeface="Times New Roman" pitchFamily="18" charset="0"/>
                          <a:cs typeface="Times New Roman" pitchFamily="18" charset="0"/>
                        </a:rPr>
                        <a:t>2021 </a:t>
                      </a:r>
                      <a:r>
                        <a:rPr lang="ru-RU" sz="1400" b="1" i="0" u="none" strike="noStrike" dirty="0">
                          <a:solidFill>
                            <a:srgbClr val="000000"/>
                          </a:solidFill>
                          <a:latin typeface="Times New Roman" pitchFamily="18" charset="0"/>
                          <a:cs typeface="Times New Roman" pitchFamily="18" charset="0"/>
                        </a:rPr>
                        <a:t>год</a:t>
                      </a:r>
                    </a:p>
                  </a:txBody>
                  <a:tcPr marL="7620" marR="7620" marT="7620" marB="0" anchor="ctr"/>
                </a:tc>
                <a:tc>
                  <a:txBody>
                    <a:bodyPr/>
                    <a:lstStyle/>
                    <a:p>
                      <a:pPr algn="ctr" fontAlgn="ctr"/>
                      <a:r>
                        <a:rPr lang="ru-RU" sz="1400" b="1" i="0" u="none" strike="noStrike" dirty="0" smtClean="0">
                          <a:solidFill>
                            <a:srgbClr val="000000"/>
                          </a:solidFill>
                          <a:latin typeface="Times New Roman" pitchFamily="18" charset="0"/>
                          <a:cs typeface="Times New Roman" pitchFamily="18" charset="0"/>
                        </a:rPr>
                        <a:t>2022 </a:t>
                      </a:r>
                      <a:r>
                        <a:rPr lang="ru-RU" sz="1400" b="1" i="0" u="none" strike="noStrike" dirty="0">
                          <a:solidFill>
                            <a:srgbClr val="000000"/>
                          </a:solidFill>
                          <a:latin typeface="Times New Roman" pitchFamily="18" charset="0"/>
                          <a:cs typeface="Times New Roman" pitchFamily="18" charset="0"/>
                        </a:rPr>
                        <a:t>год</a:t>
                      </a:r>
                    </a:p>
                  </a:txBody>
                  <a:tcPr marL="7620" marR="7620" marT="7620" marB="0" anchor="ctr"/>
                </a:tc>
                <a:tc>
                  <a:txBody>
                    <a:bodyPr/>
                    <a:lstStyle/>
                    <a:p>
                      <a:pPr algn="ctr" fontAlgn="ctr"/>
                      <a:r>
                        <a:rPr lang="ru-RU" sz="1400" b="1" i="0" u="none" strike="noStrike" dirty="0" smtClean="0">
                          <a:solidFill>
                            <a:srgbClr val="000000"/>
                          </a:solidFill>
                          <a:latin typeface="Times New Roman" pitchFamily="18" charset="0"/>
                          <a:cs typeface="Times New Roman" pitchFamily="18" charset="0"/>
                        </a:rPr>
                        <a:t>2023 </a:t>
                      </a:r>
                      <a:r>
                        <a:rPr lang="ru-RU" sz="1400" b="1" i="0" u="none" strike="noStrike" dirty="0">
                          <a:solidFill>
                            <a:srgbClr val="000000"/>
                          </a:solidFill>
                          <a:latin typeface="Times New Roman" pitchFamily="18" charset="0"/>
                          <a:cs typeface="Times New Roman" pitchFamily="18" charset="0"/>
                        </a:rPr>
                        <a:t>год</a:t>
                      </a:r>
                    </a:p>
                  </a:txBody>
                  <a:tcPr marL="7620" marR="7620" marT="7620" marB="0" anchor="ctr"/>
                </a:tc>
              </a:tr>
              <a:tr h="370840">
                <a:tc>
                  <a:txBody>
                    <a:bodyPr/>
                    <a:lstStyle/>
                    <a:p>
                      <a:pPr algn="ctr" fontAlgn="ctr"/>
                      <a:r>
                        <a:rPr lang="ru-RU" sz="1400" b="1" i="0" u="none" strike="noStrike">
                          <a:solidFill>
                            <a:srgbClr val="000000"/>
                          </a:solidFill>
                          <a:latin typeface="Times New Roman" pitchFamily="18" charset="0"/>
                          <a:cs typeface="Times New Roman" pitchFamily="18" charset="0"/>
                        </a:rPr>
                        <a:t>02</a:t>
                      </a:r>
                    </a:p>
                  </a:txBody>
                  <a:tcPr marL="9525" marR="9525" marT="9525" marB="0" anchor="ctr"/>
                </a:tc>
                <a:tc>
                  <a:txBody>
                    <a:bodyPr/>
                    <a:lstStyle/>
                    <a:p>
                      <a:pPr algn="l" fontAlgn="b"/>
                      <a:r>
                        <a:rPr lang="ru-RU" sz="1400" b="0" i="0" u="none" strike="noStrike" dirty="0">
                          <a:latin typeface="Times New Roman" pitchFamily="18" charset="0"/>
                          <a:cs typeface="Times New Roman" pitchFamily="18" charset="0"/>
                        </a:rPr>
                        <a:t>Муниципальная программа "Социальная поддержка граждан в Льговском районе Курской области"</a:t>
                      </a:r>
                    </a:p>
                  </a:txBody>
                  <a:tcPr marL="9525" marR="9525" marT="9525" marB="0" anchor="ctr"/>
                </a:tc>
                <a:tc>
                  <a:txBody>
                    <a:bodyPr/>
                    <a:lstStyle/>
                    <a:p>
                      <a:pPr algn="ctr" fontAlgn="ctr"/>
                      <a:r>
                        <a:rPr lang="ru-RU" sz="1400" b="0" i="0" u="none" strike="noStrike">
                          <a:latin typeface="Times New Roman"/>
                        </a:rPr>
                        <a:t>38718551</a:t>
                      </a:r>
                    </a:p>
                  </a:txBody>
                  <a:tcPr marL="7620" marR="7620" marT="7620" marB="0" anchor="ctr"/>
                </a:tc>
                <a:tc>
                  <a:txBody>
                    <a:bodyPr/>
                    <a:lstStyle/>
                    <a:p>
                      <a:pPr algn="ctr" fontAlgn="ctr"/>
                      <a:r>
                        <a:rPr lang="ru-RU" sz="1400" b="0" i="0" u="none" strike="noStrike">
                          <a:latin typeface="Times New Roman"/>
                        </a:rPr>
                        <a:t>38063120</a:t>
                      </a:r>
                    </a:p>
                  </a:txBody>
                  <a:tcPr marL="7620" marR="7620" marT="7620" marB="0" anchor="ctr"/>
                </a:tc>
                <a:tc>
                  <a:txBody>
                    <a:bodyPr/>
                    <a:lstStyle/>
                    <a:p>
                      <a:pPr algn="ctr" fontAlgn="ctr"/>
                      <a:r>
                        <a:rPr lang="ru-RU" sz="1400" b="0" i="0" u="none" strike="noStrike">
                          <a:latin typeface="Times New Roman"/>
                        </a:rPr>
                        <a:t>38267475</a:t>
                      </a:r>
                    </a:p>
                  </a:txBody>
                  <a:tcPr marL="7620" marR="7620" marT="7620" marB="0" anchor="ctr"/>
                </a:tc>
              </a:tr>
              <a:tr h="314322">
                <a:tc>
                  <a:txBody>
                    <a:bodyPr/>
                    <a:lstStyle/>
                    <a:p>
                      <a:pPr algn="ctr" fontAlgn="ctr"/>
                      <a:r>
                        <a:rPr lang="ru-RU" sz="1400" b="1" i="1" u="none" strike="noStrike" dirty="0">
                          <a:solidFill>
                            <a:srgbClr val="000000"/>
                          </a:solidFill>
                          <a:latin typeface="Times New Roman" pitchFamily="18" charset="0"/>
                          <a:cs typeface="Times New Roman" pitchFamily="18" charset="0"/>
                        </a:rPr>
                        <a:t> </a:t>
                      </a:r>
                    </a:p>
                  </a:txBody>
                  <a:tcPr marL="9525" marR="9525" marT="9525" marB="0" anchor="ctr"/>
                </a:tc>
                <a:tc>
                  <a:txBody>
                    <a:bodyPr/>
                    <a:lstStyle/>
                    <a:p>
                      <a:pPr algn="l" fontAlgn="b"/>
                      <a:r>
                        <a:rPr lang="ru-RU" sz="1400" b="0" i="1" u="none" strike="noStrike" dirty="0">
                          <a:solidFill>
                            <a:srgbClr val="000000"/>
                          </a:solidFill>
                          <a:latin typeface="Times New Roman" pitchFamily="18" charset="0"/>
                          <a:cs typeface="Times New Roman" pitchFamily="18" charset="0"/>
                        </a:rPr>
                        <a:t>из них:</a:t>
                      </a:r>
                    </a:p>
                  </a:txBody>
                  <a:tcPr marL="9525" marR="9525" marT="9525" marB="0" anchor="ctr"/>
                </a:tc>
                <a:tc>
                  <a:txBody>
                    <a:bodyPr/>
                    <a:lstStyle/>
                    <a:p>
                      <a:pPr algn="ctr" fontAlgn="ctr"/>
                      <a:r>
                        <a:rPr lang="ru-RU" sz="1400" b="0" i="0" u="none" strike="noStrike">
                          <a:latin typeface="Times New Roman"/>
                        </a:rPr>
                        <a:t> </a:t>
                      </a:r>
                    </a:p>
                  </a:txBody>
                  <a:tcPr marL="7620" marR="7620" marT="7620" marB="0" anchor="ctr"/>
                </a:tc>
                <a:tc>
                  <a:txBody>
                    <a:bodyPr/>
                    <a:lstStyle/>
                    <a:p>
                      <a:pPr algn="ctr" fontAlgn="ctr"/>
                      <a:r>
                        <a:rPr lang="ru-RU" sz="1400" b="0" i="0" u="none" strike="noStrike">
                          <a:latin typeface="Times New Roman"/>
                        </a:rPr>
                        <a:t> </a:t>
                      </a:r>
                    </a:p>
                  </a:txBody>
                  <a:tcPr marL="7620" marR="7620" marT="7620" marB="0" anchor="ctr"/>
                </a:tc>
                <a:tc>
                  <a:txBody>
                    <a:bodyPr/>
                    <a:lstStyle/>
                    <a:p>
                      <a:pPr algn="ctr" fontAlgn="ctr"/>
                      <a:r>
                        <a:rPr lang="ru-RU" sz="1400" b="0" i="0" u="none" strike="noStrike">
                          <a:latin typeface="Times New Roman"/>
                        </a:rPr>
                        <a:t> </a:t>
                      </a:r>
                    </a:p>
                  </a:txBody>
                  <a:tcPr marL="7620" marR="7620" marT="7620" marB="0" anchor="ctr"/>
                </a:tc>
              </a:tr>
              <a:tr h="370840">
                <a:tc>
                  <a:txBody>
                    <a:bodyPr/>
                    <a:lstStyle/>
                    <a:p>
                      <a:pPr algn="ctr" fontAlgn="ctr"/>
                      <a:r>
                        <a:rPr lang="ru-RU" sz="1400" b="1" i="0" u="none" strike="noStrike">
                          <a:solidFill>
                            <a:srgbClr val="000000"/>
                          </a:solidFill>
                          <a:latin typeface="Times New Roman" pitchFamily="18" charset="0"/>
                          <a:cs typeface="Times New Roman" pitchFamily="18" charset="0"/>
                        </a:rPr>
                        <a:t>02 1</a:t>
                      </a:r>
                    </a:p>
                  </a:txBody>
                  <a:tcPr marL="9525" marR="9525" marT="9525" marB="0" anchor="ctr"/>
                </a:tc>
                <a:tc>
                  <a:txBody>
                    <a:bodyPr/>
                    <a:lstStyle/>
                    <a:p>
                      <a:pPr algn="l" fontAlgn="b"/>
                      <a:r>
                        <a:rPr lang="ru-RU" sz="1400" b="0" i="0" u="none" strike="noStrike" dirty="0">
                          <a:latin typeface="Times New Roman" pitchFamily="18" charset="0"/>
                          <a:cs typeface="Times New Roman" pitchFamily="18" charset="0"/>
                        </a:rPr>
                        <a:t>Подпрограмма  "Управление муниципальной программой и обеспечение условий реализации"</a:t>
                      </a:r>
                    </a:p>
                  </a:txBody>
                  <a:tcPr marL="9525" marR="9525" marT="9525" marB="0" anchor="ctr"/>
                </a:tc>
                <a:tc>
                  <a:txBody>
                    <a:bodyPr/>
                    <a:lstStyle/>
                    <a:p>
                      <a:pPr algn="ctr" fontAlgn="ctr"/>
                      <a:r>
                        <a:rPr lang="ru-RU" sz="1400" b="0" i="0" u="none" strike="noStrike">
                          <a:latin typeface="Times New Roman"/>
                        </a:rPr>
                        <a:t>2392000</a:t>
                      </a:r>
                    </a:p>
                  </a:txBody>
                  <a:tcPr marL="7620" marR="7620" marT="7620" marB="0" anchor="ctr"/>
                </a:tc>
                <a:tc>
                  <a:txBody>
                    <a:bodyPr/>
                    <a:lstStyle/>
                    <a:p>
                      <a:pPr algn="ctr" fontAlgn="ctr"/>
                      <a:r>
                        <a:rPr lang="ru-RU" sz="1400" b="0" i="0" u="none" strike="noStrike">
                          <a:latin typeface="Times New Roman"/>
                        </a:rPr>
                        <a:t>2301300</a:t>
                      </a:r>
                    </a:p>
                  </a:txBody>
                  <a:tcPr marL="7620" marR="7620" marT="7620" marB="0" anchor="ctr"/>
                </a:tc>
                <a:tc>
                  <a:txBody>
                    <a:bodyPr/>
                    <a:lstStyle/>
                    <a:p>
                      <a:pPr algn="ctr" fontAlgn="ctr"/>
                      <a:r>
                        <a:rPr lang="ru-RU" sz="1400" b="0" i="0" u="none" strike="noStrike">
                          <a:latin typeface="Times New Roman"/>
                        </a:rPr>
                        <a:t>2301300</a:t>
                      </a:r>
                    </a:p>
                  </a:txBody>
                  <a:tcPr marL="7620" marR="7620" marT="7620" marB="0" anchor="ctr"/>
                </a:tc>
              </a:tr>
              <a:tr h="370840">
                <a:tc>
                  <a:txBody>
                    <a:bodyPr/>
                    <a:lstStyle/>
                    <a:p>
                      <a:pPr algn="ctr" fontAlgn="ctr"/>
                      <a:r>
                        <a:rPr lang="ru-RU" sz="1400" b="1" i="0" u="none" strike="noStrike">
                          <a:solidFill>
                            <a:srgbClr val="000000"/>
                          </a:solidFill>
                          <a:latin typeface="Times New Roman" pitchFamily="18" charset="0"/>
                          <a:cs typeface="Times New Roman" pitchFamily="18" charset="0"/>
                        </a:rPr>
                        <a:t>02 2</a:t>
                      </a:r>
                    </a:p>
                  </a:txBody>
                  <a:tcPr marL="9525" marR="9525" marT="9525" marB="0" anchor="ctr"/>
                </a:tc>
                <a:tc>
                  <a:txBody>
                    <a:bodyPr/>
                    <a:lstStyle/>
                    <a:p>
                      <a:pPr algn="l" fontAlgn="b"/>
                      <a:r>
                        <a:rPr lang="ru-RU" sz="1400" b="0" i="0" u="none" strike="noStrike" dirty="0">
                          <a:latin typeface="Times New Roman" pitchFamily="18" charset="0"/>
                          <a:cs typeface="Times New Roman" pitchFamily="18" charset="0"/>
                        </a:rPr>
                        <a:t>Подпрограмма "Развитие мер социальной поддержки отдельных категорий граждан"</a:t>
                      </a:r>
                    </a:p>
                  </a:txBody>
                  <a:tcPr marL="9525" marR="9525" marT="9525" marB="0" anchor="ctr"/>
                </a:tc>
                <a:tc>
                  <a:txBody>
                    <a:bodyPr/>
                    <a:lstStyle/>
                    <a:p>
                      <a:pPr algn="ctr" fontAlgn="ctr"/>
                      <a:r>
                        <a:rPr lang="ru-RU" sz="1400" b="0" i="0" u="none" strike="noStrike">
                          <a:latin typeface="Times New Roman"/>
                        </a:rPr>
                        <a:t>30430592</a:t>
                      </a:r>
                    </a:p>
                  </a:txBody>
                  <a:tcPr marL="7620" marR="7620" marT="7620" marB="0" anchor="ctr"/>
                </a:tc>
                <a:tc>
                  <a:txBody>
                    <a:bodyPr/>
                    <a:lstStyle/>
                    <a:p>
                      <a:pPr algn="ctr" fontAlgn="ctr"/>
                      <a:r>
                        <a:rPr lang="ru-RU" sz="1400" b="0" i="0" u="none" strike="noStrike">
                          <a:latin typeface="Times New Roman"/>
                        </a:rPr>
                        <a:t>30052141</a:t>
                      </a:r>
                    </a:p>
                  </a:txBody>
                  <a:tcPr marL="7620" marR="7620" marT="7620" marB="0" anchor="ctr"/>
                </a:tc>
                <a:tc>
                  <a:txBody>
                    <a:bodyPr/>
                    <a:lstStyle/>
                    <a:p>
                      <a:pPr algn="ctr" fontAlgn="ctr"/>
                      <a:r>
                        <a:rPr lang="ru-RU" sz="1400" b="0" i="0" u="none" strike="noStrike">
                          <a:latin typeface="Times New Roman"/>
                        </a:rPr>
                        <a:t>30256496</a:t>
                      </a:r>
                    </a:p>
                  </a:txBody>
                  <a:tcPr marL="7620" marR="7620" marT="7620" marB="0" anchor="ctr"/>
                </a:tc>
              </a:tr>
              <a:tr h="370840">
                <a:tc>
                  <a:txBody>
                    <a:bodyPr/>
                    <a:lstStyle/>
                    <a:p>
                      <a:pPr algn="ctr" fontAlgn="ctr"/>
                      <a:r>
                        <a:rPr lang="ru-RU" sz="1400" b="1" i="0" u="none" strike="noStrike">
                          <a:solidFill>
                            <a:srgbClr val="000000"/>
                          </a:solidFill>
                          <a:latin typeface="Times New Roman" pitchFamily="18" charset="0"/>
                          <a:cs typeface="Times New Roman" pitchFamily="18" charset="0"/>
                        </a:rPr>
                        <a:t>02 3</a:t>
                      </a:r>
                    </a:p>
                  </a:txBody>
                  <a:tcPr marL="9525" marR="9525" marT="9525" marB="0" anchor="ctr"/>
                </a:tc>
                <a:tc>
                  <a:txBody>
                    <a:bodyPr/>
                    <a:lstStyle/>
                    <a:p>
                      <a:pPr algn="l" fontAlgn="b"/>
                      <a:r>
                        <a:rPr lang="ru-RU" sz="1400" b="0" i="0" u="none" strike="noStrike" dirty="0">
                          <a:latin typeface="Times New Roman" pitchFamily="18" charset="0"/>
                          <a:cs typeface="Times New Roman" pitchFamily="18" charset="0"/>
                        </a:rPr>
                        <a:t>Подпрограмма "Улучшение демографической ситуации, совершенствование социальной поддержки семьи и детей"</a:t>
                      </a:r>
                    </a:p>
                  </a:txBody>
                  <a:tcPr marL="9525" marR="9525" marT="9525" marB="0" anchor="ctr"/>
                </a:tc>
                <a:tc>
                  <a:txBody>
                    <a:bodyPr/>
                    <a:lstStyle/>
                    <a:p>
                      <a:pPr algn="ctr" fontAlgn="ctr"/>
                      <a:r>
                        <a:rPr lang="ru-RU" sz="1400" b="0" i="0" u="none" strike="noStrike">
                          <a:latin typeface="Times New Roman"/>
                        </a:rPr>
                        <a:t>5895959</a:t>
                      </a:r>
                    </a:p>
                  </a:txBody>
                  <a:tcPr marL="7620" marR="7620" marT="7620" marB="0" anchor="ctr"/>
                </a:tc>
                <a:tc>
                  <a:txBody>
                    <a:bodyPr/>
                    <a:lstStyle/>
                    <a:p>
                      <a:pPr algn="ctr" fontAlgn="ctr"/>
                      <a:r>
                        <a:rPr lang="ru-RU" sz="1400" b="0" i="0" u="none" strike="noStrike">
                          <a:latin typeface="Times New Roman"/>
                        </a:rPr>
                        <a:t>5709679</a:t>
                      </a:r>
                    </a:p>
                  </a:txBody>
                  <a:tcPr marL="7620" marR="7620" marT="7620" marB="0" anchor="ctr"/>
                </a:tc>
                <a:tc>
                  <a:txBody>
                    <a:bodyPr/>
                    <a:lstStyle/>
                    <a:p>
                      <a:pPr algn="ctr" fontAlgn="ctr"/>
                      <a:r>
                        <a:rPr lang="ru-RU" sz="1400" b="0" i="0" u="none" strike="noStrike" dirty="0">
                          <a:latin typeface="Times New Roman"/>
                        </a:rPr>
                        <a:t>5709679</a:t>
                      </a:r>
                    </a:p>
                  </a:txBody>
                  <a:tcPr marL="7620" marR="7620" marT="7620" marB="0" anchor="ctr"/>
                </a:tc>
              </a:tr>
            </a:tbl>
          </a:graphicData>
        </a:graphic>
      </p:graphicFrame>
      <p:sp>
        <p:nvSpPr>
          <p:cNvPr id="7" name="Прямоугольник 6"/>
          <p:cNvSpPr/>
          <p:nvPr/>
        </p:nvSpPr>
        <p:spPr>
          <a:xfrm>
            <a:off x="285720" y="5500702"/>
            <a:ext cx="8858280" cy="923330"/>
          </a:xfrm>
          <a:prstGeom prst="rect">
            <a:avLst/>
          </a:prstGeom>
        </p:spPr>
        <p:txBody>
          <a:bodyPr wrap="square">
            <a:spAutoFit/>
          </a:bodyPr>
          <a:lstStyle/>
          <a:p>
            <a:r>
              <a:rPr lang="ru-RU" b="1" i="1" dirty="0" smtClean="0">
                <a:solidFill>
                  <a:schemeClr val="accent6">
                    <a:lumMod val="75000"/>
                  </a:schemeClr>
                </a:solidFill>
                <a:effectLst>
                  <a:outerShdw blurRad="38100" dist="38100" dir="2700000" algn="tl">
                    <a:srgbClr val="000000">
                      <a:alpha val="43137"/>
                    </a:srgbClr>
                  </a:outerShdw>
                </a:effectLst>
              </a:rPr>
              <a:t>Ответственные исполнители: </a:t>
            </a:r>
            <a:r>
              <a:rPr lang="ru-RU" dirty="0" smtClean="0">
                <a:solidFill>
                  <a:schemeClr val="accent6">
                    <a:lumMod val="75000"/>
                  </a:schemeClr>
                </a:solidFill>
              </a:rPr>
              <a:t>Отдел социальной защиты населения Администрации Льговского района Курской области; Отдел опеки и попечительства Администрации Льговского района Курской области</a:t>
            </a:r>
            <a:endParaRPr lang="ru-RU" dirty="0">
              <a:solidFill>
                <a:schemeClr val="accent6">
                  <a:lumMod val="75000"/>
                </a:schemeClr>
              </a:solidFill>
            </a:endParaRPr>
          </a:p>
        </p:txBody>
      </p:sp>
      <p:sp>
        <p:nvSpPr>
          <p:cNvPr id="8" name="Прямоугольник 7"/>
          <p:cNvSpPr/>
          <p:nvPr/>
        </p:nvSpPr>
        <p:spPr>
          <a:xfrm>
            <a:off x="7715272" y="2214554"/>
            <a:ext cx="862159" cy="369332"/>
          </a:xfrm>
          <a:prstGeom prst="rect">
            <a:avLst/>
          </a:prstGeom>
        </p:spPr>
        <p:txBody>
          <a:bodyPr wrap="none">
            <a:spAutoFit/>
          </a:bodyPr>
          <a:lstStyle/>
          <a:p>
            <a:r>
              <a:rPr lang="ru-RU" dirty="0" smtClean="0"/>
              <a:t>рублей</a:t>
            </a:r>
            <a:endParaRPr lang="ru-RU"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4" descr="bibblio.jpg"/>
          <p:cNvPicPr>
            <a:picLocks noChangeAspect="1"/>
          </p:cNvPicPr>
          <p:nvPr/>
        </p:nvPicPr>
        <p:blipFill>
          <a:blip r:embed="rId2" cstate="print"/>
          <a:srcRect/>
          <a:stretch>
            <a:fillRect/>
          </a:stretch>
        </p:blipFill>
        <p:spPr bwMode="auto">
          <a:xfrm>
            <a:off x="214282" y="785794"/>
            <a:ext cx="2286000" cy="1535112"/>
          </a:xfrm>
          <a:prstGeom prst="rect">
            <a:avLst/>
          </a:prstGeom>
          <a:solidFill>
            <a:schemeClr val="tx1">
              <a:lumMod val="85000"/>
            </a:schemeClr>
          </a:solidFill>
          <a:ln w="9525">
            <a:noFill/>
            <a:miter lim="800000"/>
            <a:headEnd/>
            <a:tailEnd/>
          </a:ln>
        </p:spPr>
      </p:pic>
      <p:sp>
        <p:nvSpPr>
          <p:cNvPr id="2" name="Заголовок 1"/>
          <p:cNvSpPr>
            <a:spLocks noGrp="1"/>
          </p:cNvSpPr>
          <p:nvPr>
            <p:ph type="title"/>
          </p:nvPr>
        </p:nvSpPr>
        <p:spPr>
          <a:xfrm>
            <a:off x="500034" y="142852"/>
            <a:ext cx="7239000" cy="928694"/>
          </a:xfrm>
        </p:spPr>
        <p:txBody>
          <a:bodyPr anchor="ctr">
            <a:noAutofit/>
          </a:bodyPr>
          <a:lstStyle/>
          <a:p>
            <a:pPr algn="ctr"/>
            <a:r>
              <a:rPr lang="ru-RU" sz="1800" dirty="0" smtClean="0">
                <a:solidFill>
                  <a:schemeClr val="accent2">
                    <a:lumMod val="60000"/>
                    <a:lumOff val="40000"/>
                  </a:schemeClr>
                </a:solidFill>
                <a:effectLst>
                  <a:outerShdw blurRad="38100" dist="38100" dir="2700000" algn="tl">
                    <a:srgbClr val="000000">
                      <a:alpha val="43137"/>
                    </a:srgbClr>
                  </a:outerShdw>
                </a:effectLst>
              </a:rPr>
              <a:t>Расходы  бюджета на реализацию муниципальной программы 03 «Развитие образования в Льговском районе Курской области»</a:t>
            </a:r>
            <a:endParaRPr lang="ru-RU" sz="1800" dirty="0">
              <a:solidFill>
                <a:schemeClr val="accent2">
                  <a:lumMod val="60000"/>
                  <a:lumOff val="40000"/>
                </a:schemeClr>
              </a:solidFill>
            </a:endParaRPr>
          </a:p>
        </p:txBody>
      </p:sp>
      <p:graphicFrame>
        <p:nvGraphicFramePr>
          <p:cNvPr id="4" name="Содержимое 3"/>
          <p:cNvGraphicFramePr>
            <a:graphicFrameLocks noGrp="1"/>
          </p:cNvGraphicFramePr>
          <p:nvPr>
            <p:ph idx="1"/>
          </p:nvPr>
        </p:nvGraphicFramePr>
        <p:xfrm>
          <a:off x="142844" y="2643182"/>
          <a:ext cx="8515352" cy="2978785"/>
        </p:xfrm>
        <a:graphic>
          <a:graphicData uri="http://schemas.openxmlformats.org/drawingml/2006/table">
            <a:tbl>
              <a:tblPr firstRow="1" bandRow="1">
                <a:tableStyleId>{3C2FFA5D-87B4-456A-9821-1D502468CF0F}</a:tableStyleId>
              </a:tblPr>
              <a:tblGrid>
                <a:gridCol w="1500198"/>
                <a:gridCol w="3866255"/>
                <a:gridCol w="1108778"/>
                <a:gridCol w="1034859"/>
                <a:gridCol w="1005262"/>
              </a:tblGrid>
              <a:tr h="370840">
                <a:tc>
                  <a:txBody>
                    <a:bodyPr/>
                    <a:lstStyle/>
                    <a:p>
                      <a:pPr algn="ctr" fontAlgn="ctr"/>
                      <a:r>
                        <a:rPr lang="ru-RU" sz="1400" u="none" strike="noStrike" dirty="0"/>
                        <a:t>Код программы (подпрограммы)</a:t>
                      </a:r>
                      <a:endParaRPr lang="ru-RU" sz="1400" b="1" i="0" u="none" strike="noStrike" dirty="0">
                        <a:solidFill>
                          <a:srgbClr val="000000"/>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u="none" strike="noStrike" dirty="0"/>
                        <a:t>Наименование программы (подпрограммы)</a:t>
                      </a:r>
                      <a:endParaRPr lang="ru-RU" sz="1400" b="1" i="0" u="none" strike="noStrike" dirty="0">
                        <a:solidFill>
                          <a:srgbClr val="000000"/>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dirty="0" smtClean="0">
                          <a:solidFill>
                            <a:schemeClr val="tx1"/>
                          </a:solidFill>
                          <a:latin typeface="Times New Roman"/>
                        </a:rPr>
                        <a:t>2021 </a:t>
                      </a:r>
                      <a:r>
                        <a:rPr lang="ru-RU" sz="1400" b="1" i="0" u="none" strike="noStrike" dirty="0">
                          <a:solidFill>
                            <a:schemeClr val="tx1"/>
                          </a:solidFill>
                          <a:latin typeface="Times New Roman"/>
                        </a:rPr>
                        <a:t>год</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dirty="0" smtClean="0">
                          <a:solidFill>
                            <a:schemeClr val="tx1"/>
                          </a:solidFill>
                          <a:latin typeface="Times New Roman"/>
                        </a:rPr>
                        <a:t>2022 </a:t>
                      </a:r>
                      <a:r>
                        <a:rPr lang="ru-RU" sz="1400" b="1" i="0" u="none" strike="noStrike" dirty="0">
                          <a:solidFill>
                            <a:schemeClr val="tx1"/>
                          </a:solidFill>
                          <a:latin typeface="Times New Roman"/>
                        </a:rPr>
                        <a:t>год</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dirty="0" smtClean="0">
                          <a:solidFill>
                            <a:schemeClr val="tx1"/>
                          </a:solidFill>
                          <a:latin typeface="Times New Roman"/>
                        </a:rPr>
                        <a:t>2023 </a:t>
                      </a:r>
                      <a:r>
                        <a:rPr lang="ru-RU" sz="1400" b="1" i="0" u="none" strike="noStrike" dirty="0">
                          <a:solidFill>
                            <a:schemeClr val="tx1"/>
                          </a:solidFill>
                          <a:latin typeface="Times New Roman"/>
                        </a:rPr>
                        <a:t>год</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ctr"/>
                      <a:r>
                        <a:rPr lang="ru-RU" sz="1400" u="none" strike="noStrike"/>
                        <a:t>03</a:t>
                      </a:r>
                      <a:endParaRPr lang="ru-RU" sz="1400" b="1" i="0" u="none" strike="noStrike">
                        <a:solidFill>
                          <a:srgbClr val="000000"/>
                        </a:solidFill>
                        <a:latin typeface="Times New Roman"/>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l" fontAlgn="b"/>
                      <a:r>
                        <a:rPr lang="ru-RU" sz="1400" u="none" strike="noStrike" dirty="0"/>
                        <a:t>Муниципальная программа "Развитие образования в Льговском районе Курской области"</a:t>
                      </a:r>
                      <a:endParaRPr lang="ru-RU" sz="1400" b="0" i="0" u="none" strike="noStrike" dirty="0">
                        <a:latin typeface="Times New Roman"/>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ru-RU" sz="1400" b="0" i="0" u="none" strike="noStrike" dirty="0">
                          <a:latin typeface="Times New Roman"/>
                        </a:rPr>
                        <a:t>257441269</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ctr"/>
                      <a:r>
                        <a:rPr lang="ru-RU" sz="1400" b="0" i="0" u="none" strike="noStrike">
                          <a:latin typeface="Times New Roman"/>
                        </a:rPr>
                        <a:t>236960150</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ctr"/>
                      <a:r>
                        <a:rPr lang="ru-RU" sz="1400" b="0" i="0" u="none" strike="noStrike">
                          <a:latin typeface="Times New Roman"/>
                        </a:rPr>
                        <a:t>233327252</a:t>
                      </a:r>
                    </a:p>
                  </a:txBody>
                  <a:tcPr marL="7620" marR="7620" marT="7620" marB="0" anchor="ctr">
                    <a:lnT w="12700" cap="flat" cmpd="sng" algn="ctr">
                      <a:solidFill>
                        <a:schemeClr val="tx1"/>
                      </a:solidFill>
                      <a:prstDash val="solid"/>
                      <a:round/>
                      <a:headEnd type="none" w="med" len="med"/>
                      <a:tailEnd type="none" w="med" len="med"/>
                    </a:lnT>
                  </a:tcPr>
                </a:tc>
              </a:tr>
              <a:tr h="370840">
                <a:tc>
                  <a:txBody>
                    <a:bodyPr/>
                    <a:lstStyle/>
                    <a:p>
                      <a:pPr algn="ctr" fontAlgn="ctr"/>
                      <a:r>
                        <a:rPr lang="ru-RU" sz="1400" u="none" strike="noStrike"/>
                        <a:t> </a:t>
                      </a:r>
                      <a:endParaRPr lang="ru-RU" sz="1400" b="1" i="1" u="none" strike="noStrike">
                        <a:solidFill>
                          <a:srgbClr val="000000"/>
                        </a:solidFill>
                        <a:latin typeface="Times New Roman"/>
                      </a:endParaRPr>
                    </a:p>
                  </a:txBody>
                  <a:tcPr marL="9525" marR="9525" marT="9525" marB="0" anchor="ctr"/>
                </a:tc>
                <a:tc>
                  <a:txBody>
                    <a:bodyPr/>
                    <a:lstStyle/>
                    <a:p>
                      <a:pPr algn="l" fontAlgn="b"/>
                      <a:r>
                        <a:rPr lang="ru-RU" sz="1400" u="none" strike="noStrike" dirty="0"/>
                        <a:t>из них:</a:t>
                      </a:r>
                      <a:endParaRPr lang="ru-RU" sz="1400" b="0" i="1" u="none" strike="noStrike" dirty="0">
                        <a:solidFill>
                          <a:srgbClr val="000000"/>
                        </a:solidFill>
                        <a:latin typeface="Times New Roman"/>
                      </a:endParaRPr>
                    </a:p>
                  </a:txBody>
                  <a:tcPr marL="9525" marR="9525" marT="9525" marB="0" anchor="ctr"/>
                </a:tc>
                <a:tc>
                  <a:txBody>
                    <a:bodyPr/>
                    <a:lstStyle/>
                    <a:p>
                      <a:pPr algn="ctr" fontAlgn="ctr"/>
                      <a:r>
                        <a:rPr lang="ru-RU" sz="1400" b="0" i="0" u="none" strike="noStrike">
                          <a:latin typeface="Times New Roman"/>
                        </a:rPr>
                        <a:t> </a:t>
                      </a:r>
                    </a:p>
                  </a:txBody>
                  <a:tcPr marL="7620" marR="7620" marT="7620" marB="0" anchor="ctr"/>
                </a:tc>
                <a:tc>
                  <a:txBody>
                    <a:bodyPr/>
                    <a:lstStyle/>
                    <a:p>
                      <a:pPr algn="ctr" fontAlgn="ctr"/>
                      <a:r>
                        <a:rPr lang="ru-RU" sz="1400" b="0" i="0" u="none" strike="noStrike">
                          <a:latin typeface="Times New Roman"/>
                        </a:rPr>
                        <a:t> </a:t>
                      </a:r>
                    </a:p>
                  </a:txBody>
                  <a:tcPr marL="7620" marR="7620" marT="7620" marB="0" anchor="ctr"/>
                </a:tc>
                <a:tc>
                  <a:txBody>
                    <a:bodyPr/>
                    <a:lstStyle/>
                    <a:p>
                      <a:pPr algn="ctr" fontAlgn="ctr"/>
                      <a:r>
                        <a:rPr lang="ru-RU" sz="1400" b="0" i="0" u="none" strike="noStrike">
                          <a:latin typeface="Times New Roman"/>
                        </a:rPr>
                        <a:t> </a:t>
                      </a:r>
                    </a:p>
                  </a:txBody>
                  <a:tcPr marL="7620" marR="7620" marT="7620" marB="0" anchor="ctr"/>
                </a:tc>
              </a:tr>
              <a:tr h="370840">
                <a:tc>
                  <a:txBody>
                    <a:bodyPr/>
                    <a:lstStyle/>
                    <a:p>
                      <a:pPr algn="ctr" fontAlgn="ctr"/>
                      <a:r>
                        <a:rPr lang="ru-RU" sz="1400" u="none" strike="noStrike"/>
                        <a:t>03 1</a:t>
                      </a:r>
                      <a:endParaRPr lang="ru-RU" sz="1400" b="1" i="0" u="none" strike="noStrike">
                        <a:solidFill>
                          <a:srgbClr val="000000"/>
                        </a:solidFill>
                        <a:latin typeface="Times New Roman"/>
                      </a:endParaRPr>
                    </a:p>
                  </a:txBody>
                  <a:tcPr marL="9525" marR="9525" marT="9525" marB="0" anchor="ctr"/>
                </a:tc>
                <a:tc>
                  <a:txBody>
                    <a:bodyPr/>
                    <a:lstStyle/>
                    <a:p>
                      <a:pPr algn="l" fontAlgn="b"/>
                      <a:r>
                        <a:rPr lang="ru-RU" sz="1400" u="none" strike="noStrike" dirty="0"/>
                        <a:t>Подпрограмма  "Управление муниципальной программой и обеспечение условий реализации"</a:t>
                      </a:r>
                      <a:endParaRPr lang="ru-RU" sz="1400" b="0" i="0" u="none" strike="noStrike" dirty="0">
                        <a:latin typeface="Times New Roman"/>
                      </a:endParaRPr>
                    </a:p>
                  </a:txBody>
                  <a:tcPr marL="9525" marR="9525" marT="9525" marB="0" anchor="ctr"/>
                </a:tc>
                <a:tc>
                  <a:txBody>
                    <a:bodyPr/>
                    <a:lstStyle/>
                    <a:p>
                      <a:pPr algn="ctr" fontAlgn="ctr"/>
                      <a:r>
                        <a:rPr lang="ru-RU" sz="1400" b="0" i="0" u="none" strike="noStrike">
                          <a:latin typeface="Times New Roman"/>
                        </a:rPr>
                        <a:t>5979990</a:t>
                      </a:r>
                    </a:p>
                  </a:txBody>
                  <a:tcPr marL="7620" marR="7620" marT="7620" marB="0" anchor="ctr"/>
                </a:tc>
                <a:tc>
                  <a:txBody>
                    <a:bodyPr/>
                    <a:lstStyle/>
                    <a:p>
                      <a:pPr algn="ctr" fontAlgn="ctr"/>
                      <a:r>
                        <a:rPr lang="ru-RU" sz="1400" b="0" i="0" u="none" strike="noStrike">
                          <a:latin typeface="Times New Roman"/>
                        </a:rPr>
                        <a:t>5879990</a:t>
                      </a:r>
                    </a:p>
                  </a:txBody>
                  <a:tcPr marL="7620" marR="7620" marT="7620" marB="0" anchor="ctr"/>
                </a:tc>
                <a:tc>
                  <a:txBody>
                    <a:bodyPr/>
                    <a:lstStyle/>
                    <a:p>
                      <a:pPr algn="ctr" fontAlgn="ctr"/>
                      <a:r>
                        <a:rPr lang="ru-RU" sz="1400" b="0" i="0" u="none" strike="noStrike">
                          <a:latin typeface="Times New Roman"/>
                        </a:rPr>
                        <a:t>5879990</a:t>
                      </a:r>
                    </a:p>
                  </a:txBody>
                  <a:tcPr marL="7620" marR="7620" marT="7620" marB="0" anchor="ctr"/>
                </a:tc>
              </a:tr>
              <a:tr h="370840">
                <a:tc>
                  <a:txBody>
                    <a:bodyPr/>
                    <a:lstStyle/>
                    <a:p>
                      <a:pPr algn="ctr" fontAlgn="ctr"/>
                      <a:r>
                        <a:rPr lang="ru-RU" sz="1400" u="none" strike="noStrike"/>
                        <a:t>03 2</a:t>
                      </a:r>
                      <a:endParaRPr lang="ru-RU" sz="1400" b="1" i="0" u="none" strike="noStrike">
                        <a:solidFill>
                          <a:srgbClr val="000000"/>
                        </a:solidFill>
                        <a:latin typeface="Times New Roman"/>
                      </a:endParaRPr>
                    </a:p>
                  </a:txBody>
                  <a:tcPr marL="9525" marR="9525" marT="9525" marB="0" anchor="ctr"/>
                </a:tc>
                <a:tc>
                  <a:txBody>
                    <a:bodyPr/>
                    <a:lstStyle/>
                    <a:p>
                      <a:pPr algn="l" fontAlgn="b"/>
                      <a:r>
                        <a:rPr lang="ru-RU" sz="1400" u="none" strike="noStrike" dirty="0"/>
                        <a:t>Подпрограмма "Развитие дошкольного и общего образования детей"</a:t>
                      </a:r>
                      <a:endParaRPr lang="ru-RU" sz="1400" b="0" i="0" u="none" strike="noStrike" dirty="0">
                        <a:latin typeface="Times New Roman"/>
                      </a:endParaRPr>
                    </a:p>
                  </a:txBody>
                  <a:tcPr marL="9525" marR="9525" marT="9525" marB="0" anchor="ctr"/>
                </a:tc>
                <a:tc>
                  <a:txBody>
                    <a:bodyPr/>
                    <a:lstStyle/>
                    <a:p>
                      <a:pPr algn="ctr" fontAlgn="ctr"/>
                      <a:r>
                        <a:rPr lang="ru-RU" sz="1400" b="0" i="0" u="none" strike="noStrike">
                          <a:latin typeface="Times New Roman"/>
                        </a:rPr>
                        <a:t>246562287</a:t>
                      </a:r>
                    </a:p>
                  </a:txBody>
                  <a:tcPr marL="7620" marR="7620" marT="7620" marB="0" anchor="ctr"/>
                </a:tc>
                <a:tc>
                  <a:txBody>
                    <a:bodyPr/>
                    <a:lstStyle/>
                    <a:p>
                      <a:pPr algn="ctr" fontAlgn="ctr"/>
                      <a:r>
                        <a:rPr lang="ru-RU" sz="1400" b="0" i="0" u="none" strike="noStrike">
                          <a:latin typeface="Times New Roman"/>
                        </a:rPr>
                        <a:t>226302590</a:t>
                      </a:r>
                    </a:p>
                  </a:txBody>
                  <a:tcPr marL="7620" marR="7620" marT="7620" marB="0" anchor="ctr"/>
                </a:tc>
                <a:tc>
                  <a:txBody>
                    <a:bodyPr/>
                    <a:lstStyle/>
                    <a:p>
                      <a:pPr algn="ctr" fontAlgn="ctr"/>
                      <a:r>
                        <a:rPr lang="ru-RU" sz="1400" b="0" i="0" u="none" strike="noStrike">
                          <a:latin typeface="Times New Roman"/>
                        </a:rPr>
                        <a:t>222669692</a:t>
                      </a:r>
                    </a:p>
                  </a:txBody>
                  <a:tcPr marL="7620" marR="7620" marT="7620" marB="0" anchor="ctr"/>
                </a:tc>
              </a:tr>
              <a:tr h="370840">
                <a:tc>
                  <a:txBody>
                    <a:bodyPr/>
                    <a:lstStyle/>
                    <a:p>
                      <a:pPr algn="ctr" fontAlgn="ctr"/>
                      <a:r>
                        <a:rPr lang="ru-RU" sz="1400" u="none" strike="noStrike"/>
                        <a:t>03 3</a:t>
                      </a:r>
                      <a:endParaRPr lang="ru-RU" sz="1400" b="1" i="0" u="none" strike="noStrike">
                        <a:solidFill>
                          <a:srgbClr val="000000"/>
                        </a:solidFill>
                        <a:latin typeface="Times New Roman"/>
                      </a:endParaRPr>
                    </a:p>
                  </a:txBody>
                  <a:tcPr marL="9525" marR="9525" marT="9525" marB="0" anchor="ctr"/>
                </a:tc>
                <a:tc>
                  <a:txBody>
                    <a:bodyPr/>
                    <a:lstStyle/>
                    <a:p>
                      <a:pPr algn="l" fontAlgn="b"/>
                      <a:r>
                        <a:rPr lang="ru-RU" sz="1400" u="none" strike="noStrike" dirty="0"/>
                        <a:t>Подпрограмма "Развитие дополнительного образования и системы воспитания детей"</a:t>
                      </a:r>
                      <a:endParaRPr lang="ru-RU" sz="1400" b="0" i="0" u="none" strike="noStrike" dirty="0">
                        <a:latin typeface="Times New Roman"/>
                      </a:endParaRPr>
                    </a:p>
                  </a:txBody>
                  <a:tcPr marL="9525" marR="9525" marT="9525" marB="0" anchor="ctr"/>
                </a:tc>
                <a:tc>
                  <a:txBody>
                    <a:bodyPr/>
                    <a:lstStyle/>
                    <a:p>
                      <a:pPr algn="ctr" fontAlgn="ctr"/>
                      <a:r>
                        <a:rPr lang="ru-RU" sz="1400" b="0" i="0" u="none" strike="noStrike">
                          <a:latin typeface="Times New Roman"/>
                        </a:rPr>
                        <a:t>4898992</a:t>
                      </a:r>
                    </a:p>
                  </a:txBody>
                  <a:tcPr marL="7620" marR="7620" marT="7620" marB="0" anchor="ctr"/>
                </a:tc>
                <a:tc>
                  <a:txBody>
                    <a:bodyPr/>
                    <a:lstStyle/>
                    <a:p>
                      <a:pPr algn="ctr" fontAlgn="ctr"/>
                      <a:r>
                        <a:rPr lang="ru-RU" sz="1400" b="0" i="0" u="none" strike="noStrike">
                          <a:latin typeface="Times New Roman"/>
                        </a:rPr>
                        <a:t>4777570</a:t>
                      </a:r>
                    </a:p>
                  </a:txBody>
                  <a:tcPr marL="7620" marR="7620" marT="7620" marB="0" anchor="ctr"/>
                </a:tc>
                <a:tc>
                  <a:txBody>
                    <a:bodyPr/>
                    <a:lstStyle/>
                    <a:p>
                      <a:pPr algn="ctr" fontAlgn="ctr"/>
                      <a:r>
                        <a:rPr lang="ru-RU" sz="1400" b="0" i="0" u="none" strike="noStrike" dirty="0">
                          <a:latin typeface="Times New Roman"/>
                        </a:rPr>
                        <a:t>4777570</a:t>
                      </a:r>
                    </a:p>
                  </a:txBody>
                  <a:tcPr marL="7620" marR="7620" marT="7620" marB="0" anchor="ctr"/>
                </a:tc>
              </a:tr>
            </a:tbl>
          </a:graphicData>
        </a:graphic>
      </p:graphicFrame>
      <p:sp>
        <p:nvSpPr>
          <p:cNvPr id="5" name="Прямоугольник 4"/>
          <p:cNvSpPr/>
          <p:nvPr/>
        </p:nvSpPr>
        <p:spPr>
          <a:xfrm>
            <a:off x="214282" y="5715016"/>
            <a:ext cx="5929354" cy="646331"/>
          </a:xfrm>
          <a:prstGeom prst="rect">
            <a:avLst/>
          </a:prstGeom>
        </p:spPr>
        <p:txBody>
          <a:bodyPr wrap="square">
            <a:spAutoFit/>
          </a:bodyPr>
          <a:lstStyle/>
          <a:p>
            <a:r>
              <a:rPr lang="ru-RU" b="1" i="1" dirty="0" smtClean="0">
                <a:solidFill>
                  <a:schemeClr val="accent6">
                    <a:lumMod val="75000"/>
                  </a:schemeClr>
                </a:solidFill>
                <a:effectLst>
                  <a:outerShdw blurRad="38100" dist="38100" dir="2700000" algn="tl">
                    <a:srgbClr val="000000">
                      <a:alpha val="43137"/>
                    </a:srgbClr>
                  </a:outerShdw>
                </a:effectLst>
              </a:rPr>
              <a:t>Ответственный исполнитель: </a:t>
            </a:r>
            <a:r>
              <a:rPr lang="ru-RU" dirty="0" smtClean="0">
                <a:solidFill>
                  <a:schemeClr val="accent6">
                    <a:lumMod val="75000"/>
                  </a:schemeClr>
                </a:solidFill>
              </a:rPr>
              <a:t>Отдел образования</a:t>
            </a:r>
          </a:p>
          <a:p>
            <a:r>
              <a:rPr lang="ru-RU" dirty="0" smtClean="0">
                <a:solidFill>
                  <a:schemeClr val="accent6">
                    <a:lumMod val="75000"/>
                  </a:schemeClr>
                </a:solidFill>
              </a:rPr>
              <a:t>Администрации Льговского района Курской области</a:t>
            </a:r>
            <a:endParaRPr lang="ru-RU" dirty="0">
              <a:solidFill>
                <a:schemeClr val="accent6">
                  <a:lumMod val="75000"/>
                </a:schemeClr>
              </a:solidFill>
            </a:endParaRPr>
          </a:p>
        </p:txBody>
      </p:sp>
      <p:pic>
        <p:nvPicPr>
          <p:cNvPr id="6" name="Picture 1" descr="C:\Documents and Settings\Bezuglova_I\Рабочий стол\Картинка\88.gif"/>
          <p:cNvPicPr>
            <a:picLocks noChangeAspect="1" noChangeArrowheads="1"/>
          </p:cNvPicPr>
          <p:nvPr/>
        </p:nvPicPr>
        <p:blipFill>
          <a:blip r:embed="rId3" cstate="print"/>
          <a:srcRect/>
          <a:stretch>
            <a:fillRect/>
          </a:stretch>
        </p:blipFill>
        <p:spPr bwMode="auto">
          <a:xfrm>
            <a:off x="7429520" y="5558982"/>
            <a:ext cx="1524934" cy="1299018"/>
          </a:xfrm>
          <a:prstGeom prst="rect">
            <a:avLst/>
          </a:prstGeom>
          <a:noFill/>
        </p:spPr>
      </p:pic>
      <p:sp>
        <p:nvSpPr>
          <p:cNvPr id="8" name="Прямоугольник 7"/>
          <p:cNvSpPr/>
          <p:nvPr/>
        </p:nvSpPr>
        <p:spPr>
          <a:xfrm>
            <a:off x="7715272" y="2214554"/>
            <a:ext cx="862159" cy="369332"/>
          </a:xfrm>
          <a:prstGeom prst="rect">
            <a:avLst/>
          </a:prstGeom>
        </p:spPr>
        <p:txBody>
          <a:bodyPr wrap="none">
            <a:spAutoFit/>
          </a:bodyPr>
          <a:lstStyle/>
          <a:p>
            <a:r>
              <a:rPr lang="ru-RU" dirty="0" smtClean="0"/>
              <a:t>рублей</a:t>
            </a:r>
            <a:endParaRPr lang="ru-RU" dirty="0"/>
          </a:p>
        </p:txBody>
      </p:sp>
      <p:pic>
        <p:nvPicPr>
          <p:cNvPr id="9" name="Рисунок 8" descr="zaochnaya-forma-obucheniya-vysshee-obrazovanie.jpg"/>
          <p:cNvPicPr>
            <a:picLocks noChangeAspect="1"/>
          </p:cNvPicPr>
          <p:nvPr/>
        </p:nvPicPr>
        <p:blipFill>
          <a:blip r:embed="rId4" cstate="print"/>
          <a:stretch>
            <a:fillRect/>
          </a:stretch>
        </p:blipFill>
        <p:spPr>
          <a:xfrm>
            <a:off x="7410436" y="285728"/>
            <a:ext cx="1733563" cy="185738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Рисунок 9" descr="i37YVVQCE.jpg"/>
          <p:cNvPicPr>
            <a:picLocks noChangeAspect="1"/>
          </p:cNvPicPr>
          <p:nvPr/>
        </p:nvPicPr>
        <p:blipFill>
          <a:blip r:embed="rId5" cstate="print"/>
          <a:stretch>
            <a:fillRect/>
          </a:stretch>
        </p:blipFill>
        <p:spPr>
          <a:xfrm>
            <a:off x="2714612" y="1000108"/>
            <a:ext cx="1397708" cy="1643074"/>
          </a:xfrm>
          <a:prstGeom prst="rect">
            <a:avLst/>
          </a:prstGeom>
        </p:spPr>
      </p:pic>
      <p:pic>
        <p:nvPicPr>
          <p:cNvPr id="11" name="Рисунок 10" descr="Doshkolnoe-obrazovanie.jpg"/>
          <p:cNvPicPr>
            <a:picLocks noChangeAspect="1"/>
          </p:cNvPicPr>
          <p:nvPr/>
        </p:nvPicPr>
        <p:blipFill>
          <a:blip r:embed="rId6" cstate="print"/>
          <a:stretch>
            <a:fillRect/>
          </a:stretch>
        </p:blipFill>
        <p:spPr>
          <a:xfrm>
            <a:off x="4929190" y="1000108"/>
            <a:ext cx="1883085" cy="1643074"/>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6429420" cy="1285884"/>
          </a:xfrm>
        </p:spPr>
        <p:txBody>
          <a:bodyPr anchor="ctr">
            <a:noAutofit/>
          </a:bodyPr>
          <a:lstStyle/>
          <a:p>
            <a:pPr algn="ctr"/>
            <a:r>
              <a:rPr lang="ru-RU" sz="1600" dirty="0" smtClean="0">
                <a:solidFill>
                  <a:schemeClr val="bg1"/>
                </a:solidFill>
                <a:effectLst>
                  <a:outerShdw blurRad="38100" dist="38100" dir="2700000" algn="tl">
                    <a:srgbClr val="000000">
                      <a:alpha val="43137"/>
                    </a:srgbClr>
                  </a:outerShdw>
                </a:effectLst>
              </a:rPr>
              <a:t>Расходы  бюджета на реализацию муниципальной программы 08 «Повышение эффективности работы с  молодежью,  организация отдыха и оздоровления детей, молодежи, развитие физической культуры и спорта в Льговском районе Курской области»</a:t>
            </a:r>
            <a:endParaRPr lang="ru-RU" sz="1600" dirty="0"/>
          </a:p>
        </p:txBody>
      </p:sp>
      <p:graphicFrame>
        <p:nvGraphicFramePr>
          <p:cNvPr id="4" name="Содержимое 3"/>
          <p:cNvGraphicFramePr>
            <a:graphicFrameLocks noGrp="1"/>
          </p:cNvGraphicFramePr>
          <p:nvPr>
            <p:ph idx="1"/>
          </p:nvPr>
        </p:nvGraphicFramePr>
        <p:xfrm>
          <a:off x="214282" y="1714488"/>
          <a:ext cx="8715440" cy="3340100"/>
        </p:xfrm>
        <a:graphic>
          <a:graphicData uri="http://schemas.openxmlformats.org/drawingml/2006/table">
            <a:tbl>
              <a:tblPr firstRow="1" bandRow="1">
                <a:tableStyleId>{7DF18680-E054-41AD-8BC1-D1AEF772440D}</a:tableStyleId>
              </a:tblPr>
              <a:tblGrid>
                <a:gridCol w="1643076"/>
                <a:gridCol w="4143404"/>
                <a:gridCol w="1000132"/>
                <a:gridCol w="928694"/>
                <a:gridCol w="1000134"/>
              </a:tblGrid>
              <a:tr h="370840">
                <a:tc>
                  <a:txBody>
                    <a:bodyPr/>
                    <a:lstStyle/>
                    <a:p>
                      <a:pPr algn="ctr" fontAlgn="ctr"/>
                      <a:r>
                        <a:rPr lang="ru-RU" sz="1400" u="none" strike="noStrike" dirty="0"/>
                        <a:t>Код программы (подпрограммы)</a:t>
                      </a:r>
                      <a:endParaRPr lang="ru-RU" sz="1400" b="1" i="0" u="none" strike="noStrike" dirty="0">
                        <a:solidFill>
                          <a:srgbClr val="000000"/>
                        </a:solidFill>
                        <a:latin typeface="Times New Roman"/>
                      </a:endParaRPr>
                    </a:p>
                  </a:txBody>
                  <a:tcPr marL="9525" marR="9525" marT="9525" marB="0" anchor="ctr"/>
                </a:tc>
                <a:tc>
                  <a:txBody>
                    <a:bodyPr/>
                    <a:lstStyle/>
                    <a:p>
                      <a:pPr algn="ctr" fontAlgn="ctr"/>
                      <a:r>
                        <a:rPr lang="ru-RU" sz="1400" u="none" strike="noStrike"/>
                        <a:t>Наименование программы (подпрограммы)</a:t>
                      </a:r>
                      <a:endParaRPr lang="ru-RU" sz="1400" b="1" i="0" u="none" strike="noStrike">
                        <a:solidFill>
                          <a:srgbClr val="000000"/>
                        </a:solidFill>
                        <a:latin typeface="Times New Roman"/>
                      </a:endParaRPr>
                    </a:p>
                  </a:txBody>
                  <a:tcPr marL="9525" marR="9525" marT="9525" marB="0" anchor="ctr"/>
                </a:tc>
                <a:tc>
                  <a:txBody>
                    <a:bodyPr/>
                    <a:lstStyle/>
                    <a:p>
                      <a:pPr algn="ctr" fontAlgn="ctr"/>
                      <a:r>
                        <a:rPr lang="ru-RU" sz="1400" b="1" i="0" u="none" strike="noStrike" dirty="0" smtClean="0">
                          <a:solidFill>
                            <a:schemeClr val="tx1"/>
                          </a:solidFill>
                          <a:latin typeface="Times New Roman"/>
                        </a:rPr>
                        <a:t>2021 </a:t>
                      </a:r>
                      <a:r>
                        <a:rPr lang="ru-RU" sz="1400" b="1" i="0" u="none" strike="noStrike" dirty="0">
                          <a:solidFill>
                            <a:schemeClr val="tx1"/>
                          </a:solidFill>
                          <a:latin typeface="Times New Roman"/>
                        </a:rPr>
                        <a:t>год</a:t>
                      </a:r>
                    </a:p>
                  </a:txBody>
                  <a:tcPr marL="7620" marR="7620" marT="7620" marB="0" anchor="ctr"/>
                </a:tc>
                <a:tc>
                  <a:txBody>
                    <a:bodyPr/>
                    <a:lstStyle/>
                    <a:p>
                      <a:pPr algn="ctr" fontAlgn="ctr"/>
                      <a:r>
                        <a:rPr lang="ru-RU" sz="1400" b="1" i="0" u="none" strike="noStrike" dirty="0" smtClean="0">
                          <a:solidFill>
                            <a:schemeClr val="tx1"/>
                          </a:solidFill>
                          <a:latin typeface="Times New Roman"/>
                        </a:rPr>
                        <a:t>2022 </a:t>
                      </a:r>
                      <a:r>
                        <a:rPr lang="ru-RU" sz="1400" b="1" i="0" u="none" strike="noStrike" dirty="0">
                          <a:solidFill>
                            <a:schemeClr val="tx1"/>
                          </a:solidFill>
                          <a:latin typeface="Times New Roman"/>
                        </a:rPr>
                        <a:t>год</a:t>
                      </a:r>
                    </a:p>
                  </a:txBody>
                  <a:tcPr marL="7620" marR="7620" marT="7620" marB="0" anchor="ctr"/>
                </a:tc>
                <a:tc>
                  <a:txBody>
                    <a:bodyPr/>
                    <a:lstStyle/>
                    <a:p>
                      <a:pPr algn="ctr" fontAlgn="ctr"/>
                      <a:r>
                        <a:rPr lang="ru-RU" sz="1400" b="1" i="0" u="none" strike="noStrike" dirty="0" smtClean="0">
                          <a:solidFill>
                            <a:schemeClr val="tx1"/>
                          </a:solidFill>
                          <a:latin typeface="Times New Roman"/>
                        </a:rPr>
                        <a:t>2023 </a:t>
                      </a:r>
                      <a:r>
                        <a:rPr lang="ru-RU" sz="1400" b="1" i="0" u="none" strike="noStrike" dirty="0">
                          <a:solidFill>
                            <a:schemeClr val="tx1"/>
                          </a:solidFill>
                          <a:latin typeface="Times New Roman"/>
                        </a:rPr>
                        <a:t>год</a:t>
                      </a:r>
                    </a:p>
                  </a:txBody>
                  <a:tcPr marL="7620" marR="7620" marT="7620" marB="0" anchor="ctr"/>
                </a:tc>
              </a:tr>
              <a:tr h="370840">
                <a:tc>
                  <a:txBody>
                    <a:bodyPr/>
                    <a:lstStyle/>
                    <a:p>
                      <a:pPr algn="ctr" fontAlgn="ctr"/>
                      <a:r>
                        <a:rPr lang="ru-RU" sz="1400" u="none" strike="noStrike"/>
                        <a:t>08</a:t>
                      </a:r>
                      <a:endParaRPr lang="ru-RU" sz="1400" b="1" i="0" u="none" strike="noStrike">
                        <a:solidFill>
                          <a:srgbClr val="000000"/>
                        </a:solidFill>
                        <a:latin typeface="Times New Roman"/>
                      </a:endParaRPr>
                    </a:p>
                  </a:txBody>
                  <a:tcPr marL="9525" marR="9525" marT="9525" marB="0" anchor="ctr"/>
                </a:tc>
                <a:tc>
                  <a:txBody>
                    <a:bodyPr/>
                    <a:lstStyle/>
                    <a:p>
                      <a:pPr algn="l" fontAlgn="b"/>
                      <a:r>
                        <a:rPr lang="ru-RU" sz="1400" u="none" strike="noStrike" dirty="0"/>
                        <a:t>Повышение эффективности работы с  молодежью,  организация отдыха и оздоровления детей, молодежи, развитие физической культуры и спорта в Льговском районе Курской области"</a:t>
                      </a:r>
                      <a:endParaRPr lang="ru-RU" sz="1400" b="0" i="0" u="none" strike="noStrike" dirty="0">
                        <a:latin typeface="Times New Roman"/>
                      </a:endParaRPr>
                    </a:p>
                  </a:txBody>
                  <a:tcPr marL="9525" marR="9525" marT="9525" marB="0" anchor="ctr"/>
                </a:tc>
                <a:tc>
                  <a:txBody>
                    <a:bodyPr/>
                    <a:lstStyle/>
                    <a:p>
                      <a:pPr algn="ctr" fontAlgn="ctr"/>
                      <a:r>
                        <a:rPr lang="ru-RU" sz="1400" b="0" i="0" u="none" strike="noStrike">
                          <a:latin typeface="Times New Roman"/>
                        </a:rPr>
                        <a:t>2685387</a:t>
                      </a:r>
                    </a:p>
                  </a:txBody>
                  <a:tcPr marL="7620" marR="7620" marT="7620" marB="0" anchor="ctr"/>
                </a:tc>
                <a:tc>
                  <a:txBody>
                    <a:bodyPr/>
                    <a:lstStyle/>
                    <a:p>
                      <a:pPr algn="ctr" fontAlgn="ctr"/>
                      <a:r>
                        <a:rPr lang="ru-RU" sz="1400" b="0" i="0" u="none" strike="noStrike">
                          <a:latin typeface="Times New Roman"/>
                        </a:rPr>
                        <a:t>1954265</a:t>
                      </a:r>
                    </a:p>
                  </a:txBody>
                  <a:tcPr marL="7620" marR="7620" marT="7620" marB="0" anchor="ctr"/>
                </a:tc>
                <a:tc>
                  <a:txBody>
                    <a:bodyPr/>
                    <a:lstStyle/>
                    <a:p>
                      <a:pPr algn="ctr" fontAlgn="ctr"/>
                      <a:r>
                        <a:rPr lang="ru-RU" sz="1400" b="0" i="0" u="none" strike="noStrike">
                          <a:latin typeface="Times New Roman"/>
                        </a:rPr>
                        <a:t>1954265</a:t>
                      </a:r>
                    </a:p>
                  </a:txBody>
                  <a:tcPr marL="7620" marR="7620" marT="7620" marB="0" anchor="ctr"/>
                </a:tc>
              </a:tr>
              <a:tr h="370840">
                <a:tc>
                  <a:txBody>
                    <a:bodyPr/>
                    <a:lstStyle/>
                    <a:p>
                      <a:pPr algn="ctr" fontAlgn="ctr"/>
                      <a:r>
                        <a:rPr lang="ru-RU" sz="1400" u="none" strike="noStrike"/>
                        <a:t> </a:t>
                      </a:r>
                      <a:endParaRPr lang="ru-RU" sz="1400" b="1" i="1" u="none" strike="noStrike">
                        <a:solidFill>
                          <a:srgbClr val="000000"/>
                        </a:solidFill>
                        <a:latin typeface="Times New Roman"/>
                      </a:endParaRPr>
                    </a:p>
                  </a:txBody>
                  <a:tcPr marL="9525" marR="9525" marT="9525" marB="0" anchor="ctr"/>
                </a:tc>
                <a:tc>
                  <a:txBody>
                    <a:bodyPr/>
                    <a:lstStyle/>
                    <a:p>
                      <a:pPr algn="l" fontAlgn="b"/>
                      <a:r>
                        <a:rPr lang="ru-RU" sz="1400" u="none" strike="noStrike" dirty="0"/>
                        <a:t>из них:</a:t>
                      </a:r>
                      <a:endParaRPr lang="ru-RU" sz="1400" b="0" i="1" u="none" strike="noStrike" dirty="0">
                        <a:solidFill>
                          <a:srgbClr val="000000"/>
                        </a:solidFill>
                        <a:latin typeface="Times New Roman"/>
                      </a:endParaRPr>
                    </a:p>
                  </a:txBody>
                  <a:tcPr marL="9525" marR="9525" marT="9525" marB="0" anchor="ctr"/>
                </a:tc>
                <a:tc>
                  <a:txBody>
                    <a:bodyPr/>
                    <a:lstStyle/>
                    <a:p>
                      <a:pPr algn="ctr" fontAlgn="ctr"/>
                      <a:r>
                        <a:rPr lang="ru-RU" sz="1400" b="0" i="0" u="none" strike="noStrike">
                          <a:latin typeface="Times New Roman"/>
                        </a:rPr>
                        <a:t> </a:t>
                      </a:r>
                    </a:p>
                  </a:txBody>
                  <a:tcPr marL="7620" marR="7620" marT="7620" marB="0" anchor="ctr"/>
                </a:tc>
                <a:tc>
                  <a:txBody>
                    <a:bodyPr/>
                    <a:lstStyle/>
                    <a:p>
                      <a:pPr algn="ctr" fontAlgn="ctr"/>
                      <a:r>
                        <a:rPr lang="ru-RU" sz="1400" b="0" i="0" u="none" strike="noStrike">
                          <a:latin typeface="Times New Roman"/>
                        </a:rPr>
                        <a:t> </a:t>
                      </a:r>
                    </a:p>
                  </a:txBody>
                  <a:tcPr marL="7620" marR="7620" marT="7620" marB="0" anchor="ctr"/>
                </a:tc>
                <a:tc>
                  <a:txBody>
                    <a:bodyPr/>
                    <a:lstStyle/>
                    <a:p>
                      <a:pPr algn="ctr" fontAlgn="ctr"/>
                      <a:r>
                        <a:rPr lang="ru-RU" sz="1400" b="0" i="0" u="none" strike="noStrike">
                          <a:latin typeface="Times New Roman"/>
                        </a:rPr>
                        <a:t> </a:t>
                      </a:r>
                    </a:p>
                  </a:txBody>
                  <a:tcPr marL="7620" marR="7620" marT="7620" marB="0" anchor="ctr"/>
                </a:tc>
              </a:tr>
              <a:tr h="370840">
                <a:tc>
                  <a:txBody>
                    <a:bodyPr/>
                    <a:lstStyle/>
                    <a:p>
                      <a:pPr algn="ctr" fontAlgn="ctr"/>
                      <a:r>
                        <a:rPr lang="ru-RU" sz="1400" u="none" strike="noStrike"/>
                        <a:t>08 2</a:t>
                      </a:r>
                      <a:endParaRPr lang="ru-RU" sz="1400" b="1" i="0" u="none" strike="noStrike">
                        <a:solidFill>
                          <a:srgbClr val="000000"/>
                        </a:solidFill>
                        <a:latin typeface="Times New Roman"/>
                      </a:endParaRPr>
                    </a:p>
                  </a:txBody>
                  <a:tcPr marL="9525" marR="9525" marT="9525" marB="0" anchor="ctr"/>
                </a:tc>
                <a:tc>
                  <a:txBody>
                    <a:bodyPr/>
                    <a:lstStyle/>
                    <a:p>
                      <a:pPr algn="l" fontAlgn="b"/>
                      <a:r>
                        <a:rPr lang="ru-RU" sz="1400" u="none" strike="noStrike" dirty="0"/>
                        <a:t>Подпрограмма  "Повышение эффективности реализации молодежной политики"</a:t>
                      </a:r>
                      <a:endParaRPr lang="ru-RU" sz="1400" b="0" i="0" u="none" strike="noStrike" dirty="0">
                        <a:latin typeface="Times New Roman"/>
                      </a:endParaRPr>
                    </a:p>
                  </a:txBody>
                  <a:tcPr marL="9525" marR="9525" marT="9525" marB="0" anchor="ctr"/>
                </a:tc>
                <a:tc>
                  <a:txBody>
                    <a:bodyPr/>
                    <a:lstStyle/>
                    <a:p>
                      <a:pPr algn="ctr" fontAlgn="ctr"/>
                      <a:r>
                        <a:rPr lang="ru-RU" sz="1400" b="0" i="0" u="none" strike="noStrike">
                          <a:latin typeface="Times New Roman"/>
                        </a:rPr>
                        <a:t>137000</a:t>
                      </a:r>
                    </a:p>
                  </a:txBody>
                  <a:tcPr marL="7620" marR="7620" marT="7620" marB="0" anchor="ctr"/>
                </a:tc>
                <a:tc>
                  <a:txBody>
                    <a:bodyPr/>
                    <a:lstStyle/>
                    <a:p>
                      <a:pPr algn="ctr" fontAlgn="ctr"/>
                      <a:r>
                        <a:rPr lang="ru-RU" sz="1400" b="0" i="0" u="none" strike="noStrike">
                          <a:latin typeface="Times New Roman"/>
                        </a:rPr>
                        <a:t>137000</a:t>
                      </a:r>
                    </a:p>
                  </a:txBody>
                  <a:tcPr marL="7620" marR="7620" marT="7620" marB="0" anchor="ctr"/>
                </a:tc>
                <a:tc>
                  <a:txBody>
                    <a:bodyPr/>
                    <a:lstStyle/>
                    <a:p>
                      <a:pPr algn="ctr" fontAlgn="ctr"/>
                      <a:r>
                        <a:rPr lang="ru-RU" sz="1400" b="0" i="0" u="none" strike="noStrike">
                          <a:latin typeface="Times New Roman"/>
                        </a:rPr>
                        <a:t>137000</a:t>
                      </a:r>
                    </a:p>
                  </a:txBody>
                  <a:tcPr marL="7620" marR="7620" marT="7620" marB="0" anchor="ctr"/>
                </a:tc>
              </a:tr>
              <a:tr h="370840">
                <a:tc>
                  <a:txBody>
                    <a:bodyPr/>
                    <a:lstStyle/>
                    <a:p>
                      <a:pPr algn="ctr" fontAlgn="ctr"/>
                      <a:r>
                        <a:rPr lang="ru-RU" sz="1400" u="none" strike="noStrike"/>
                        <a:t>08 3</a:t>
                      </a:r>
                      <a:endParaRPr lang="ru-RU" sz="1400" b="1" i="0" u="none" strike="noStrike">
                        <a:solidFill>
                          <a:srgbClr val="000000"/>
                        </a:solidFill>
                        <a:latin typeface="Times New Roman"/>
                      </a:endParaRPr>
                    </a:p>
                  </a:txBody>
                  <a:tcPr marL="9525" marR="9525" marT="9525" marB="0" anchor="ctr"/>
                </a:tc>
                <a:tc>
                  <a:txBody>
                    <a:bodyPr/>
                    <a:lstStyle/>
                    <a:p>
                      <a:pPr algn="l" fontAlgn="b"/>
                      <a:r>
                        <a:rPr lang="ru-RU" sz="1400" u="none" strike="noStrike" dirty="0"/>
                        <a:t>Подпрограмма "Реализация муниципальной политики в сфере физической культуры и спорта"</a:t>
                      </a:r>
                      <a:endParaRPr lang="ru-RU" sz="1400" b="0" i="0" u="none" strike="noStrike" dirty="0">
                        <a:latin typeface="Times New Roman"/>
                      </a:endParaRPr>
                    </a:p>
                  </a:txBody>
                  <a:tcPr marL="9525" marR="9525" marT="9525" marB="0" anchor="ctr"/>
                </a:tc>
                <a:tc>
                  <a:txBody>
                    <a:bodyPr/>
                    <a:lstStyle/>
                    <a:p>
                      <a:pPr algn="ctr" fontAlgn="ctr"/>
                      <a:r>
                        <a:rPr lang="ru-RU" sz="1400" b="0" i="0" u="none" strike="noStrike">
                          <a:latin typeface="Times New Roman"/>
                        </a:rPr>
                        <a:t>310130</a:t>
                      </a:r>
                    </a:p>
                  </a:txBody>
                  <a:tcPr marL="7620" marR="7620" marT="7620" marB="0" anchor="ctr"/>
                </a:tc>
                <a:tc>
                  <a:txBody>
                    <a:bodyPr/>
                    <a:lstStyle/>
                    <a:p>
                      <a:pPr algn="ctr" fontAlgn="ctr"/>
                      <a:r>
                        <a:rPr lang="ru-RU" sz="1400" b="0" i="0" u="none" strike="noStrike">
                          <a:latin typeface="Times New Roman"/>
                        </a:rPr>
                        <a:t>210130</a:t>
                      </a:r>
                    </a:p>
                  </a:txBody>
                  <a:tcPr marL="7620" marR="7620" marT="7620" marB="0" anchor="ctr"/>
                </a:tc>
                <a:tc>
                  <a:txBody>
                    <a:bodyPr/>
                    <a:lstStyle/>
                    <a:p>
                      <a:pPr algn="ctr" fontAlgn="ctr"/>
                      <a:r>
                        <a:rPr lang="ru-RU" sz="1400" b="0" i="0" u="none" strike="noStrike">
                          <a:latin typeface="Times New Roman"/>
                        </a:rPr>
                        <a:t>210130</a:t>
                      </a:r>
                    </a:p>
                  </a:txBody>
                  <a:tcPr marL="7620" marR="7620" marT="7620" marB="0" anchor="ctr"/>
                </a:tc>
              </a:tr>
              <a:tr h="370840">
                <a:tc>
                  <a:txBody>
                    <a:bodyPr/>
                    <a:lstStyle/>
                    <a:p>
                      <a:pPr algn="ctr" fontAlgn="ctr"/>
                      <a:r>
                        <a:rPr lang="ru-RU" sz="1400" u="none" strike="noStrike"/>
                        <a:t>08 4</a:t>
                      </a:r>
                      <a:endParaRPr lang="ru-RU" sz="1400" b="1" i="0" u="none" strike="noStrike">
                        <a:solidFill>
                          <a:srgbClr val="000000"/>
                        </a:solidFill>
                        <a:latin typeface="Times New Roman"/>
                      </a:endParaRPr>
                    </a:p>
                  </a:txBody>
                  <a:tcPr marL="9525" marR="9525" marT="9525" marB="0" anchor="ctr"/>
                </a:tc>
                <a:tc>
                  <a:txBody>
                    <a:bodyPr/>
                    <a:lstStyle/>
                    <a:p>
                      <a:pPr algn="l" fontAlgn="b"/>
                      <a:r>
                        <a:rPr lang="ru-RU" sz="1400" u="none" strike="noStrike" dirty="0"/>
                        <a:t>Подпрограмма "Оздоровление и отдых детей"</a:t>
                      </a:r>
                      <a:endParaRPr lang="ru-RU" sz="1400" b="0" i="0" u="none" strike="noStrike" dirty="0">
                        <a:latin typeface="Times New Roman"/>
                      </a:endParaRPr>
                    </a:p>
                  </a:txBody>
                  <a:tcPr marL="9525" marR="9525" marT="9525" marB="0" anchor="ctr"/>
                </a:tc>
                <a:tc>
                  <a:txBody>
                    <a:bodyPr/>
                    <a:lstStyle/>
                    <a:p>
                      <a:pPr algn="ctr" fontAlgn="ctr"/>
                      <a:r>
                        <a:rPr lang="ru-RU" sz="1400" b="0" i="0" u="none" strike="noStrike">
                          <a:latin typeface="Times New Roman"/>
                        </a:rPr>
                        <a:t>2238257</a:t>
                      </a:r>
                    </a:p>
                  </a:txBody>
                  <a:tcPr marL="7620" marR="7620" marT="7620" marB="0" anchor="ctr"/>
                </a:tc>
                <a:tc>
                  <a:txBody>
                    <a:bodyPr/>
                    <a:lstStyle/>
                    <a:p>
                      <a:pPr algn="ctr" fontAlgn="ctr"/>
                      <a:r>
                        <a:rPr lang="ru-RU" sz="1400" b="0" i="0" u="none" strike="noStrike">
                          <a:latin typeface="Times New Roman"/>
                        </a:rPr>
                        <a:t>1607135</a:t>
                      </a:r>
                    </a:p>
                  </a:txBody>
                  <a:tcPr marL="7620" marR="7620" marT="7620" marB="0" anchor="ctr"/>
                </a:tc>
                <a:tc>
                  <a:txBody>
                    <a:bodyPr/>
                    <a:lstStyle/>
                    <a:p>
                      <a:pPr algn="ctr" fontAlgn="ctr"/>
                      <a:r>
                        <a:rPr lang="ru-RU" sz="1400" b="0" i="0" u="none" strike="noStrike" dirty="0">
                          <a:latin typeface="Times New Roman"/>
                        </a:rPr>
                        <a:t>1607135</a:t>
                      </a:r>
                    </a:p>
                  </a:txBody>
                  <a:tcPr marL="7620" marR="7620" marT="7620" marB="0" anchor="ctr"/>
                </a:tc>
              </a:tr>
            </a:tbl>
          </a:graphicData>
        </a:graphic>
      </p:graphicFrame>
      <p:sp>
        <p:nvSpPr>
          <p:cNvPr id="5" name="Прямоугольник 4"/>
          <p:cNvSpPr/>
          <p:nvPr/>
        </p:nvSpPr>
        <p:spPr>
          <a:xfrm>
            <a:off x="8072462" y="1285860"/>
            <a:ext cx="862159" cy="369332"/>
          </a:xfrm>
          <a:prstGeom prst="rect">
            <a:avLst/>
          </a:prstGeom>
        </p:spPr>
        <p:txBody>
          <a:bodyPr wrap="none">
            <a:spAutoFit/>
          </a:bodyPr>
          <a:lstStyle/>
          <a:p>
            <a:r>
              <a:rPr lang="ru-RU" dirty="0" smtClean="0"/>
              <a:t>рублей</a:t>
            </a:r>
            <a:endParaRPr lang="ru-RU" dirty="0"/>
          </a:p>
        </p:txBody>
      </p:sp>
      <p:pic>
        <p:nvPicPr>
          <p:cNvPr id="6" name="Рисунок 5" descr="spartakiada.jpg"/>
          <p:cNvPicPr>
            <a:picLocks noChangeAspect="1"/>
          </p:cNvPicPr>
          <p:nvPr/>
        </p:nvPicPr>
        <p:blipFill>
          <a:blip r:embed="rId2" cstate="print"/>
          <a:stretch>
            <a:fillRect/>
          </a:stretch>
        </p:blipFill>
        <p:spPr>
          <a:xfrm rot="-600000">
            <a:off x="6553776" y="5070122"/>
            <a:ext cx="2108423" cy="1617100"/>
          </a:xfrm>
          <a:prstGeom prst="rect">
            <a:avLst/>
          </a:prstGeom>
          <a:ln>
            <a:noFill/>
          </a:ln>
          <a:effectLst>
            <a:softEdge rad="112500"/>
          </a:effectLst>
        </p:spPr>
      </p:pic>
      <p:pic>
        <p:nvPicPr>
          <p:cNvPr id="7" name="Рисунок 17" descr="542862.jpg"/>
          <p:cNvPicPr>
            <a:picLocks noChangeAspect="1"/>
          </p:cNvPicPr>
          <p:nvPr/>
        </p:nvPicPr>
        <p:blipFill>
          <a:blip r:embed="rId3" cstate="print"/>
          <a:srcRect/>
          <a:stretch>
            <a:fillRect/>
          </a:stretch>
        </p:blipFill>
        <p:spPr bwMode="auto">
          <a:xfrm>
            <a:off x="642910" y="5072074"/>
            <a:ext cx="2378075" cy="1614486"/>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8" name="Рисунок 7" descr="015707.1.jpg"/>
          <p:cNvPicPr>
            <a:picLocks noChangeAspect="1"/>
          </p:cNvPicPr>
          <p:nvPr/>
        </p:nvPicPr>
        <p:blipFill>
          <a:blip r:embed="rId4" cstate="print"/>
          <a:stretch>
            <a:fillRect/>
          </a:stretch>
        </p:blipFill>
        <p:spPr>
          <a:xfrm>
            <a:off x="3571868" y="5072074"/>
            <a:ext cx="2571768" cy="1480794"/>
          </a:xfrm>
          <a:prstGeom prst="rect">
            <a:avLst/>
          </a:prstGeom>
          <a:ln>
            <a:noFill/>
          </a:ln>
          <a:effectLst>
            <a:softEdge rad="112500"/>
          </a:effectLst>
        </p:spPr>
      </p:pic>
      <p:pic>
        <p:nvPicPr>
          <p:cNvPr id="9" name="Рисунок 8" descr="Кубки-для-компании-Диалл-Альянс.jpg"/>
          <p:cNvPicPr>
            <a:picLocks noChangeAspect="1"/>
          </p:cNvPicPr>
          <p:nvPr/>
        </p:nvPicPr>
        <p:blipFill>
          <a:blip r:embed="rId5" cstate="print"/>
          <a:stretch>
            <a:fillRect/>
          </a:stretch>
        </p:blipFill>
        <p:spPr>
          <a:xfrm rot="369978">
            <a:off x="6911659" y="227245"/>
            <a:ext cx="1629881" cy="108658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400948" cy="1143000"/>
          </a:xfrm>
        </p:spPr>
        <p:txBody>
          <a:bodyPr anchor="ctr">
            <a:noAutofit/>
          </a:bodyPr>
          <a:lstStyle/>
          <a:p>
            <a:pPr algn="ctr"/>
            <a:r>
              <a:rPr lang="ru-RU" sz="1600" dirty="0" smtClean="0">
                <a:solidFill>
                  <a:schemeClr val="accent2">
                    <a:lumMod val="60000"/>
                    <a:lumOff val="40000"/>
                  </a:schemeClr>
                </a:solidFill>
                <a:effectLst>
                  <a:outerShdw blurRad="38100" dist="38100" dir="2700000" algn="tl">
                    <a:srgbClr val="000000">
                      <a:alpha val="43137"/>
                    </a:srgbClr>
                  </a:outerShdw>
                </a:effectLst>
              </a:rPr>
              <a:t>Расходы  бюджета на реализацию муниципальной программы 11 «Развитие транспортной системы, обеспечение перевозки пассажиров в Льговском районе Курской области и безопасности дорожного движения»</a:t>
            </a:r>
            <a:endParaRPr lang="ru-RU" sz="1600" dirty="0">
              <a:solidFill>
                <a:schemeClr val="accent2">
                  <a:lumMod val="60000"/>
                  <a:lumOff val="40000"/>
                </a:schemeClr>
              </a:solidFill>
            </a:endParaRPr>
          </a:p>
        </p:txBody>
      </p:sp>
      <p:graphicFrame>
        <p:nvGraphicFramePr>
          <p:cNvPr id="4" name="Содержимое 3"/>
          <p:cNvGraphicFramePr>
            <a:graphicFrameLocks noGrp="1"/>
          </p:cNvGraphicFramePr>
          <p:nvPr>
            <p:ph idx="1"/>
          </p:nvPr>
        </p:nvGraphicFramePr>
        <p:xfrm>
          <a:off x="285720" y="1600200"/>
          <a:ext cx="8401080" cy="2400305"/>
        </p:xfrm>
        <a:graphic>
          <a:graphicData uri="http://schemas.openxmlformats.org/drawingml/2006/table">
            <a:tbl>
              <a:tblPr firstRow="1" bandRow="1">
                <a:tableStyleId>{5C22544A-7EE6-4342-B048-85BDC9FD1C3A}</a:tableStyleId>
              </a:tblPr>
              <a:tblGrid>
                <a:gridCol w="1500198"/>
                <a:gridCol w="3794240"/>
                <a:gridCol w="1093898"/>
                <a:gridCol w="1020972"/>
                <a:gridCol w="991772"/>
              </a:tblGrid>
              <a:tr h="497139">
                <a:tc>
                  <a:txBody>
                    <a:bodyPr/>
                    <a:lstStyle/>
                    <a:p>
                      <a:pPr algn="ctr" fontAlgn="ctr"/>
                      <a:r>
                        <a:rPr lang="ru-RU" sz="1400" b="1" i="0" u="none" strike="noStrike" dirty="0">
                          <a:solidFill>
                            <a:srgbClr val="000000"/>
                          </a:solidFill>
                          <a:latin typeface="Times New Roman"/>
                        </a:rPr>
                        <a:t>Код программы (подпрограммы)</a:t>
                      </a:r>
                    </a:p>
                  </a:txBody>
                  <a:tcPr marL="9525" marR="9525" marT="9525" marB="0" anchor="ctr"/>
                </a:tc>
                <a:tc>
                  <a:txBody>
                    <a:bodyPr/>
                    <a:lstStyle/>
                    <a:p>
                      <a:pPr algn="ctr" fontAlgn="ctr"/>
                      <a:r>
                        <a:rPr lang="ru-RU" sz="1400" b="1" i="0" u="none" strike="noStrike">
                          <a:solidFill>
                            <a:srgbClr val="000000"/>
                          </a:solidFill>
                          <a:latin typeface="Times New Roman"/>
                        </a:rPr>
                        <a:t>Наименование программы (подпрограммы)</a:t>
                      </a:r>
                    </a:p>
                  </a:txBody>
                  <a:tcPr marL="9525" marR="9525" marT="9525" marB="0" anchor="ctr"/>
                </a:tc>
                <a:tc>
                  <a:txBody>
                    <a:bodyPr/>
                    <a:lstStyle/>
                    <a:p>
                      <a:pPr algn="ctr" fontAlgn="ctr"/>
                      <a:r>
                        <a:rPr lang="ru-RU" sz="1400" b="1" i="0" u="none" strike="noStrike" dirty="0" smtClean="0">
                          <a:solidFill>
                            <a:srgbClr val="000000"/>
                          </a:solidFill>
                          <a:latin typeface="Times New Roman"/>
                        </a:rPr>
                        <a:t>2021 </a:t>
                      </a:r>
                      <a:r>
                        <a:rPr lang="ru-RU" sz="1400" b="1" i="0" u="none" strike="noStrike" dirty="0">
                          <a:solidFill>
                            <a:srgbClr val="000000"/>
                          </a:solidFill>
                          <a:latin typeface="Times New Roman"/>
                        </a:rPr>
                        <a:t>год</a:t>
                      </a:r>
                    </a:p>
                  </a:txBody>
                  <a:tcPr marL="7620" marR="7620" marT="7620" marB="0" anchor="ctr"/>
                </a:tc>
                <a:tc>
                  <a:txBody>
                    <a:bodyPr/>
                    <a:lstStyle/>
                    <a:p>
                      <a:pPr algn="ctr" fontAlgn="ctr"/>
                      <a:r>
                        <a:rPr lang="ru-RU" sz="1400" b="1" i="0" u="none" strike="noStrike" dirty="0" smtClean="0">
                          <a:solidFill>
                            <a:srgbClr val="000000"/>
                          </a:solidFill>
                          <a:latin typeface="Times New Roman"/>
                        </a:rPr>
                        <a:t>2022 </a:t>
                      </a:r>
                      <a:r>
                        <a:rPr lang="ru-RU" sz="1400" b="1" i="0" u="none" strike="noStrike" dirty="0">
                          <a:solidFill>
                            <a:srgbClr val="000000"/>
                          </a:solidFill>
                          <a:latin typeface="Times New Roman"/>
                        </a:rPr>
                        <a:t>год</a:t>
                      </a:r>
                    </a:p>
                  </a:txBody>
                  <a:tcPr marL="7620" marR="7620" marT="7620" marB="0" anchor="ctr"/>
                </a:tc>
                <a:tc>
                  <a:txBody>
                    <a:bodyPr/>
                    <a:lstStyle/>
                    <a:p>
                      <a:pPr algn="ctr" fontAlgn="ctr"/>
                      <a:r>
                        <a:rPr lang="ru-RU" sz="1400" b="1" i="0" u="none" strike="noStrike" dirty="0" smtClean="0">
                          <a:solidFill>
                            <a:srgbClr val="000000"/>
                          </a:solidFill>
                          <a:latin typeface="Times New Roman"/>
                        </a:rPr>
                        <a:t>2023 </a:t>
                      </a:r>
                      <a:r>
                        <a:rPr lang="ru-RU" sz="1400" b="1" i="0" u="none" strike="noStrike" dirty="0">
                          <a:solidFill>
                            <a:srgbClr val="000000"/>
                          </a:solidFill>
                          <a:latin typeface="Times New Roman"/>
                        </a:rPr>
                        <a:t>год</a:t>
                      </a:r>
                    </a:p>
                  </a:txBody>
                  <a:tcPr marL="7620" marR="7620" marT="7620" marB="0" anchor="ctr"/>
                </a:tc>
              </a:tr>
              <a:tr h="983423">
                <a:tc>
                  <a:txBody>
                    <a:bodyPr/>
                    <a:lstStyle/>
                    <a:p>
                      <a:pPr algn="ctr" fontAlgn="ctr"/>
                      <a:r>
                        <a:rPr lang="ru-RU" sz="1400" b="1" i="0" u="none" strike="noStrike" dirty="0">
                          <a:solidFill>
                            <a:srgbClr val="000000"/>
                          </a:solidFill>
                          <a:latin typeface="Times New Roman"/>
                        </a:rPr>
                        <a:t>11</a:t>
                      </a:r>
                    </a:p>
                  </a:txBody>
                  <a:tcPr marL="9525" marR="9525" marT="9525" marB="0" anchor="ctr"/>
                </a:tc>
                <a:tc>
                  <a:txBody>
                    <a:bodyPr/>
                    <a:lstStyle/>
                    <a:p>
                      <a:pPr algn="l" fontAlgn="b"/>
                      <a:r>
                        <a:rPr lang="ru-RU" sz="1400" b="0" i="0" u="none" strike="noStrike" dirty="0" smtClean="0">
                          <a:latin typeface="Times New Roman"/>
                        </a:rPr>
                        <a:t>"Развитие транспортной системы, обеспечение перевозки </a:t>
                      </a:r>
                      <a:r>
                        <a:rPr lang="ru-RU" sz="1400" b="0" i="0" u="none" strike="noStrike" dirty="0" err="1" smtClean="0">
                          <a:latin typeface="Times New Roman"/>
                        </a:rPr>
                        <a:t>пассижиров</a:t>
                      </a:r>
                      <a:r>
                        <a:rPr lang="ru-RU" sz="1400" b="0" i="0" u="none" strike="noStrike" dirty="0" smtClean="0">
                          <a:latin typeface="Times New Roman"/>
                        </a:rPr>
                        <a:t> в Льговском районе Курской области и безопасности дорожного движения"</a:t>
                      </a:r>
                      <a:endParaRPr lang="ru-RU" sz="1400" b="0" i="0" u="none" strike="noStrike" dirty="0">
                        <a:latin typeface="Times New Roman"/>
                      </a:endParaRPr>
                    </a:p>
                  </a:txBody>
                  <a:tcPr marL="9525" marR="9525" marT="9525" marB="0" anchor="ctr"/>
                </a:tc>
                <a:tc>
                  <a:txBody>
                    <a:bodyPr/>
                    <a:lstStyle/>
                    <a:p>
                      <a:pPr algn="ctr" fontAlgn="ctr"/>
                      <a:r>
                        <a:rPr lang="ru-RU" sz="1400" b="0" i="0" u="none" strike="noStrike">
                          <a:latin typeface="Times New Roman"/>
                        </a:rPr>
                        <a:t>6583250</a:t>
                      </a:r>
                    </a:p>
                  </a:txBody>
                  <a:tcPr marL="7620" marR="7620" marT="7620" marB="0" anchor="ctr"/>
                </a:tc>
                <a:tc>
                  <a:txBody>
                    <a:bodyPr/>
                    <a:lstStyle/>
                    <a:p>
                      <a:pPr algn="ctr" fontAlgn="ctr"/>
                      <a:r>
                        <a:rPr lang="ru-RU" sz="1400" b="0" i="0" u="none" strike="noStrike">
                          <a:latin typeface="Times New Roman"/>
                        </a:rPr>
                        <a:t>6738650</a:t>
                      </a:r>
                    </a:p>
                  </a:txBody>
                  <a:tcPr marL="7620" marR="7620" marT="7620" marB="0" anchor="ctr"/>
                </a:tc>
                <a:tc>
                  <a:txBody>
                    <a:bodyPr/>
                    <a:lstStyle/>
                    <a:p>
                      <a:pPr algn="ctr" fontAlgn="ctr"/>
                      <a:r>
                        <a:rPr lang="ru-RU" sz="1400" b="0" i="0" u="none" strike="noStrike">
                          <a:latin typeface="Times New Roman"/>
                        </a:rPr>
                        <a:t>6850600</a:t>
                      </a:r>
                    </a:p>
                  </a:txBody>
                  <a:tcPr marL="7620" marR="7620" marT="7620" marB="0" anchor="ctr"/>
                </a:tc>
              </a:tr>
              <a:tr h="422604">
                <a:tc>
                  <a:txBody>
                    <a:bodyPr/>
                    <a:lstStyle/>
                    <a:p>
                      <a:pPr algn="ctr" fontAlgn="ctr"/>
                      <a:r>
                        <a:rPr lang="ru-RU" sz="1400" b="1" i="1" u="none" strike="noStrike">
                          <a:solidFill>
                            <a:srgbClr val="000000"/>
                          </a:solidFill>
                          <a:latin typeface="Times New Roman"/>
                        </a:rPr>
                        <a:t> </a:t>
                      </a:r>
                    </a:p>
                  </a:txBody>
                  <a:tcPr marL="9525" marR="9525" marT="9525" marB="0" anchor="ctr"/>
                </a:tc>
                <a:tc>
                  <a:txBody>
                    <a:bodyPr/>
                    <a:lstStyle/>
                    <a:p>
                      <a:pPr algn="l" fontAlgn="b"/>
                      <a:r>
                        <a:rPr lang="ru-RU" sz="1400" b="0" i="1" u="none" strike="noStrike" dirty="0">
                          <a:solidFill>
                            <a:srgbClr val="000000"/>
                          </a:solidFill>
                          <a:latin typeface="Times New Roman"/>
                        </a:rPr>
                        <a:t>из них:</a:t>
                      </a:r>
                    </a:p>
                  </a:txBody>
                  <a:tcPr marL="9525" marR="9525" marT="9525" marB="0" anchor="ctr"/>
                </a:tc>
                <a:tc>
                  <a:txBody>
                    <a:bodyPr/>
                    <a:lstStyle/>
                    <a:p>
                      <a:pPr algn="ctr" fontAlgn="ctr"/>
                      <a:r>
                        <a:rPr lang="ru-RU" sz="1400" b="0" i="0" u="none" strike="noStrike">
                          <a:latin typeface="Times New Roman"/>
                        </a:rPr>
                        <a:t> </a:t>
                      </a:r>
                    </a:p>
                  </a:txBody>
                  <a:tcPr marL="7620" marR="7620" marT="7620" marB="0" anchor="ctr"/>
                </a:tc>
                <a:tc>
                  <a:txBody>
                    <a:bodyPr/>
                    <a:lstStyle/>
                    <a:p>
                      <a:pPr algn="ctr" fontAlgn="ctr"/>
                      <a:r>
                        <a:rPr lang="ru-RU" sz="1400" b="0" i="0" u="none" strike="noStrike">
                          <a:latin typeface="Times New Roman"/>
                        </a:rPr>
                        <a:t> </a:t>
                      </a:r>
                    </a:p>
                  </a:txBody>
                  <a:tcPr marL="7620" marR="7620" marT="7620" marB="0" anchor="ctr"/>
                </a:tc>
                <a:tc>
                  <a:txBody>
                    <a:bodyPr/>
                    <a:lstStyle/>
                    <a:p>
                      <a:pPr algn="ctr" fontAlgn="ctr"/>
                      <a:r>
                        <a:rPr lang="ru-RU" sz="1400" b="0" i="0" u="none" strike="noStrike">
                          <a:latin typeface="Times New Roman"/>
                        </a:rPr>
                        <a:t> </a:t>
                      </a:r>
                    </a:p>
                  </a:txBody>
                  <a:tcPr marL="7620" marR="7620" marT="7620" marB="0" anchor="ctr"/>
                </a:tc>
              </a:tr>
              <a:tr h="497139">
                <a:tc>
                  <a:txBody>
                    <a:bodyPr/>
                    <a:lstStyle/>
                    <a:p>
                      <a:pPr algn="ctr" fontAlgn="ctr"/>
                      <a:r>
                        <a:rPr lang="ru-RU" sz="1400" b="1" i="0" u="none" strike="noStrike">
                          <a:solidFill>
                            <a:srgbClr val="000000"/>
                          </a:solidFill>
                          <a:latin typeface="Times New Roman"/>
                        </a:rPr>
                        <a:t>11 2</a:t>
                      </a:r>
                    </a:p>
                  </a:txBody>
                  <a:tcPr marL="9525" marR="9525" marT="9525" marB="0" anchor="ctr"/>
                </a:tc>
                <a:tc>
                  <a:txBody>
                    <a:bodyPr/>
                    <a:lstStyle/>
                    <a:p>
                      <a:pPr algn="l" fontAlgn="b"/>
                      <a:r>
                        <a:rPr lang="ru-RU" sz="1400" b="0" i="0" u="none" strike="noStrike" dirty="0">
                          <a:latin typeface="Times New Roman"/>
                        </a:rPr>
                        <a:t>Подпрограмма  "Развитие сети автомобильных дорог в Льговском районе Курской области"</a:t>
                      </a:r>
                    </a:p>
                  </a:txBody>
                  <a:tcPr marL="9525" marR="9525" marT="9525" marB="0" anchor="ctr"/>
                </a:tc>
                <a:tc>
                  <a:txBody>
                    <a:bodyPr/>
                    <a:lstStyle/>
                    <a:p>
                      <a:pPr algn="ctr" fontAlgn="ctr"/>
                      <a:r>
                        <a:rPr lang="ru-RU" sz="1400" b="0" i="0" u="none" strike="noStrike">
                          <a:latin typeface="Times New Roman"/>
                        </a:rPr>
                        <a:t>6583250</a:t>
                      </a:r>
                    </a:p>
                  </a:txBody>
                  <a:tcPr marL="7620" marR="7620" marT="7620" marB="0" anchor="ctr"/>
                </a:tc>
                <a:tc>
                  <a:txBody>
                    <a:bodyPr/>
                    <a:lstStyle/>
                    <a:p>
                      <a:pPr algn="ctr" fontAlgn="ctr"/>
                      <a:r>
                        <a:rPr lang="ru-RU" sz="1400" b="0" i="0" u="none" strike="noStrike">
                          <a:latin typeface="Times New Roman"/>
                        </a:rPr>
                        <a:t>6738650</a:t>
                      </a:r>
                    </a:p>
                  </a:txBody>
                  <a:tcPr marL="7620" marR="7620" marT="7620" marB="0" anchor="ctr"/>
                </a:tc>
                <a:tc>
                  <a:txBody>
                    <a:bodyPr/>
                    <a:lstStyle/>
                    <a:p>
                      <a:pPr algn="ctr" fontAlgn="ctr"/>
                      <a:r>
                        <a:rPr lang="ru-RU" sz="1400" b="0" i="0" u="none" strike="noStrike" dirty="0">
                          <a:latin typeface="Times New Roman"/>
                        </a:rPr>
                        <a:t>6850600</a:t>
                      </a:r>
                    </a:p>
                  </a:txBody>
                  <a:tcPr marL="7620" marR="7620" marT="7620" marB="0" anchor="ctr"/>
                </a:tc>
              </a:tr>
            </a:tbl>
          </a:graphicData>
        </a:graphic>
      </p:graphicFrame>
      <p:sp>
        <p:nvSpPr>
          <p:cNvPr id="5" name="Прямоугольник 4"/>
          <p:cNvSpPr/>
          <p:nvPr/>
        </p:nvSpPr>
        <p:spPr>
          <a:xfrm>
            <a:off x="7929586" y="1214422"/>
            <a:ext cx="862159" cy="369332"/>
          </a:xfrm>
          <a:prstGeom prst="rect">
            <a:avLst/>
          </a:prstGeom>
        </p:spPr>
        <p:txBody>
          <a:bodyPr wrap="none">
            <a:spAutoFit/>
          </a:bodyPr>
          <a:lstStyle/>
          <a:p>
            <a:r>
              <a:rPr lang="ru-RU" dirty="0" smtClean="0"/>
              <a:t>рублей</a:t>
            </a:r>
            <a:endParaRPr lang="ru-RU" dirty="0"/>
          </a:p>
        </p:txBody>
      </p:sp>
      <p:pic>
        <p:nvPicPr>
          <p:cNvPr id="6" name="Рисунок 5" descr="knf091fa06aaeb10b5477c95d1ad588950e_800.jpg"/>
          <p:cNvPicPr>
            <a:picLocks noChangeAspect="1"/>
          </p:cNvPicPr>
          <p:nvPr/>
        </p:nvPicPr>
        <p:blipFill>
          <a:blip r:embed="rId2" cstate="print"/>
          <a:stretch>
            <a:fillRect/>
          </a:stretch>
        </p:blipFill>
        <p:spPr>
          <a:xfrm>
            <a:off x="1000100" y="4572008"/>
            <a:ext cx="3662826" cy="2137464"/>
          </a:xfrm>
          <a:prstGeom prst="rect">
            <a:avLst/>
          </a:prstGeom>
          <a:ln>
            <a:noFill/>
          </a:ln>
          <a:effectLst>
            <a:outerShdw blurRad="292100" dist="139700" dir="2700000" algn="tl" rotWithShape="0">
              <a:srgbClr val="333333">
                <a:alpha val="65000"/>
              </a:srgbClr>
            </a:outerShdw>
          </a:effectLst>
        </p:spPr>
      </p:pic>
      <p:pic>
        <p:nvPicPr>
          <p:cNvPr id="7" name="Рисунок 6" descr="Пашково1.jpg"/>
          <p:cNvPicPr>
            <a:picLocks noChangeAspect="1"/>
          </p:cNvPicPr>
          <p:nvPr/>
        </p:nvPicPr>
        <p:blipFill>
          <a:blip r:embed="rId3" cstate="print"/>
          <a:stretch>
            <a:fillRect/>
          </a:stretch>
        </p:blipFill>
        <p:spPr>
          <a:xfrm>
            <a:off x="5572132" y="4500570"/>
            <a:ext cx="2994063" cy="224554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42844" y="214290"/>
            <a:ext cx="8429684" cy="785818"/>
          </a:xfrm>
          <a:prstGeom prst="roundRect">
            <a:avLst/>
          </a:prstGeom>
          <a:solidFill>
            <a:srgbClr val="92D050"/>
          </a:solidFill>
        </p:spPr>
        <p:style>
          <a:lnRef idx="1">
            <a:schemeClr val="accent2"/>
          </a:lnRef>
          <a:fillRef idx="3">
            <a:schemeClr val="accent2"/>
          </a:fillRef>
          <a:effectRef idx="2">
            <a:schemeClr val="accent2"/>
          </a:effectRef>
          <a:fontRef idx="minor">
            <a:schemeClr val="lt1"/>
          </a:fontRef>
        </p:style>
        <p:txBody>
          <a:bodyPr anchor="ctr"/>
          <a:lstStyle/>
          <a:p>
            <a:pPr algn="ctr">
              <a:defRPr/>
            </a:pPr>
            <a:r>
              <a:rPr lang="ru-RU" sz="2000" b="1" dirty="0">
                <a:solidFill>
                  <a:srgbClr val="3333CC"/>
                </a:solidFill>
              </a:rPr>
              <a:t>Дорожный фонд </a:t>
            </a:r>
            <a:r>
              <a:rPr lang="ru-RU" sz="2000" b="1" dirty="0" smtClean="0">
                <a:solidFill>
                  <a:srgbClr val="3333CC"/>
                </a:solidFill>
              </a:rPr>
              <a:t>Льговского </a:t>
            </a:r>
            <a:r>
              <a:rPr lang="ru-RU" sz="2000" b="1" dirty="0">
                <a:solidFill>
                  <a:srgbClr val="3333CC"/>
                </a:solidFill>
              </a:rPr>
              <a:t>района на </a:t>
            </a:r>
            <a:r>
              <a:rPr lang="ru-RU" sz="2000" b="1" dirty="0" smtClean="0">
                <a:solidFill>
                  <a:srgbClr val="3333CC"/>
                </a:solidFill>
              </a:rPr>
              <a:t>2021-2023 </a:t>
            </a:r>
            <a:r>
              <a:rPr lang="ru-RU" sz="2000" b="1" dirty="0">
                <a:solidFill>
                  <a:srgbClr val="3333CC"/>
                </a:solidFill>
              </a:rPr>
              <a:t>годы</a:t>
            </a:r>
          </a:p>
        </p:txBody>
      </p:sp>
      <p:sp>
        <p:nvSpPr>
          <p:cNvPr id="4" name="Скругленный прямоугольник 3"/>
          <p:cNvSpPr/>
          <p:nvPr/>
        </p:nvSpPr>
        <p:spPr>
          <a:xfrm>
            <a:off x="500034" y="1214422"/>
            <a:ext cx="3286150" cy="2786066"/>
          </a:xfrm>
          <a:prstGeom prst="roundRect">
            <a:avLst/>
          </a:prstGeom>
          <a:solidFill>
            <a:srgbClr val="81BF7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schemeClr val="tx1"/>
                </a:solidFill>
              </a:rPr>
              <a:t>Объем дорожного фонда </a:t>
            </a:r>
            <a:r>
              <a:rPr lang="ru-RU" sz="1600" b="1" dirty="0" smtClean="0">
                <a:solidFill>
                  <a:schemeClr val="tx1"/>
                </a:solidFill>
              </a:rPr>
              <a:t>Льговского </a:t>
            </a:r>
            <a:r>
              <a:rPr lang="ru-RU" sz="1600" b="1" dirty="0">
                <a:solidFill>
                  <a:schemeClr val="tx1"/>
                </a:solidFill>
              </a:rPr>
              <a:t>района в </a:t>
            </a:r>
            <a:r>
              <a:rPr lang="ru-RU" sz="1600" b="1" dirty="0" smtClean="0">
                <a:solidFill>
                  <a:schemeClr val="tx1"/>
                </a:solidFill>
              </a:rPr>
              <a:t>2021 </a:t>
            </a:r>
            <a:r>
              <a:rPr lang="ru-RU" sz="1600" b="1" dirty="0">
                <a:solidFill>
                  <a:schemeClr val="tx1"/>
                </a:solidFill>
              </a:rPr>
              <a:t>году составит</a:t>
            </a:r>
          </a:p>
          <a:p>
            <a:pPr algn="ctr">
              <a:defRPr/>
            </a:pPr>
            <a:r>
              <a:rPr lang="ru-RU" sz="1600" b="1" dirty="0" smtClean="0">
                <a:solidFill>
                  <a:schemeClr val="tx1"/>
                </a:solidFill>
              </a:rPr>
              <a:t>6583250 </a:t>
            </a:r>
            <a:r>
              <a:rPr lang="ru-RU" sz="1600" b="1" dirty="0">
                <a:solidFill>
                  <a:schemeClr val="tx1"/>
                </a:solidFill>
              </a:rPr>
              <a:t>рублей;</a:t>
            </a:r>
          </a:p>
          <a:p>
            <a:pPr algn="ctr">
              <a:defRPr/>
            </a:pPr>
            <a:r>
              <a:rPr lang="ru-RU" sz="1600" b="1" dirty="0">
                <a:solidFill>
                  <a:schemeClr val="tx1"/>
                </a:solidFill>
              </a:rPr>
              <a:t>в </a:t>
            </a:r>
            <a:r>
              <a:rPr lang="ru-RU" sz="1600" b="1" dirty="0" smtClean="0">
                <a:solidFill>
                  <a:schemeClr val="tx1"/>
                </a:solidFill>
              </a:rPr>
              <a:t>2022 </a:t>
            </a:r>
            <a:r>
              <a:rPr lang="ru-RU" sz="1600" b="1" dirty="0">
                <a:solidFill>
                  <a:schemeClr val="tx1"/>
                </a:solidFill>
              </a:rPr>
              <a:t>году – </a:t>
            </a:r>
            <a:r>
              <a:rPr lang="ru-RU" sz="1600" b="1" dirty="0" smtClean="0">
                <a:solidFill>
                  <a:schemeClr val="tx1"/>
                </a:solidFill>
              </a:rPr>
              <a:t>6738650 рублей;</a:t>
            </a:r>
            <a:endParaRPr lang="ru-RU" sz="1600" b="1" dirty="0">
              <a:solidFill>
                <a:schemeClr val="tx1"/>
              </a:solidFill>
            </a:endParaRPr>
          </a:p>
          <a:p>
            <a:pPr algn="ctr">
              <a:defRPr/>
            </a:pPr>
            <a:r>
              <a:rPr lang="ru-RU" sz="1600" b="1" dirty="0">
                <a:solidFill>
                  <a:schemeClr val="tx1"/>
                </a:solidFill>
              </a:rPr>
              <a:t>в </a:t>
            </a:r>
            <a:r>
              <a:rPr lang="ru-RU" sz="1600" b="1" dirty="0" smtClean="0">
                <a:solidFill>
                  <a:schemeClr val="tx1"/>
                </a:solidFill>
              </a:rPr>
              <a:t>2023 </a:t>
            </a:r>
            <a:r>
              <a:rPr lang="ru-RU" sz="1600" b="1" dirty="0">
                <a:solidFill>
                  <a:schemeClr val="tx1"/>
                </a:solidFill>
              </a:rPr>
              <a:t>году – </a:t>
            </a:r>
            <a:r>
              <a:rPr lang="ru-RU" sz="1600" b="1" dirty="0" smtClean="0">
                <a:solidFill>
                  <a:schemeClr val="tx1"/>
                </a:solidFill>
              </a:rPr>
              <a:t>6850600 рублей.</a:t>
            </a:r>
            <a:endParaRPr lang="ru-RU" sz="1600" b="1" dirty="0">
              <a:solidFill>
                <a:schemeClr val="tx1"/>
              </a:solidFill>
            </a:endParaRPr>
          </a:p>
        </p:txBody>
      </p:sp>
      <p:pic>
        <p:nvPicPr>
          <p:cNvPr id="5" name="Рисунок 4" descr="дороги 5.jpg"/>
          <p:cNvPicPr>
            <a:picLocks noChangeAspect="1"/>
          </p:cNvPicPr>
          <p:nvPr/>
        </p:nvPicPr>
        <p:blipFill>
          <a:blip r:embed="rId2"/>
          <a:srcRect/>
          <a:stretch>
            <a:fillRect/>
          </a:stretch>
        </p:blipFill>
        <p:spPr bwMode="auto">
          <a:xfrm>
            <a:off x="785786" y="4429132"/>
            <a:ext cx="2643206" cy="2116351"/>
          </a:xfrm>
          <a:prstGeom prst="round2SameRect">
            <a:avLst>
              <a:gd name="adj1" fmla="val 16667"/>
              <a:gd name="adj2" fmla="val 0"/>
            </a:avLst>
          </a:prstGeom>
          <a:noFill/>
          <a:ln w="9525">
            <a:noFill/>
            <a:miter lim="800000"/>
            <a:headEnd/>
            <a:tailEnd/>
          </a:ln>
        </p:spPr>
      </p:pic>
      <p:sp>
        <p:nvSpPr>
          <p:cNvPr id="6" name="Блок-схема: альтернативный процесс 5"/>
          <p:cNvSpPr/>
          <p:nvPr/>
        </p:nvSpPr>
        <p:spPr>
          <a:xfrm>
            <a:off x="4929190" y="1142984"/>
            <a:ext cx="3786187" cy="428625"/>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ru-RU" b="1" dirty="0"/>
              <a:t>ДОХОДЫ ФОНДА</a:t>
            </a:r>
          </a:p>
        </p:txBody>
      </p:sp>
      <p:sp>
        <p:nvSpPr>
          <p:cNvPr id="7" name="Загнутый угол 6"/>
          <p:cNvSpPr/>
          <p:nvPr/>
        </p:nvSpPr>
        <p:spPr>
          <a:xfrm>
            <a:off x="4572000" y="1714500"/>
            <a:ext cx="4357688" cy="1357313"/>
          </a:xfrm>
          <a:prstGeom prst="foldedCorner">
            <a:avLst/>
          </a:prstGeom>
          <a:solidFill>
            <a:schemeClr val="accent2">
              <a:lumMod val="60000"/>
              <a:lumOff val="40000"/>
            </a:schemeClr>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rgbClr val="000000"/>
                </a:solidFill>
                <a:latin typeface="Times New Roman" pitchFamily="18" charset="0"/>
                <a:cs typeface="Times New Roman" pitchFamily="18" charset="0"/>
              </a:rPr>
              <a:t>Акцизы на автомобильный бензин, прямогонный бензин, дизельное топливо, моторные масла для дизельных и (или) карбюраторных (</a:t>
            </a:r>
            <a:r>
              <a:rPr lang="ru-RU" sz="1400" dirty="0" err="1">
                <a:solidFill>
                  <a:srgbClr val="000000"/>
                </a:solidFill>
                <a:latin typeface="Times New Roman" pitchFamily="18" charset="0"/>
                <a:cs typeface="Times New Roman" pitchFamily="18" charset="0"/>
              </a:rPr>
              <a:t>инжекторных</a:t>
            </a:r>
            <a:r>
              <a:rPr lang="ru-RU" sz="1400" dirty="0">
                <a:solidFill>
                  <a:srgbClr val="000000"/>
                </a:solidFill>
                <a:latin typeface="Times New Roman" pitchFamily="18" charset="0"/>
                <a:cs typeface="Times New Roman" pitchFamily="18" charset="0"/>
              </a:rPr>
              <a:t>) двигателей, производимые на территории Российской Федерации </a:t>
            </a:r>
          </a:p>
        </p:txBody>
      </p:sp>
      <p:sp>
        <p:nvSpPr>
          <p:cNvPr id="8" name="Загнутый угол 7"/>
          <p:cNvSpPr/>
          <p:nvPr/>
        </p:nvSpPr>
        <p:spPr>
          <a:xfrm>
            <a:off x="4572000" y="3214688"/>
            <a:ext cx="4357688" cy="1428750"/>
          </a:xfrm>
          <a:prstGeom prst="foldedCorner">
            <a:avLst/>
          </a:prstGeom>
          <a:solidFill>
            <a:schemeClr val="accent2">
              <a:lumMod val="60000"/>
              <a:lumOff val="40000"/>
            </a:schemeClr>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0000"/>
              </a:buClr>
              <a:buSzPct val="65000"/>
              <a:defRPr/>
            </a:pPr>
            <a:r>
              <a:rPr lang="ru-RU" sz="1400" dirty="0">
                <a:solidFill>
                  <a:srgbClr val="000000"/>
                </a:solidFill>
                <a:latin typeface="Times New Roman" pitchFamily="18" charset="0"/>
                <a:cs typeface="Times New Roman" pitchFamily="18" charset="0"/>
              </a:rPr>
              <a:t>М</a:t>
            </a:r>
            <a:r>
              <a:rPr lang="ru-RU" sz="1400" dirty="0">
                <a:solidFill>
                  <a:srgbClr val="000000"/>
                </a:solidFill>
                <a:latin typeface="Times New Roman" pitchFamily="18" charset="0"/>
                <a:ea typeface="Calibri" pitchFamily="34" charset="0"/>
                <a:cs typeface="Times New Roman" pitchFamily="18" charset="0"/>
              </a:rPr>
              <a:t>ежбюджетны</a:t>
            </a:r>
            <a:r>
              <a:rPr lang="ru-RU" sz="1400" dirty="0">
                <a:solidFill>
                  <a:srgbClr val="000000"/>
                </a:solidFill>
                <a:latin typeface="Times New Roman" pitchFamily="18" charset="0"/>
                <a:cs typeface="Times New Roman" pitchFamily="18" charset="0"/>
              </a:rPr>
              <a:t>е трансферты из бюджетов бюджетной системы Российской Федерации на финансовое обеспечение дорожной деятельности в отношении автомобильных дорог общего пользования местного значения, в том числе дорог в населенных пунктах</a:t>
            </a:r>
          </a:p>
        </p:txBody>
      </p:sp>
      <p:sp>
        <p:nvSpPr>
          <p:cNvPr id="9" name="Стрелка вниз 8"/>
          <p:cNvSpPr/>
          <p:nvPr/>
        </p:nvSpPr>
        <p:spPr>
          <a:xfrm>
            <a:off x="5857875" y="4714875"/>
            <a:ext cx="1571625" cy="714375"/>
          </a:xfrm>
          <a:prstGeom prst="downArrow">
            <a:avLst/>
          </a:prstGeom>
          <a:solidFill>
            <a:srgbClr val="99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Загнутый угол 9"/>
          <p:cNvSpPr/>
          <p:nvPr/>
        </p:nvSpPr>
        <p:spPr>
          <a:xfrm>
            <a:off x="4714875" y="5500688"/>
            <a:ext cx="4214813" cy="1214437"/>
          </a:xfrm>
          <a:prstGeom prst="foldedCorner">
            <a:avLst/>
          </a:prstGeom>
          <a:solidFill>
            <a:srgbClr val="00B0F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chemeClr val="tx1"/>
                </a:solidFill>
                <a:latin typeface="Times New Roman" pitchFamily="18" charset="0"/>
                <a:cs typeface="Times New Roman" pitchFamily="18" charset="0"/>
              </a:rPr>
              <a:t>РАСХОДЫ ФОНДА</a:t>
            </a:r>
          </a:p>
          <a:p>
            <a:pPr algn="ctr">
              <a:defRPr/>
            </a:pPr>
            <a:r>
              <a:rPr lang="ru-RU" sz="1400" dirty="0">
                <a:solidFill>
                  <a:schemeClr val="tx1"/>
                </a:solidFill>
                <a:latin typeface="Times New Roman" pitchFamily="18" charset="0"/>
                <a:cs typeface="Times New Roman" pitchFamily="18" charset="0"/>
              </a:rPr>
              <a:t>Строительство, капитальный </a:t>
            </a:r>
            <a:r>
              <a:rPr lang="ru-RU" sz="1400" dirty="0" smtClean="0">
                <a:solidFill>
                  <a:schemeClr val="tx1"/>
                </a:solidFill>
                <a:latin typeface="Times New Roman" pitchFamily="18" charset="0"/>
                <a:cs typeface="Times New Roman" pitchFamily="18" charset="0"/>
              </a:rPr>
              <a:t>ремонт, ремонт  </a:t>
            </a:r>
            <a:r>
              <a:rPr lang="ru-RU" sz="1400" dirty="0">
                <a:solidFill>
                  <a:schemeClr val="tx1"/>
                </a:solidFill>
                <a:latin typeface="Times New Roman" pitchFamily="18" charset="0"/>
                <a:cs typeface="Times New Roman" pitchFamily="18" charset="0"/>
              </a:rPr>
              <a:t>и содержание автомобильных дорог общего пользования местного значения</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uo.ch-adm.ru/sites/default/files/112.jpg"/>
          <p:cNvPicPr>
            <a:picLocks noChangeAspect="1" noChangeArrowheads="1"/>
          </p:cNvPicPr>
          <p:nvPr/>
        </p:nvPicPr>
        <p:blipFill>
          <a:blip r:embed="rId2"/>
          <a:srcRect/>
          <a:stretch>
            <a:fillRect/>
          </a:stretch>
        </p:blipFill>
        <p:spPr bwMode="auto">
          <a:xfrm>
            <a:off x="1357290" y="5072050"/>
            <a:ext cx="2367889" cy="1785950"/>
          </a:xfrm>
          <a:prstGeom prst="rect">
            <a:avLst/>
          </a:prstGeom>
          <a:noFill/>
        </p:spPr>
      </p:pic>
      <p:sp>
        <p:nvSpPr>
          <p:cNvPr id="2" name="Заголовок 1"/>
          <p:cNvSpPr>
            <a:spLocks noGrp="1"/>
          </p:cNvSpPr>
          <p:nvPr>
            <p:ph type="title"/>
          </p:nvPr>
        </p:nvSpPr>
        <p:spPr/>
        <p:txBody>
          <a:bodyPr anchor="ctr">
            <a:noAutofit/>
          </a:bodyPr>
          <a:lstStyle/>
          <a:p>
            <a:pPr algn="ctr"/>
            <a:r>
              <a:rPr lang="ru-RU" sz="1600" dirty="0" smtClean="0">
                <a:solidFill>
                  <a:schemeClr val="accent2">
                    <a:lumMod val="60000"/>
                    <a:lumOff val="40000"/>
                  </a:schemeClr>
                </a:solidFill>
                <a:effectLst>
                  <a:outerShdw blurRad="38100" dist="38100" dir="2700000" algn="tl">
                    <a:srgbClr val="000000">
                      <a:alpha val="43137"/>
                    </a:srgbClr>
                  </a:outerShdw>
                </a:effectLst>
              </a:rPr>
              <a:t>Расходы  бюджета на реализацию муниципальной программы 13 «Защита населения и территории от чрезвычайных ситуаций, обеспечение пожарной безопасности и безопасности людей на водных объектах в Льговском районе Курской области»</a:t>
            </a:r>
            <a:endParaRPr lang="ru-RU" sz="1600" dirty="0">
              <a:solidFill>
                <a:schemeClr val="accent2">
                  <a:lumMod val="60000"/>
                  <a:lumOff val="40000"/>
                </a:schemeClr>
              </a:solidFill>
            </a:endParaRPr>
          </a:p>
        </p:txBody>
      </p:sp>
      <p:graphicFrame>
        <p:nvGraphicFramePr>
          <p:cNvPr id="4" name="Содержимое 3"/>
          <p:cNvGraphicFramePr>
            <a:graphicFrameLocks noGrp="1"/>
          </p:cNvGraphicFramePr>
          <p:nvPr>
            <p:ph idx="1"/>
          </p:nvPr>
        </p:nvGraphicFramePr>
        <p:xfrm>
          <a:off x="428596" y="1714488"/>
          <a:ext cx="8501120" cy="3293756"/>
        </p:xfrm>
        <a:graphic>
          <a:graphicData uri="http://schemas.openxmlformats.org/drawingml/2006/table">
            <a:tbl>
              <a:tblPr firstRow="1" bandRow="1">
                <a:tableStyleId>{1E171933-4619-4E11-9A3F-F7608DF75F80}</a:tableStyleId>
              </a:tblPr>
              <a:tblGrid>
                <a:gridCol w="1571636"/>
                <a:gridCol w="4143404"/>
                <a:gridCol w="1071570"/>
                <a:gridCol w="857256"/>
                <a:gridCol w="857254"/>
              </a:tblGrid>
              <a:tr h="370840">
                <a:tc>
                  <a:txBody>
                    <a:bodyPr/>
                    <a:lstStyle/>
                    <a:p>
                      <a:pPr algn="ctr" fontAlgn="ctr"/>
                      <a:r>
                        <a:rPr lang="ru-RU" sz="1400" u="none" strike="noStrike" dirty="0">
                          <a:solidFill>
                            <a:schemeClr val="tx2">
                              <a:lumMod val="50000"/>
                            </a:schemeClr>
                          </a:solidFill>
                        </a:rPr>
                        <a:t>Код программы (подпрограммы)</a:t>
                      </a:r>
                      <a:endParaRPr lang="ru-RU" sz="1400" b="1" i="0" u="none" strike="noStrike" dirty="0">
                        <a:solidFill>
                          <a:schemeClr val="tx2">
                            <a:lumMod val="50000"/>
                          </a:schemeClr>
                        </a:solidFill>
                        <a:latin typeface="Times New Roman"/>
                      </a:endParaRPr>
                    </a:p>
                  </a:txBody>
                  <a:tcPr marL="9525" marR="9525" marT="9525" marB="0" anchor="ctr"/>
                </a:tc>
                <a:tc>
                  <a:txBody>
                    <a:bodyPr/>
                    <a:lstStyle/>
                    <a:p>
                      <a:pPr algn="ctr" fontAlgn="ctr"/>
                      <a:r>
                        <a:rPr lang="ru-RU" sz="1400" u="none" strike="noStrike" dirty="0">
                          <a:solidFill>
                            <a:schemeClr val="tx2">
                              <a:lumMod val="50000"/>
                            </a:schemeClr>
                          </a:solidFill>
                        </a:rPr>
                        <a:t>Наименование программы (подпрограммы)</a:t>
                      </a:r>
                      <a:endParaRPr lang="ru-RU" sz="1400" b="1" i="0" u="none" strike="noStrike" dirty="0">
                        <a:solidFill>
                          <a:schemeClr val="tx2">
                            <a:lumMod val="50000"/>
                          </a:schemeClr>
                        </a:solidFill>
                        <a:latin typeface="Times New Roman"/>
                      </a:endParaRPr>
                    </a:p>
                  </a:txBody>
                  <a:tcPr marL="9525" marR="9525" marT="9525" marB="0" anchor="ctr"/>
                </a:tc>
                <a:tc>
                  <a:txBody>
                    <a:bodyPr/>
                    <a:lstStyle/>
                    <a:p>
                      <a:pPr algn="ctr" fontAlgn="ctr"/>
                      <a:r>
                        <a:rPr lang="ru-RU" sz="1400" u="none" strike="noStrike" dirty="0" smtClean="0">
                          <a:solidFill>
                            <a:schemeClr val="tx2">
                              <a:lumMod val="50000"/>
                            </a:schemeClr>
                          </a:solidFill>
                        </a:rPr>
                        <a:t>2021 </a:t>
                      </a:r>
                      <a:r>
                        <a:rPr lang="ru-RU" sz="1400" u="none" strike="noStrike" dirty="0">
                          <a:solidFill>
                            <a:schemeClr val="tx2">
                              <a:lumMod val="50000"/>
                            </a:schemeClr>
                          </a:solidFill>
                        </a:rPr>
                        <a:t>год</a:t>
                      </a:r>
                      <a:endParaRPr lang="ru-RU" sz="1400" b="1" i="0" u="none" strike="noStrike" dirty="0">
                        <a:solidFill>
                          <a:schemeClr val="tx2">
                            <a:lumMod val="50000"/>
                          </a:schemeClr>
                        </a:solidFill>
                        <a:latin typeface="Times New Roman"/>
                      </a:endParaRPr>
                    </a:p>
                  </a:txBody>
                  <a:tcPr marL="9525" marR="9525" marT="9525" marB="0" anchor="ctr"/>
                </a:tc>
                <a:tc>
                  <a:txBody>
                    <a:bodyPr/>
                    <a:lstStyle/>
                    <a:p>
                      <a:pPr algn="ctr" fontAlgn="ctr"/>
                      <a:r>
                        <a:rPr lang="ru-RU" sz="1400" u="none" strike="noStrike" dirty="0" smtClean="0">
                          <a:solidFill>
                            <a:schemeClr val="tx2">
                              <a:lumMod val="50000"/>
                            </a:schemeClr>
                          </a:solidFill>
                        </a:rPr>
                        <a:t>2022 </a:t>
                      </a:r>
                      <a:r>
                        <a:rPr lang="ru-RU" sz="1400" u="none" strike="noStrike" dirty="0">
                          <a:solidFill>
                            <a:schemeClr val="tx2">
                              <a:lumMod val="50000"/>
                            </a:schemeClr>
                          </a:solidFill>
                        </a:rPr>
                        <a:t>год</a:t>
                      </a:r>
                      <a:endParaRPr lang="ru-RU" sz="1400" b="1" i="0" u="none" strike="noStrike" dirty="0">
                        <a:solidFill>
                          <a:schemeClr val="tx2">
                            <a:lumMod val="50000"/>
                          </a:schemeClr>
                        </a:solidFill>
                        <a:latin typeface="Times New Roman"/>
                      </a:endParaRPr>
                    </a:p>
                  </a:txBody>
                  <a:tcPr marL="9525" marR="9525" marT="9525" marB="0" anchor="ctr"/>
                </a:tc>
                <a:tc>
                  <a:txBody>
                    <a:bodyPr/>
                    <a:lstStyle/>
                    <a:p>
                      <a:pPr algn="ctr" fontAlgn="ctr"/>
                      <a:r>
                        <a:rPr lang="ru-RU" sz="1400" u="none" strike="noStrike" dirty="0" smtClean="0">
                          <a:solidFill>
                            <a:schemeClr val="tx2">
                              <a:lumMod val="50000"/>
                            </a:schemeClr>
                          </a:solidFill>
                        </a:rPr>
                        <a:t>2023 </a:t>
                      </a:r>
                      <a:r>
                        <a:rPr lang="ru-RU" sz="1400" u="none" strike="noStrike" dirty="0">
                          <a:solidFill>
                            <a:schemeClr val="tx2">
                              <a:lumMod val="50000"/>
                            </a:schemeClr>
                          </a:solidFill>
                        </a:rPr>
                        <a:t>год</a:t>
                      </a:r>
                      <a:endParaRPr lang="ru-RU" sz="1400" b="1" i="0" u="none" strike="noStrike" dirty="0">
                        <a:solidFill>
                          <a:schemeClr val="tx2">
                            <a:lumMod val="50000"/>
                          </a:schemeClr>
                        </a:solidFill>
                        <a:latin typeface="Times New Roman"/>
                      </a:endParaRPr>
                    </a:p>
                  </a:txBody>
                  <a:tcPr marL="9525" marR="9525" marT="9525" marB="0" anchor="ctr"/>
                </a:tc>
              </a:tr>
              <a:tr h="370840">
                <a:tc>
                  <a:txBody>
                    <a:bodyPr/>
                    <a:lstStyle/>
                    <a:p>
                      <a:pPr algn="ctr" fontAlgn="ctr"/>
                      <a:r>
                        <a:rPr lang="ru-RU" sz="1400" b="1" i="0" u="none" strike="noStrike">
                          <a:solidFill>
                            <a:srgbClr val="000000"/>
                          </a:solidFill>
                          <a:latin typeface="Times New Roman"/>
                        </a:rPr>
                        <a:t>13</a:t>
                      </a:r>
                    </a:p>
                  </a:txBody>
                  <a:tcPr marL="7620" marR="7620" marT="7620" marB="0" anchor="ctr"/>
                </a:tc>
                <a:tc>
                  <a:txBody>
                    <a:bodyPr/>
                    <a:lstStyle/>
                    <a:p>
                      <a:pPr algn="l" fontAlgn="b"/>
                      <a:r>
                        <a:rPr lang="ru-RU" sz="1400" b="0" i="0" u="none" strike="noStrike" dirty="0">
                          <a:latin typeface="Times New Roman"/>
                        </a:rPr>
                        <a:t>"Защита населения и территории от чрезвычайных ситуаций, обеспечение пожарной безопасности и безопасности людей на водных объектах в Льговском районе Курской области"</a:t>
                      </a:r>
                    </a:p>
                  </a:txBody>
                  <a:tcPr marL="7620" marR="7620" marT="7620" marB="0" anchor="b"/>
                </a:tc>
                <a:tc>
                  <a:txBody>
                    <a:bodyPr/>
                    <a:lstStyle/>
                    <a:p>
                      <a:pPr algn="ctr" fontAlgn="ctr"/>
                      <a:r>
                        <a:rPr lang="ru-RU" sz="1400" b="0" i="0" u="none" strike="noStrike">
                          <a:latin typeface="Times New Roman"/>
                        </a:rPr>
                        <a:t>484000</a:t>
                      </a:r>
                    </a:p>
                  </a:txBody>
                  <a:tcPr marL="7620" marR="7620" marT="7620" marB="0" anchor="ctr"/>
                </a:tc>
                <a:tc>
                  <a:txBody>
                    <a:bodyPr/>
                    <a:lstStyle/>
                    <a:p>
                      <a:pPr algn="ctr" fontAlgn="ctr"/>
                      <a:r>
                        <a:rPr lang="ru-RU" sz="1400" b="0" i="0" u="none" strike="noStrike">
                          <a:latin typeface="Times New Roman"/>
                        </a:rPr>
                        <a:t>134000</a:t>
                      </a:r>
                    </a:p>
                  </a:txBody>
                  <a:tcPr marL="7620" marR="7620" marT="7620" marB="0" anchor="ctr"/>
                </a:tc>
                <a:tc>
                  <a:txBody>
                    <a:bodyPr/>
                    <a:lstStyle/>
                    <a:p>
                      <a:pPr algn="ctr" fontAlgn="ctr"/>
                      <a:r>
                        <a:rPr lang="ru-RU" sz="1400" b="0" i="0" u="none" strike="noStrike">
                          <a:latin typeface="Times New Roman"/>
                        </a:rPr>
                        <a:t>134000</a:t>
                      </a:r>
                    </a:p>
                  </a:txBody>
                  <a:tcPr marL="7620" marR="7620" marT="7620" marB="0" anchor="ctr"/>
                </a:tc>
              </a:tr>
              <a:tr h="274331">
                <a:tc>
                  <a:txBody>
                    <a:bodyPr/>
                    <a:lstStyle/>
                    <a:p>
                      <a:pPr algn="ctr" fontAlgn="ctr"/>
                      <a:r>
                        <a:rPr lang="ru-RU" sz="1400" b="1" i="1" u="none" strike="noStrike">
                          <a:solidFill>
                            <a:srgbClr val="000000"/>
                          </a:solidFill>
                          <a:latin typeface="Times New Roman"/>
                        </a:rPr>
                        <a:t> </a:t>
                      </a:r>
                    </a:p>
                  </a:txBody>
                  <a:tcPr marL="7620" marR="7620" marT="7620" marB="0" anchor="ctr"/>
                </a:tc>
                <a:tc>
                  <a:txBody>
                    <a:bodyPr/>
                    <a:lstStyle/>
                    <a:p>
                      <a:pPr algn="l" fontAlgn="b"/>
                      <a:r>
                        <a:rPr lang="ru-RU" sz="1400" b="0" i="1" u="none" strike="noStrike" dirty="0">
                          <a:solidFill>
                            <a:srgbClr val="000000"/>
                          </a:solidFill>
                          <a:latin typeface="Times New Roman"/>
                        </a:rPr>
                        <a:t>из них:</a:t>
                      </a:r>
                    </a:p>
                  </a:txBody>
                  <a:tcPr marL="7620" marR="7620" marT="7620" marB="0" anchor="b"/>
                </a:tc>
                <a:tc>
                  <a:txBody>
                    <a:bodyPr/>
                    <a:lstStyle/>
                    <a:p>
                      <a:pPr algn="ctr" fontAlgn="ctr"/>
                      <a:r>
                        <a:rPr lang="ru-RU" sz="1400" b="0" i="0" u="none" strike="noStrike">
                          <a:latin typeface="Times New Roman"/>
                        </a:rPr>
                        <a:t> </a:t>
                      </a:r>
                    </a:p>
                  </a:txBody>
                  <a:tcPr marL="7620" marR="7620" marT="7620" marB="0" anchor="ctr"/>
                </a:tc>
                <a:tc>
                  <a:txBody>
                    <a:bodyPr/>
                    <a:lstStyle/>
                    <a:p>
                      <a:pPr algn="ctr" fontAlgn="ctr"/>
                      <a:r>
                        <a:rPr lang="ru-RU" sz="1400" b="0" i="0" u="none" strike="noStrike">
                          <a:latin typeface="Times New Roman"/>
                        </a:rPr>
                        <a:t> </a:t>
                      </a:r>
                    </a:p>
                  </a:txBody>
                  <a:tcPr marL="7620" marR="7620" marT="7620" marB="0" anchor="ctr"/>
                </a:tc>
                <a:tc>
                  <a:txBody>
                    <a:bodyPr/>
                    <a:lstStyle/>
                    <a:p>
                      <a:pPr algn="ctr" fontAlgn="ctr"/>
                      <a:r>
                        <a:rPr lang="ru-RU" sz="1400" b="0" i="0" u="none" strike="noStrike">
                          <a:latin typeface="Times New Roman"/>
                        </a:rPr>
                        <a:t> </a:t>
                      </a:r>
                    </a:p>
                  </a:txBody>
                  <a:tcPr marL="7620" marR="7620" marT="7620" marB="0" anchor="ctr"/>
                </a:tc>
              </a:tr>
              <a:tr h="370840">
                <a:tc>
                  <a:txBody>
                    <a:bodyPr/>
                    <a:lstStyle/>
                    <a:p>
                      <a:pPr algn="ctr" fontAlgn="ctr"/>
                      <a:r>
                        <a:rPr lang="ru-RU" sz="1400" b="1" i="0" u="none" strike="noStrike">
                          <a:solidFill>
                            <a:srgbClr val="000000"/>
                          </a:solidFill>
                          <a:latin typeface="Times New Roman"/>
                        </a:rPr>
                        <a:t>13 1</a:t>
                      </a:r>
                    </a:p>
                  </a:txBody>
                  <a:tcPr marL="7620" marR="7620" marT="7620" marB="0" anchor="ctr"/>
                </a:tc>
                <a:tc>
                  <a:txBody>
                    <a:bodyPr/>
                    <a:lstStyle/>
                    <a:p>
                      <a:pPr algn="l" fontAlgn="b"/>
                      <a:r>
                        <a:rPr lang="ru-RU" sz="1400" b="0" i="0" u="none" strike="noStrike">
                          <a:solidFill>
                            <a:srgbClr val="000000"/>
                          </a:solidFill>
                          <a:latin typeface="Times New Roman"/>
                        </a:rPr>
                        <a:t>Подпрограмма  "Обеспечение комплексной безопасности жизнедеятельности населения от чрезвычайных ситуаций природного и техногенного характера, стабильности техногенной обстановки"</a:t>
                      </a:r>
                    </a:p>
                  </a:txBody>
                  <a:tcPr marL="7620" marR="7620" marT="7620" marB="0" anchor="b"/>
                </a:tc>
                <a:tc>
                  <a:txBody>
                    <a:bodyPr/>
                    <a:lstStyle/>
                    <a:p>
                      <a:pPr algn="ctr" fontAlgn="ctr"/>
                      <a:r>
                        <a:rPr lang="ru-RU" sz="1400" b="0" i="0" u="none" strike="noStrike">
                          <a:latin typeface="Times New Roman"/>
                        </a:rPr>
                        <a:t>10000</a:t>
                      </a:r>
                    </a:p>
                  </a:txBody>
                  <a:tcPr marL="7620" marR="7620" marT="7620" marB="0" anchor="ctr"/>
                </a:tc>
                <a:tc>
                  <a:txBody>
                    <a:bodyPr/>
                    <a:lstStyle/>
                    <a:p>
                      <a:pPr algn="ctr" fontAlgn="ctr"/>
                      <a:r>
                        <a:rPr lang="ru-RU" sz="1400" b="0" i="0" u="none" strike="noStrike">
                          <a:latin typeface="Times New Roman"/>
                        </a:rPr>
                        <a:t>10000</a:t>
                      </a:r>
                    </a:p>
                  </a:txBody>
                  <a:tcPr marL="7620" marR="7620" marT="7620" marB="0" anchor="ctr"/>
                </a:tc>
                <a:tc>
                  <a:txBody>
                    <a:bodyPr/>
                    <a:lstStyle/>
                    <a:p>
                      <a:pPr algn="ctr" fontAlgn="ctr"/>
                      <a:r>
                        <a:rPr lang="ru-RU" sz="1400" b="0" i="0" u="none" strike="noStrike">
                          <a:latin typeface="Times New Roman"/>
                        </a:rPr>
                        <a:t>10000</a:t>
                      </a:r>
                    </a:p>
                  </a:txBody>
                  <a:tcPr marL="7620" marR="7620" marT="7620" marB="0" anchor="ctr"/>
                </a:tc>
              </a:tr>
              <a:tr h="370840">
                <a:tc>
                  <a:txBody>
                    <a:bodyPr/>
                    <a:lstStyle/>
                    <a:p>
                      <a:pPr algn="ctr" fontAlgn="ctr"/>
                      <a:r>
                        <a:rPr lang="ru-RU" sz="1400" b="1" i="0" u="none" strike="noStrike" dirty="0">
                          <a:solidFill>
                            <a:srgbClr val="000000"/>
                          </a:solidFill>
                          <a:latin typeface="Times New Roman"/>
                        </a:rPr>
                        <a:t>13 2</a:t>
                      </a:r>
                    </a:p>
                  </a:txBody>
                  <a:tcPr marL="7620" marR="7620" marT="7620" marB="0" anchor="ctr"/>
                </a:tc>
                <a:tc>
                  <a:txBody>
                    <a:bodyPr/>
                    <a:lstStyle/>
                    <a:p>
                      <a:pPr algn="l" fontAlgn="b"/>
                      <a:r>
                        <a:rPr lang="ru-RU" sz="1400" b="0" i="0" u="none" strike="noStrike">
                          <a:latin typeface="Times New Roman"/>
                        </a:rPr>
                        <a:t>Подпрограмма  "Снижение рисков и смягчение последствий чрезвычайных ситуаций природного и техногенного характера в Льговском районе Курской области"</a:t>
                      </a:r>
                    </a:p>
                  </a:txBody>
                  <a:tcPr marL="7620" marR="7620" marT="7620" marB="0" anchor="b"/>
                </a:tc>
                <a:tc>
                  <a:txBody>
                    <a:bodyPr/>
                    <a:lstStyle/>
                    <a:p>
                      <a:pPr algn="ctr" fontAlgn="ctr"/>
                      <a:r>
                        <a:rPr lang="ru-RU" sz="1400" b="0" i="0" u="none" strike="noStrike">
                          <a:latin typeface="Times New Roman"/>
                        </a:rPr>
                        <a:t>474000</a:t>
                      </a:r>
                    </a:p>
                  </a:txBody>
                  <a:tcPr marL="7620" marR="7620" marT="7620" marB="0" anchor="ctr"/>
                </a:tc>
                <a:tc>
                  <a:txBody>
                    <a:bodyPr/>
                    <a:lstStyle/>
                    <a:p>
                      <a:pPr algn="ctr" fontAlgn="ctr"/>
                      <a:r>
                        <a:rPr lang="ru-RU" sz="1400" b="0" i="0" u="none" strike="noStrike">
                          <a:latin typeface="Times New Roman"/>
                        </a:rPr>
                        <a:t>124000</a:t>
                      </a:r>
                    </a:p>
                  </a:txBody>
                  <a:tcPr marL="7620" marR="7620" marT="7620" marB="0" anchor="ctr"/>
                </a:tc>
                <a:tc>
                  <a:txBody>
                    <a:bodyPr/>
                    <a:lstStyle/>
                    <a:p>
                      <a:pPr algn="ctr" fontAlgn="ctr"/>
                      <a:r>
                        <a:rPr lang="ru-RU" sz="1400" b="0" i="0" u="none" strike="noStrike" dirty="0">
                          <a:latin typeface="Times New Roman"/>
                        </a:rPr>
                        <a:t>124000</a:t>
                      </a:r>
                    </a:p>
                  </a:txBody>
                  <a:tcPr marL="7620" marR="7620" marT="7620" marB="0" anchor="ctr"/>
                </a:tc>
              </a:tr>
            </a:tbl>
          </a:graphicData>
        </a:graphic>
      </p:graphicFrame>
      <p:sp>
        <p:nvSpPr>
          <p:cNvPr id="5" name="Прямоугольник 4"/>
          <p:cNvSpPr/>
          <p:nvPr/>
        </p:nvSpPr>
        <p:spPr>
          <a:xfrm>
            <a:off x="7929586" y="1214422"/>
            <a:ext cx="862159" cy="369332"/>
          </a:xfrm>
          <a:prstGeom prst="rect">
            <a:avLst/>
          </a:prstGeom>
        </p:spPr>
        <p:txBody>
          <a:bodyPr wrap="none">
            <a:spAutoFit/>
          </a:bodyPr>
          <a:lstStyle/>
          <a:p>
            <a:r>
              <a:rPr lang="ru-RU" dirty="0" smtClean="0"/>
              <a:t>рублей</a:t>
            </a:r>
            <a:endParaRPr lang="ru-RU" dirty="0"/>
          </a:p>
        </p:txBody>
      </p:sp>
      <p:pic>
        <p:nvPicPr>
          <p:cNvPr id="1027" name="Picture 3" descr="J:\Фото смотр\P9220747.JPG"/>
          <p:cNvPicPr>
            <a:picLocks noChangeAspect="1" noChangeArrowheads="1"/>
          </p:cNvPicPr>
          <p:nvPr/>
        </p:nvPicPr>
        <p:blipFill>
          <a:blip r:embed="rId3" cstate="print"/>
          <a:srcRect/>
          <a:stretch>
            <a:fillRect/>
          </a:stretch>
        </p:blipFill>
        <p:spPr bwMode="auto">
          <a:xfrm>
            <a:off x="5643570" y="5072074"/>
            <a:ext cx="2336797" cy="1643074"/>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894382"/>
          </a:xfrm>
        </p:spPr>
        <p:txBody>
          <a:bodyPr anchor="ctr">
            <a:normAutofit/>
          </a:bodyPr>
          <a:lstStyle/>
          <a:p>
            <a:pPr algn="ctr"/>
            <a:r>
              <a:rPr lang="ru-RU" sz="1600" dirty="0" smtClean="0">
                <a:solidFill>
                  <a:schemeClr val="accent2">
                    <a:lumMod val="60000"/>
                    <a:lumOff val="40000"/>
                  </a:schemeClr>
                </a:solidFill>
                <a:effectLst>
                  <a:outerShdw blurRad="38100" dist="38100" dir="2700000" algn="tl">
                    <a:srgbClr val="000000">
                      <a:alpha val="43137"/>
                    </a:srgbClr>
                  </a:outerShdw>
                </a:effectLst>
              </a:rPr>
              <a:t>Расходы  бюджета на реализацию муниципальной программы 14 «Повышение эффективности управления муниципальными финансами в Льговском районе Курской области»</a:t>
            </a:r>
            <a:endParaRPr lang="ru-RU" sz="1600" dirty="0">
              <a:solidFill>
                <a:schemeClr val="accent2">
                  <a:lumMod val="60000"/>
                  <a:lumOff val="40000"/>
                </a:schemeClr>
              </a:solidFill>
            </a:endParaRPr>
          </a:p>
        </p:txBody>
      </p:sp>
      <p:graphicFrame>
        <p:nvGraphicFramePr>
          <p:cNvPr id="4" name="Содержимое 3"/>
          <p:cNvGraphicFramePr>
            <a:graphicFrameLocks noGrp="1"/>
          </p:cNvGraphicFramePr>
          <p:nvPr>
            <p:ph idx="1"/>
          </p:nvPr>
        </p:nvGraphicFramePr>
        <p:xfrm>
          <a:off x="214283" y="1928802"/>
          <a:ext cx="8715433" cy="2674376"/>
        </p:xfrm>
        <a:graphic>
          <a:graphicData uri="http://schemas.openxmlformats.org/drawingml/2006/table">
            <a:tbl>
              <a:tblPr firstRow="1" bandRow="1">
                <a:tableStyleId>{D03447BB-5D67-496B-8E87-E561075AD55C}</a:tableStyleId>
              </a:tblPr>
              <a:tblGrid>
                <a:gridCol w="1571635"/>
                <a:gridCol w="4067765"/>
                <a:gridCol w="1171823"/>
                <a:gridCol w="952106"/>
                <a:gridCol w="952104"/>
              </a:tblGrid>
              <a:tr h="475558">
                <a:tc>
                  <a:txBody>
                    <a:bodyPr/>
                    <a:lstStyle/>
                    <a:p>
                      <a:pPr algn="ctr" fontAlgn="ctr"/>
                      <a:r>
                        <a:rPr lang="ru-RU" sz="1400" u="none" strike="noStrike" dirty="0"/>
                        <a:t>Код программы (подпрограммы)</a:t>
                      </a:r>
                      <a:endParaRPr lang="ru-RU" sz="1400" b="1" i="0" u="none" strike="noStrike" dirty="0">
                        <a:solidFill>
                          <a:srgbClr val="000000"/>
                        </a:solidFill>
                        <a:latin typeface="Times New Roman"/>
                      </a:endParaRPr>
                    </a:p>
                  </a:txBody>
                  <a:tcPr marL="9525" marR="9525" marT="9525" marB="0" anchor="ctr"/>
                </a:tc>
                <a:tc>
                  <a:txBody>
                    <a:bodyPr/>
                    <a:lstStyle/>
                    <a:p>
                      <a:pPr algn="ctr" fontAlgn="ctr"/>
                      <a:r>
                        <a:rPr lang="ru-RU" sz="1400" u="none" strike="noStrike"/>
                        <a:t>Наименование программы (подпрограммы)</a:t>
                      </a:r>
                      <a:endParaRPr lang="ru-RU" sz="1400" b="1" i="0" u="none" strike="noStrike">
                        <a:solidFill>
                          <a:srgbClr val="000000"/>
                        </a:solidFill>
                        <a:latin typeface="Times New Roman"/>
                      </a:endParaRPr>
                    </a:p>
                  </a:txBody>
                  <a:tcPr marL="9525" marR="9525" marT="9525" marB="0" anchor="ctr"/>
                </a:tc>
                <a:tc>
                  <a:txBody>
                    <a:bodyPr/>
                    <a:lstStyle/>
                    <a:p>
                      <a:pPr algn="ctr" fontAlgn="ctr"/>
                      <a:r>
                        <a:rPr lang="ru-RU" sz="1400" u="none" strike="noStrike" dirty="0" smtClean="0"/>
                        <a:t>2021 </a:t>
                      </a:r>
                      <a:r>
                        <a:rPr lang="ru-RU" sz="1400" u="none" strike="noStrike" dirty="0"/>
                        <a:t>год</a:t>
                      </a:r>
                      <a:endParaRPr lang="ru-RU" sz="1400" b="1" i="0" u="none" strike="noStrike" dirty="0">
                        <a:solidFill>
                          <a:srgbClr val="000000"/>
                        </a:solidFill>
                        <a:latin typeface="Times New Roman"/>
                      </a:endParaRPr>
                    </a:p>
                  </a:txBody>
                  <a:tcPr marL="9525" marR="9525" marT="9525" marB="0" anchor="ctr"/>
                </a:tc>
                <a:tc>
                  <a:txBody>
                    <a:bodyPr/>
                    <a:lstStyle/>
                    <a:p>
                      <a:pPr algn="ctr" fontAlgn="ctr"/>
                      <a:r>
                        <a:rPr lang="ru-RU" sz="1400" u="none" strike="noStrike" dirty="0" smtClean="0"/>
                        <a:t>2022 </a:t>
                      </a:r>
                      <a:r>
                        <a:rPr lang="ru-RU" sz="1400" u="none" strike="noStrike" dirty="0"/>
                        <a:t>год</a:t>
                      </a:r>
                      <a:endParaRPr lang="ru-RU" sz="1400" b="1" i="0" u="none" strike="noStrike" dirty="0">
                        <a:solidFill>
                          <a:srgbClr val="000000"/>
                        </a:solidFill>
                        <a:latin typeface="Times New Roman"/>
                      </a:endParaRPr>
                    </a:p>
                  </a:txBody>
                  <a:tcPr marL="9525" marR="9525" marT="9525" marB="0" anchor="ctr"/>
                </a:tc>
                <a:tc>
                  <a:txBody>
                    <a:bodyPr/>
                    <a:lstStyle/>
                    <a:p>
                      <a:pPr algn="ctr" fontAlgn="ctr"/>
                      <a:r>
                        <a:rPr lang="ru-RU" sz="1400" u="none" strike="noStrike" dirty="0" smtClean="0"/>
                        <a:t>2023 </a:t>
                      </a:r>
                      <a:r>
                        <a:rPr lang="ru-RU" sz="1400" u="none" strike="noStrike" dirty="0"/>
                        <a:t>год</a:t>
                      </a:r>
                      <a:endParaRPr lang="ru-RU" sz="1400" b="1" i="0" u="none" strike="noStrike" dirty="0">
                        <a:solidFill>
                          <a:srgbClr val="000000"/>
                        </a:solidFill>
                        <a:latin typeface="Times New Roman"/>
                      </a:endParaRPr>
                    </a:p>
                  </a:txBody>
                  <a:tcPr marL="9525" marR="9525" marT="9525" marB="0" anchor="ctr"/>
                </a:tc>
              </a:tr>
              <a:tr h="536827">
                <a:tc>
                  <a:txBody>
                    <a:bodyPr/>
                    <a:lstStyle/>
                    <a:p>
                      <a:pPr algn="ctr" fontAlgn="ctr"/>
                      <a:r>
                        <a:rPr lang="ru-RU" sz="1400" b="1" u="none" strike="noStrike" dirty="0">
                          <a:solidFill>
                            <a:schemeClr val="tx2">
                              <a:lumMod val="25000"/>
                            </a:schemeClr>
                          </a:solidFill>
                        </a:rPr>
                        <a:t>14</a:t>
                      </a:r>
                      <a:endParaRPr lang="ru-RU" sz="1400" b="1" i="0" u="none" strike="noStrike" dirty="0">
                        <a:solidFill>
                          <a:schemeClr val="tx2">
                            <a:lumMod val="25000"/>
                          </a:schemeClr>
                        </a:solidFill>
                        <a:latin typeface="Times New Roman"/>
                      </a:endParaRPr>
                    </a:p>
                  </a:txBody>
                  <a:tcPr marL="9525" marR="9525" marT="9525" marB="0" anchor="ctr"/>
                </a:tc>
                <a:tc>
                  <a:txBody>
                    <a:bodyPr/>
                    <a:lstStyle/>
                    <a:p>
                      <a:pPr algn="l" fontAlgn="b"/>
                      <a:r>
                        <a:rPr lang="ru-RU" sz="1400" b="1" u="none" strike="noStrike" dirty="0">
                          <a:solidFill>
                            <a:schemeClr val="tx2">
                              <a:lumMod val="25000"/>
                            </a:schemeClr>
                          </a:solidFill>
                        </a:rPr>
                        <a:t>"Повышение эффективности управления муниципальными финансами"</a:t>
                      </a:r>
                      <a:endParaRPr lang="ru-RU" sz="1400" b="1" i="0" u="none" strike="noStrike" dirty="0">
                        <a:solidFill>
                          <a:schemeClr val="tx2">
                            <a:lumMod val="25000"/>
                          </a:schemeClr>
                        </a:solidFill>
                        <a:latin typeface="Times New Roman"/>
                      </a:endParaRPr>
                    </a:p>
                  </a:txBody>
                  <a:tcPr marL="9525" marR="9525" marT="9525" marB="0" anchor="ctr"/>
                </a:tc>
                <a:tc>
                  <a:txBody>
                    <a:bodyPr/>
                    <a:lstStyle/>
                    <a:p>
                      <a:pPr algn="ctr" fontAlgn="ctr"/>
                      <a:r>
                        <a:rPr lang="ru-RU" sz="1400" b="0" i="0" u="none" strike="noStrike">
                          <a:latin typeface="Times New Roman"/>
                        </a:rPr>
                        <a:t>8659390</a:t>
                      </a:r>
                    </a:p>
                  </a:txBody>
                  <a:tcPr marL="7620" marR="7620" marT="7620" marB="0" anchor="ctr"/>
                </a:tc>
                <a:tc>
                  <a:txBody>
                    <a:bodyPr/>
                    <a:lstStyle/>
                    <a:p>
                      <a:pPr algn="ctr" fontAlgn="ctr"/>
                      <a:r>
                        <a:rPr lang="ru-RU" sz="1400" b="0" i="0" u="none" strike="noStrike">
                          <a:latin typeface="Times New Roman"/>
                        </a:rPr>
                        <a:t>5598001</a:t>
                      </a:r>
                    </a:p>
                  </a:txBody>
                  <a:tcPr marL="7620" marR="7620" marT="7620" marB="0" anchor="ctr"/>
                </a:tc>
                <a:tc>
                  <a:txBody>
                    <a:bodyPr/>
                    <a:lstStyle/>
                    <a:p>
                      <a:pPr algn="ctr" fontAlgn="ctr"/>
                      <a:r>
                        <a:rPr lang="ru-RU" sz="1400" b="0" i="0" u="none" strike="noStrike">
                          <a:latin typeface="Times New Roman"/>
                        </a:rPr>
                        <a:t>8049909</a:t>
                      </a:r>
                    </a:p>
                  </a:txBody>
                  <a:tcPr marL="7620" marR="7620" marT="7620" marB="0" anchor="ctr"/>
                </a:tc>
              </a:tr>
              <a:tr h="404259">
                <a:tc>
                  <a:txBody>
                    <a:bodyPr/>
                    <a:lstStyle/>
                    <a:p>
                      <a:pPr algn="ctr" fontAlgn="ctr"/>
                      <a:r>
                        <a:rPr lang="ru-RU" sz="1400" b="1" u="none" strike="noStrike">
                          <a:solidFill>
                            <a:schemeClr val="tx2">
                              <a:lumMod val="25000"/>
                            </a:schemeClr>
                          </a:solidFill>
                        </a:rPr>
                        <a:t> </a:t>
                      </a:r>
                      <a:endParaRPr lang="ru-RU" sz="1400" b="1" i="1" u="none" strike="noStrike">
                        <a:solidFill>
                          <a:schemeClr val="tx2">
                            <a:lumMod val="25000"/>
                          </a:schemeClr>
                        </a:solidFill>
                        <a:latin typeface="Times New Roman"/>
                      </a:endParaRPr>
                    </a:p>
                  </a:txBody>
                  <a:tcPr marL="9525" marR="9525" marT="9525" marB="0" anchor="ctr"/>
                </a:tc>
                <a:tc>
                  <a:txBody>
                    <a:bodyPr/>
                    <a:lstStyle/>
                    <a:p>
                      <a:pPr algn="l" fontAlgn="b"/>
                      <a:r>
                        <a:rPr lang="ru-RU" sz="1400" b="1" u="none" strike="noStrike" dirty="0">
                          <a:solidFill>
                            <a:schemeClr val="tx2">
                              <a:lumMod val="25000"/>
                            </a:schemeClr>
                          </a:solidFill>
                        </a:rPr>
                        <a:t>из них:</a:t>
                      </a:r>
                      <a:endParaRPr lang="ru-RU" sz="1400" b="1" i="1" u="none" strike="noStrike" dirty="0">
                        <a:solidFill>
                          <a:schemeClr val="tx2">
                            <a:lumMod val="25000"/>
                          </a:schemeClr>
                        </a:solidFill>
                        <a:latin typeface="Times New Roman"/>
                      </a:endParaRPr>
                    </a:p>
                  </a:txBody>
                  <a:tcPr marL="9525" marR="9525" marT="9525" marB="0" anchor="ctr"/>
                </a:tc>
                <a:tc>
                  <a:txBody>
                    <a:bodyPr/>
                    <a:lstStyle/>
                    <a:p>
                      <a:pPr algn="ctr" fontAlgn="ctr"/>
                      <a:r>
                        <a:rPr lang="ru-RU" sz="1400" b="0" i="0" u="none" strike="noStrike">
                          <a:latin typeface="Times New Roman"/>
                        </a:rPr>
                        <a:t> </a:t>
                      </a:r>
                    </a:p>
                  </a:txBody>
                  <a:tcPr marL="7620" marR="7620" marT="7620" marB="0" anchor="ctr"/>
                </a:tc>
                <a:tc>
                  <a:txBody>
                    <a:bodyPr/>
                    <a:lstStyle/>
                    <a:p>
                      <a:pPr algn="ctr" fontAlgn="ctr"/>
                      <a:r>
                        <a:rPr lang="ru-RU" sz="1400" b="0" i="0" u="none" strike="noStrike">
                          <a:latin typeface="Times New Roman"/>
                        </a:rPr>
                        <a:t> </a:t>
                      </a:r>
                    </a:p>
                  </a:txBody>
                  <a:tcPr marL="7620" marR="7620" marT="7620" marB="0" anchor="ctr"/>
                </a:tc>
                <a:tc>
                  <a:txBody>
                    <a:bodyPr/>
                    <a:lstStyle/>
                    <a:p>
                      <a:pPr algn="ctr" fontAlgn="ctr"/>
                      <a:r>
                        <a:rPr lang="ru-RU" sz="1400" b="0" i="0" u="none" strike="noStrike">
                          <a:latin typeface="Times New Roman"/>
                        </a:rPr>
                        <a:t> </a:t>
                      </a:r>
                    </a:p>
                  </a:txBody>
                  <a:tcPr marL="7620" marR="7620" marT="7620" marB="0" anchor="ctr"/>
                </a:tc>
              </a:tr>
              <a:tr h="608127">
                <a:tc>
                  <a:txBody>
                    <a:bodyPr/>
                    <a:lstStyle/>
                    <a:p>
                      <a:pPr algn="ctr" fontAlgn="ctr"/>
                      <a:r>
                        <a:rPr lang="ru-RU" sz="1400" b="1" u="none" strike="noStrike">
                          <a:solidFill>
                            <a:schemeClr val="tx2">
                              <a:lumMod val="25000"/>
                            </a:schemeClr>
                          </a:solidFill>
                        </a:rPr>
                        <a:t>14 2</a:t>
                      </a:r>
                      <a:endParaRPr lang="ru-RU" sz="1400" b="1" i="0" u="none" strike="noStrike">
                        <a:solidFill>
                          <a:schemeClr val="tx2">
                            <a:lumMod val="25000"/>
                          </a:schemeClr>
                        </a:solidFill>
                        <a:latin typeface="Times New Roman"/>
                      </a:endParaRPr>
                    </a:p>
                  </a:txBody>
                  <a:tcPr marL="9525" marR="9525" marT="9525" marB="0" anchor="ctr"/>
                </a:tc>
                <a:tc>
                  <a:txBody>
                    <a:bodyPr/>
                    <a:lstStyle/>
                    <a:p>
                      <a:pPr algn="l" fontAlgn="b"/>
                      <a:r>
                        <a:rPr lang="ru-RU" sz="1400" b="1" u="none" strike="noStrike" dirty="0">
                          <a:solidFill>
                            <a:schemeClr val="tx2">
                              <a:lumMod val="25000"/>
                            </a:schemeClr>
                          </a:solidFill>
                        </a:rPr>
                        <a:t>Подпрограмма  "Эффективная система межбюджетных отношений"</a:t>
                      </a:r>
                      <a:endParaRPr lang="ru-RU" sz="1400" b="1" i="0" u="none" strike="noStrike" dirty="0">
                        <a:solidFill>
                          <a:schemeClr val="tx2">
                            <a:lumMod val="25000"/>
                          </a:schemeClr>
                        </a:solidFill>
                        <a:latin typeface="Times New Roman"/>
                      </a:endParaRPr>
                    </a:p>
                  </a:txBody>
                  <a:tcPr marL="9525" marR="9525" marT="9525" marB="0" anchor="ctr"/>
                </a:tc>
                <a:tc>
                  <a:txBody>
                    <a:bodyPr/>
                    <a:lstStyle/>
                    <a:p>
                      <a:pPr algn="ctr" fontAlgn="ctr"/>
                      <a:r>
                        <a:rPr lang="ru-RU" sz="1400" b="0" i="0" u="none" strike="noStrike">
                          <a:latin typeface="Times New Roman"/>
                        </a:rPr>
                        <a:t>6040401</a:t>
                      </a:r>
                    </a:p>
                  </a:txBody>
                  <a:tcPr marL="7620" marR="7620" marT="7620" marB="0" anchor="ctr"/>
                </a:tc>
                <a:tc>
                  <a:txBody>
                    <a:bodyPr/>
                    <a:lstStyle/>
                    <a:p>
                      <a:pPr algn="ctr" fontAlgn="ctr"/>
                      <a:r>
                        <a:rPr lang="ru-RU" sz="1400" b="0" i="0" u="none" strike="noStrike">
                          <a:latin typeface="Times New Roman"/>
                        </a:rPr>
                        <a:t>3029012</a:t>
                      </a:r>
                    </a:p>
                  </a:txBody>
                  <a:tcPr marL="7620" marR="7620" marT="7620" marB="0" anchor="ctr"/>
                </a:tc>
                <a:tc>
                  <a:txBody>
                    <a:bodyPr/>
                    <a:lstStyle/>
                    <a:p>
                      <a:pPr algn="ctr" fontAlgn="ctr"/>
                      <a:r>
                        <a:rPr lang="ru-RU" sz="1400" b="0" i="0" u="none" strike="noStrike">
                          <a:latin typeface="Times New Roman"/>
                        </a:rPr>
                        <a:t>5480920</a:t>
                      </a:r>
                    </a:p>
                  </a:txBody>
                  <a:tcPr marL="7620" marR="7620" marT="7620" marB="0" anchor="ctr"/>
                </a:tc>
              </a:tr>
              <a:tr h="475558">
                <a:tc>
                  <a:txBody>
                    <a:bodyPr/>
                    <a:lstStyle/>
                    <a:p>
                      <a:pPr algn="ctr" fontAlgn="ctr"/>
                      <a:r>
                        <a:rPr lang="ru-RU" sz="1400" b="1" u="none" strike="noStrike">
                          <a:solidFill>
                            <a:schemeClr val="tx2">
                              <a:lumMod val="25000"/>
                            </a:schemeClr>
                          </a:solidFill>
                        </a:rPr>
                        <a:t>14 3</a:t>
                      </a:r>
                      <a:endParaRPr lang="ru-RU" sz="1400" b="1" i="0" u="none" strike="noStrike">
                        <a:solidFill>
                          <a:schemeClr val="tx2">
                            <a:lumMod val="25000"/>
                          </a:schemeClr>
                        </a:solidFill>
                        <a:latin typeface="Times New Roman"/>
                      </a:endParaRPr>
                    </a:p>
                  </a:txBody>
                  <a:tcPr marL="9525" marR="9525" marT="9525" marB="0" anchor="ctr"/>
                </a:tc>
                <a:tc>
                  <a:txBody>
                    <a:bodyPr/>
                    <a:lstStyle/>
                    <a:p>
                      <a:pPr algn="l" fontAlgn="b"/>
                      <a:r>
                        <a:rPr lang="ru-RU" sz="1400" b="1" u="none" strike="noStrike" dirty="0">
                          <a:solidFill>
                            <a:schemeClr val="tx2">
                              <a:lumMod val="25000"/>
                            </a:schemeClr>
                          </a:solidFill>
                        </a:rPr>
                        <a:t>Подпрограмма "Управление муниципальной программой и обеспечение условий реализации"</a:t>
                      </a:r>
                      <a:endParaRPr lang="ru-RU" sz="1400" b="1" i="0" u="none" strike="noStrike" dirty="0">
                        <a:solidFill>
                          <a:schemeClr val="tx2">
                            <a:lumMod val="25000"/>
                          </a:schemeClr>
                        </a:solidFill>
                        <a:latin typeface="Times New Roman"/>
                      </a:endParaRPr>
                    </a:p>
                  </a:txBody>
                  <a:tcPr marL="9525" marR="9525" marT="9525" marB="0" anchor="ctr"/>
                </a:tc>
                <a:tc>
                  <a:txBody>
                    <a:bodyPr/>
                    <a:lstStyle/>
                    <a:p>
                      <a:pPr algn="ctr" fontAlgn="ctr"/>
                      <a:r>
                        <a:rPr lang="ru-RU" sz="1400" b="0" i="0" u="none" strike="noStrike">
                          <a:latin typeface="Times New Roman"/>
                        </a:rPr>
                        <a:t>2618989</a:t>
                      </a:r>
                    </a:p>
                  </a:txBody>
                  <a:tcPr marL="7620" marR="7620" marT="7620" marB="0" anchor="ctr"/>
                </a:tc>
                <a:tc>
                  <a:txBody>
                    <a:bodyPr/>
                    <a:lstStyle/>
                    <a:p>
                      <a:pPr algn="ctr" fontAlgn="ctr"/>
                      <a:r>
                        <a:rPr lang="ru-RU" sz="1400" b="0" i="0" u="none" strike="noStrike">
                          <a:latin typeface="Times New Roman"/>
                        </a:rPr>
                        <a:t>2568989</a:t>
                      </a:r>
                    </a:p>
                  </a:txBody>
                  <a:tcPr marL="7620" marR="7620" marT="7620" marB="0" anchor="ctr"/>
                </a:tc>
                <a:tc>
                  <a:txBody>
                    <a:bodyPr/>
                    <a:lstStyle/>
                    <a:p>
                      <a:pPr algn="ctr" fontAlgn="ctr"/>
                      <a:r>
                        <a:rPr lang="ru-RU" sz="1400" b="0" i="0" u="none" strike="noStrike" dirty="0">
                          <a:latin typeface="Times New Roman"/>
                        </a:rPr>
                        <a:t>2568989</a:t>
                      </a:r>
                    </a:p>
                  </a:txBody>
                  <a:tcPr marL="7620" marR="7620" marT="7620" marB="0" anchor="ctr"/>
                </a:tc>
              </a:tr>
            </a:tbl>
          </a:graphicData>
        </a:graphic>
      </p:graphicFrame>
      <p:sp>
        <p:nvSpPr>
          <p:cNvPr id="5" name="Прямоугольник 4"/>
          <p:cNvSpPr/>
          <p:nvPr/>
        </p:nvSpPr>
        <p:spPr>
          <a:xfrm>
            <a:off x="7643834" y="1357298"/>
            <a:ext cx="862159" cy="369332"/>
          </a:xfrm>
          <a:prstGeom prst="rect">
            <a:avLst/>
          </a:prstGeom>
        </p:spPr>
        <p:txBody>
          <a:bodyPr wrap="none">
            <a:spAutoFit/>
          </a:bodyPr>
          <a:lstStyle/>
          <a:p>
            <a:r>
              <a:rPr lang="ru-RU" dirty="0" smtClean="0"/>
              <a:t>рублей</a:t>
            </a:r>
            <a:endParaRPr lang="ru-RU" dirty="0"/>
          </a:p>
        </p:txBody>
      </p:sp>
      <p:pic>
        <p:nvPicPr>
          <p:cNvPr id="6" name="Picture 3" descr="F:\Obmen\Безуглова\Инна\бюджет.jpg"/>
          <p:cNvPicPr>
            <a:picLocks noChangeAspect="1" noChangeArrowheads="1"/>
          </p:cNvPicPr>
          <p:nvPr/>
        </p:nvPicPr>
        <p:blipFill>
          <a:blip r:embed="rId2" cstate="print"/>
          <a:srcRect/>
          <a:stretch>
            <a:fillRect/>
          </a:stretch>
        </p:blipFill>
        <p:spPr bwMode="auto">
          <a:xfrm>
            <a:off x="857224" y="4643446"/>
            <a:ext cx="2016224"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Прямоугольник 6"/>
          <p:cNvSpPr/>
          <p:nvPr/>
        </p:nvSpPr>
        <p:spPr>
          <a:xfrm>
            <a:off x="3071802" y="5000636"/>
            <a:ext cx="3571900" cy="738664"/>
          </a:xfrm>
          <a:prstGeom prst="rect">
            <a:avLst/>
          </a:prstGeom>
        </p:spPr>
        <p:txBody>
          <a:bodyPr wrap="square">
            <a:spAutoFit/>
          </a:bodyPr>
          <a:lstStyle/>
          <a:p>
            <a:r>
              <a:rPr lang="ru-RU" sz="1400" b="1" i="1" dirty="0" smtClean="0">
                <a:solidFill>
                  <a:srgbClr val="002060"/>
                </a:solidFill>
                <a:effectLst>
                  <a:outerShdw blurRad="38100" dist="38100" dir="2700000" algn="tl">
                    <a:srgbClr val="000000">
                      <a:alpha val="43137"/>
                    </a:srgbClr>
                  </a:outerShdw>
                </a:effectLst>
              </a:rPr>
              <a:t>Ответственный исполнитель:</a:t>
            </a:r>
            <a:r>
              <a:rPr lang="ru-RU" sz="1400" b="1" dirty="0" smtClean="0">
                <a:solidFill>
                  <a:srgbClr val="002060"/>
                </a:solidFill>
                <a:effectLst>
                  <a:outerShdw blurRad="38100" dist="38100" dir="2700000" algn="tl">
                    <a:srgbClr val="000000">
                      <a:alpha val="43137"/>
                    </a:srgbClr>
                  </a:outerShdw>
                </a:effectLst>
              </a:rPr>
              <a:t> Управление финансов администрации Льговского района Курской области</a:t>
            </a:r>
            <a:endParaRPr lang="ru-RU" sz="1400" b="1" dirty="0">
              <a:solidFill>
                <a:srgbClr val="002060"/>
              </a:solidFill>
              <a:effectLst>
                <a:outerShdw blurRad="38100" dist="38100" dir="2700000" algn="tl">
                  <a:srgbClr val="000000">
                    <a:alpha val="43137"/>
                  </a:srgbClr>
                </a:outerShdw>
              </a:effectLst>
            </a:endParaRPr>
          </a:p>
        </p:txBody>
      </p:sp>
      <p:pic>
        <p:nvPicPr>
          <p:cNvPr id="8" name="Picture 2" descr="https://www.kelownanow.com/files/31137749_xxl.png"/>
          <p:cNvPicPr>
            <a:picLocks noChangeAspect="1" noChangeArrowheads="1"/>
          </p:cNvPicPr>
          <p:nvPr/>
        </p:nvPicPr>
        <p:blipFill>
          <a:blip r:embed="rId3" cstate="print"/>
          <a:srcRect/>
          <a:stretch>
            <a:fillRect/>
          </a:stretch>
        </p:blipFill>
        <p:spPr bwMode="auto">
          <a:xfrm>
            <a:off x="7143768" y="4714884"/>
            <a:ext cx="1640437" cy="128588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320040"/>
            <a:ext cx="7239000" cy="751506"/>
          </a:xfrm>
          <a:prstGeom prst="roundRect">
            <a:avLst/>
          </a:prstGeom>
          <a:solidFill>
            <a:srgbClr val="FFFFCC"/>
          </a:solidFill>
          <a:ln>
            <a:solidFill>
              <a:srgbClr val="EFEA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a:solidFill>
                    <a:srgbClr val="0066FF"/>
                  </a:solidFill>
                </a:ln>
                <a:solidFill>
                  <a:srgbClr val="0066FF"/>
                </a:solidFill>
                <a:latin typeface="Times New Roman" pitchFamily="18" charset="0"/>
                <a:cs typeface="Times New Roman" pitchFamily="18" charset="0"/>
              </a:rPr>
              <a:t>МУНИЦИПАЛЬНЫЙ ДОЛГ</a:t>
            </a:r>
            <a:endParaRPr lang="ru-RU" dirty="0">
              <a:ln>
                <a:solidFill>
                  <a:srgbClr val="0066FF"/>
                </a:solidFill>
              </a:ln>
              <a:solidFill>
                <a:srgbClr val="0066FF"/>
              </a:solidFill>
              <a:latin typeface="Times New Roman" pitchFamily="18" charset="0"/>
              <a:cs typeface="Times New Roman" pitchFamily="18" charset="0"/>
            </a:endParaRPr>
          </a:p>
        </p:txBody>
      </p:sp>
      <p:pic>
        <p:nvPicPr>
          <p:cNvPr id="5" name="Рисунок 4" descr="d2e4235df80037af28db3965943722fe.jpg"/>
          <p:cNvPicPr>
            <a:picLocks noChangeAspect="1"/>
          </p:cNvPicPr>
          <p:nvPr/>
        </p:nvPicPr>
        <p:blipFill>
          <a:blip r:embed="rId2">
            <a:duotone>
              <a:schemeClr val="accent6">
                <a:shade val="45000"/>
                <a:satMod val="135000"/>
              </a:schemeClr>
              <a:prstClr val="white"/>
            </a:duotone>
          </a:blip>
          <a:stretch>
            <a:fillRect/>
          </a:stretch>
        </p:blipFill>
        <p:spPr>
          <a:xfrm>
            <a:off x="214282" y="1285860"/>
            <a:ext cx="3779565" cy="4643470"/>
          </a:xfrm>
          <a:prstGeom prst="rect">
            <a:avLst/>
          </a:prstGeom>
          <a:ln>
            <a:noFill/>
          </a:ln>
          <a:effectLst>
            <a:softEdge rad="112500"/>
          </a:effectLst>
        </p:spPr>
      </p:pic>
      <p:pic>
        <p:nvPicPr>
          <p:cNvPr id="6" name="Picture 18" descr="siskred"/>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6578" y="4857760"/>
            <a:ext cx="2185680" cy="18733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Прямоугольник 6"/>
          <p:cNvSpPr/>
          <p:nvPr/>
        </p:nvSpPr>
        <p:spPr>
          <a:xfrm>
            <a:off x="3929058" y="1357298"/>
            <a:ext cx="4071966" cy="3693319"/>
          </a:xfrm>
          <a:prstGeom prst="rect">
            <a:avLst/>
          </a:prstGeom>
        </p:spPr>
        <p:txBody>
          <a:bodyPr wrap="square">
            <a:spAutoFit/>
          </a:bodyPr>
          <a:lstStyle/>
          <a:p>
            <a:pPr algn="just"/>
            <a:r>
              <a:rPr lang="ru-RU" dirty="0" smtClean="0">
                <a:ln>
                  <a:solidFill>
                    <a:srgbClr val="0F511F"/>
                  </a:solidFill>
                </a:ln>
                <a:solidFill>
                  <a:srgbClr val="7030A0"/>
                </a:solidFill>
                <a:latin typeface="Times New Roman" pitchFamily="18" charset="0"/>
                <a:cs typeface="Times New Roman" pitchFamily="18" charset="0"/>
              </a:rPr>
              <a:t>Предельный объем муниципального долга Льговского района:</a:t>
            </a:r>
          </a:p>
          <a:p>
            <a:pPr algn="just">
              <a:buFontTx/>
              <a:buChar char="-"/>
            </a:pPr>
            <a:r>
              <a:rPr lang="ru-RU" dirty="0" smtClean="0">
                <a:ln>
                  <a:solidFill>
                    <a:srgbClr val="0F511F"/>
                  </a:solidFill>
                </a:ln>
                <a:solidFill>
                  <a:srgbClr val="7030A0"/>
                </a:solidFill>
                <a:latin typeface="Times New Roman" pitchFamily="18" charset="0"/>
                <a:cs typeface="Times New Roman" pitchFamily="18" charset="0"/>
              </a:rPr>
              <a:t>на 2021 год в сумме 8 996 000 рублей,</a:t>
            </a:r>
          </a:p>
          <a:p>
            <a:pPr algn="just">
              <a:buFontTx/>
              <a:buChar char="-"/>
            </a:pPr>
            <a:r>
              <a:rPr lang="ru-RU" dirty="0" smtClean="0">
                <a:ln>
                  <a:solidFill>
                    <a:srgbClr val="0F511F"/>
                  </a:solidFill>
                </a:ln>
                <a:solidFill>
                  <a:srgbClr val="7030A0"/>
                </a:solidFill>
                <a:latin typeface="Times New Roman" pitchFamily="18" charset="0"/>
                <a:cs typeface="Times New Roman" pitchFamily="18" charset="0"/>
              </a:rPr>
              <a:t> на 2022 год в сумме 9 187 000 рубля,</a:t>
            </a:r>
          </a:p>
          <a:p>
            <a:pPr algn="just">
              <a:buFontTx/>
              <a:buChar char="-"/>
            </a:pPr>
            <a:r>
              <a:rPr lang="ru-RU" dirty="0" smtClean="0">
                <a:ln>
                  <a:solidFill>
                    <a:srgbClr val="0F511F"/>
                  </a:solidFill>
                </a:ln>
                <a:solidFill>
                  <a:srgbClr val="7030A0"/>
                </a:solidFill>
                <a:latin typeface="Times New Roman" pitchFamily="18" charset="0"/>
                <a:cs typeface="Times New Roman" pitchFamily="18" charset="0"/>
              </a:rPr>
              <a:t> на 2023 год в сумме 9 446 000 рублей. </a:t>
            </a:r>
          </a:p>
          <a:p>
            <a:pPr algn="just"/>
            <a:r>
              <a:rPr lang="ru-RU" dirty="0" smtClean="0">
                <a:ln>
                  <a:solidFill>
                    <a:srgbClr val="0F511F"/>
                  </a:solidFill>
                </a:ln>
                <a:solidFill>
                  <a:srgbClr val="0F511F"/>
                </a:solidFill>
                <a:latin typeface="Times New Roman" pitchFamily="18" charset="0"/>
                <a:cs typeface="Times New Roman" pitchFamily="18" charset="0"/>
              </a:rPr>
              <a:t>Верхний предел муниципального внутреннего долга Льговского района Курской области по состоянию на 01.01.2022 года запланирован в сумме 0  рублей, на 1 января 2023 года – в сумме 0 рублей, на 1 января 2024 года – в сумме 0 рублей что соответствует нормам бюджетного законодательства.</a:t>
            </a:r>
            <a:endParaRPr lang="ru-RU" dirty="0">
              <a:ln>
                <a:solidFill>
                  <a:srgbClr val="0F511F"/>
                </a:solidFill>
              </a:ln>
              <a:solidFill>
                <a:srgbClr val="0F511F"/>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ДОХОДЫ – РАСХОДЫ = ДЕФИЦИТ (ПРОФИЦИТ)</a:t>
            </a:r>
            <a:r>
              <a:rPr lang="ru-RU" b="0" dirty="0" smtClean="0"/>
              <a:t/>
            </a:r>
            <a:br>
              <a:rPr lang="ru-RU" b="0" dirty="0" smtClean="0"/>
            </a:br>
            <a:endParaRPr lang="ru-RU" dirty="0"/>
          </a:p>
        </p:txBody>
      </p:sp>
      <p:graphicFrame>
        <p:nvGraphicFramePr>
          <p:cNvPr id="5" name="Содержимое 4"/>
          <p:cNvGraphicFramePr>
            <a:graphicFrameLocks noGrp="1"/>
          </p:cNvGraphicFramePr>
          <p:nvPr>
            <p:ph idx="1"/>
          </p:nvPr>
        </p:nvGraphicFramePr>
        <p:xfrm>
          <a:off x="5500694" y="714356"/>
          <a:ext cx="3000396" cy="3143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Схема 3"/>
          <p:cNvGraphicFramePr/>
          <p:nvPr/>
        </p:nvGraphicFramePr>
        <p:xfrm>
          <a:off x="642910" y="1214422"/>
          <a:ext cx="3257550" cy="321471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6" name="Picture 4" descr="https://fs00.infourok.ru/images/doc/275/280405/640/img10.jpg"/>
          <p:cNvPicPr>
            <a:picLocks noChangeAspect="1" noChangeArrowheads="1"/>
          </p:cNvPicPr>
          <p:nvPr/>
        </p:nvPicPr>
        <p:blipFill>
          <a:blip r:embed="rId10"/>
          <a:srcRect/>
          <a:stretch>
            <a:fillRect/>
          </a:stretch>
        </p:blipFill>
        <p:spPr bwMode="auto">
          <a:xfrm>
            <a:off x="4214810" y="4071942"/>
            <a:ext cx="4786346" cy="2786058"/>
          </a:xfrm>
          <a:prstGeom prst="rect">
            <a:avLst/>
          </a:prstGeom>
          <a:noFill/>
          <a:ln w="9525">
            <a:noFill/>
            <a:miter lim="800000"/>
            <a:headEnd/>
            <a:tailEnd/>
          </a:ln>
        </p:spPr>
      </p:pic>
      <p:pic>
        <p:nvPicPr>
          <p:cNvPr id="8" name="Picture 1" descr="M:\БЮДЖЕТЫ\БЮДЖЕТ ДЛЯ ГРАЖДАН\на 2018 год\ФОТО\Attachment-1999.jpeg"/>
          <p:cNvPicPr>
            <a:picLocks noChangeAspect="1" noChangeArrowheads="1"/>
          </p:cNvPicPr>
          <p:nvPr/>
        </p:nvPicPr>
        <p:blipFill>
          <a:blip r:embed="rId11" cstate="print"/>
          <a:srcRect/>
          <a:stretch>
            <a:fillRect/>
          </a:stretch>
        </p:blipFill>
        <p:spPr bwMode="auto">
          <a:xfrm>
            <a:off x="642910" y="4714884"/>
            <a:ext cx="2788770" cy="2018048"/>
          </a:xfrm>
          <a:prstGeom prst="rect">
            <a:avLst/>
          </a:prstGeom>
          <a:noFill/>
          <a:ln>
            <a:solidFill>
              <a:schemeClr val="bg2"/>
            </a:solidFill>
          </a:ln>
          <a:effectLst>
            <a:outerShdw blurRad="76200" dir="13500000" sy="23000" kx="1200000" algn="br" rotWithShape="0">
              <a:prstClr val="black">
                <a:alpha val="20000"/>
              </a:prstClr>
            </a:outerShdw>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15" descr="1untitled(33).jpg"/>
          <p:cNvPicPr>
            <a:picLocks noChangeAspect="1"/>
          </p:cNvPicPr>
          <p:nvPr/>
        </p:nvPicPr>
        <p:blipFill>
          <a:blip r:embed="rId2" cstate="print"/>
          <a:srcRect/>
          <a:stretch>
            <a:fillRect/>
          </a:stretch>
        </p:blipFill>
        <p:spPr bwMode="auto">
          <a:xfrm>
            <a:off x="6786578" y="0"/>
            <a:ext cx="1785918" cy="1972298"/>
          </a:xfrm>
          <a:prstGeom prst="rect">
            <a:avLst/>
          </a:prstGeom>
          <a:noFill/>
          <a:ln w="9525">
            <a:noFill/>
            <a:miter lim="800000"/>
            <a:headEnd/>
            <a:tailEnd/>
          </a:ln>
        </p:spPr>
      </p:pic>
      <p:sp>
        <p:nvSpPr>
          <p:cNvPr id="2" name="Заголовок 1"/>
          <p:cNvSpPr>
            <a:spLocks noGrp="1"/>
          </p:cNvSpPr>
          <p:nvPr>
            <p:ph type="title"/>
          </p:nvPr>
        </p:nvSpPr>
        <p:spPr>
          <a:xfrm>
            <a:off x="214282" y="214290"/>
            <a:ext cx="6429420" cy="5786478"/>
          </a:xfrm>
          <a:solidFill>
            <a:schemeClr val="accent4">
              <a:lumMod val="20000"/>
              <a:lumOff val="80000"/>
            </a:schemeClr>
          </a:solidFill>
        </p:spPr>
        <p:txBody>
          <a:bodyPr anchor="ctr">
            <a:noAutofit/>
          </a:bodyPr>
          <a:lstStyle/>
          <a:p>
            <a:pPr algn="ctr"/>
            <a:r>
              <a:rPr lang="ru-RU" sz="2000" dirty="0" smtClean="0">
                <a:solidFill>
                  <a:srgbClr val="000099"/>
                </a:solidFill>
              </a:rPr>
              <a:t>Контактная информация:</a:t>
            </a:r>
            <a:br>
              <a:rPr lang="ru-RU" sz="2000" dirty="0" smtClean="0">
                <a:solidFill>
                  <a:srgbClr val="000099"/>
                </a:solidFill>
              </a:rPr>
            </a:br>
            <a:r>
              <a:rPr lang="ru-RU" sz="2000" dirty="0" smtClean="0">
                <a:solidFill>
                  <a:srgbClr val="000099"/>
                </a:solidFill>
              </a:rPr>
              <a:t> </a:t>
            </a:r>
            <a:br>
              <a:rPr lang="ru-RU" sz="2000" dirty="0" smtClean="0">
                <a:solidFill>
                  <a:srgbClr val="000099"/>
                </a:solidFill>
              </a:rPr>
            </a:br>
            <a:r>
              <a:rPr lang="ru-RU" sz="2000" dirty="0" smtClean="0">
                <a:solidFill>
                  <a:srgbClr val="000099"/>
                </a:solidFill>
              </a:rPr>
              <a:t>Начальник управления финансов администрации</a:t>
            </a:r>
            <a:br>
              <a:rPr lang="ru-RU" sz="2000" dirty="0" smtClean="0">
                <a:solidFill>
                  <a:srgbClr val="000099"/>
                </a:solidFill>
              </a:rPr>
            </a:br>
            <a:r>
              <a:rPr lang="ru-RU" sz="2000" dirty="0" smtClean="0">
                <a:solidFill>
                  <a:srgbClr val="000099"/>
                </a:solidFill>
              </a:rPr>
              <a:t>Льговского района Курской области – </a:t>
            </a:r>
            <a:br>
              <a:rPr lang="ru-RU" sz="2000" dirty="0" smtClean="0">
                <a:solidFill>
                  <a:srgbClr val="000099"/>
                </a:solidFill>
              </a:rPr>
            </a:br>
            <a:r>
              <a:rPr lang="ru-RU" sz="2000" dirty="0" smtClean="0">
                <a:solidFill>
                  <a:srgbClr val="000099"/>
                </a:solidFill>
              </a:rPr>
              <a:t>Алферова Татьяна Васильевна</a:t>
            </a:r>
            <a:br>
              <a:rPr lang="ru-RU" sz="2000" dirty="0" smtClean="0">
                <a:solidFill>
                  <a:srgbClr val="000099"/>
                </a:solidFill>
              </a:rPr>
            </a:br>
            <a:r>
              <a:rPr lang="ru-RU" sz="2000" dirty="0" smtClean="0">
                <a:solidFill>
                  <a:srgbClr val="000099"/>
                </a:solidFill>
              </a:rPr>
              <a:t/>
            </a:r>
            <a:br>
              <a:rPr lang="ru-RU" sz="2000" dirty="0" smtClean="0">
                <a:solidFill>
                  <a:srgbClr val="000099"/>
                </a:solidFill>
              </a:rPr>
            </a:br>
            <a:r>
              <a:rPr lang="ru-RU" sz="2000" dirty="0" smtClean="0">
                <a:solidFill>
                  <a:srgbClr val="000099"/>
                </a:solidFill>
              </a:rPr>
              <a:t> </a:t>
            </a:r>
            <a:br>
              <a:rPr lang="ru-RU" sz="2000" dirty="0" smtClean="0">
                <a:solidFill>
                  <a:srgbClr val="000099"/>
                </a:solidFill>
              </a:rPr>
            </a:br>
            <a:r>
              <a:rPr lang="ru-RU" sz="2000" dirty="0" smtClean="0">
                <a:solidFill>
                  <a:srgbClr val="000099"/>
                </a:solidFill>
              </a:rPr>
              <a:t>График работы с 8-00 до 17-00,</a:t>
            </a:r>
            <a:br>
              <a:rPr lang="ru-RU" sz="2000" dirty="0" smtClean="0">
                <a:solidFill>
                  <a:srgbClr val="000099"/>
                </a:solidFill>
              </a:rPr>
            </a:br>
            <a:r>
              <a:rPr lang="ru-RU" sz="2000" dirty="0" smtClean="0">
                <a:solidFill>
                  <a:srgbClr val="000099"/>
                </a:solidFill>
              </a:rPr>
              <a:t>перерыв с 12-00 до 13-00.</a:t>
            </a:r>
            <a:br>
              <a:rPr lang="ru-RU" sz="2000" dirty="0" smtClean="0">
                <a:solidFill>
                  <a:srgbClr val="000099"/>
                </a:solidFill>
              </a:rPr>
            </a:br>
            <a:r>
              <a:rPr lang="ru-RU" sz="2000" dirty="0" smtClean="0">
                <a:solidFill>
                  <a:srgbClr val="000099"/>
                </a:solidFill>
              </a:rPr>
              <a:t/>
            </a:r>
            <a:br>
              <a:rPr lang="ru-RU" sz="2000" dirty="0" smtClean="0">
                <a:solidFill>
                  <a:srgbClr val="000099"/>
                </a:solidFill>
              </a:rPr>
            </a:br>
            <a:r>
              <a:rPr lang="ru-RU" sz="2000" dirty="0" smtClean="0">
                <a:solidFill>
                  <a:srgbClr val="000099"/>
                </a:solidFill>
              </a:rPr>
              <a:t>Адрес:  307750, Курская  Область, г.Льгов, Красная площадь 4б</a:t>
            </a:r>
            <a:br>
              <a:rPr lang="ru-RU" sz="2000" dirty="0" smtClean="0">
                <a:solidFill>
                  <a:srgbClr val="000099"/>
                </a:solidFill>
              </a:rPr>
            </a:br>
            <a:r>
              <a:rPr lang="ru-RU" sz="2000" dirty="0" smtClean="0">
                <a:solidFill>
                  <a:srgbClr val="000099"/>
                </a:solidFill>
              </a:rPr>
              <a:t> </a:t>
            </a:r>
            <a:br>
              <a:rPr lang="ru-RU" sz="2000" dirty="0" smtClean="0">
                <a:solidFill>
                  <a:srgbClr val="000099"/>
                </a:solidFill>
              </a:rPr>
            </a:br>
            <a:r>
              <a:rPr lang="ru-RU" sz="2000" dirty="0" smtClean="0">
                <a:solidFill>
                  <a:srgbClr val="000099"/>
                </a:solidFill>
              </a:rPr>
              <a:t>Телефоны  (8 47140) 2-40-69, 2-24-89</a:t>
            </a:r>
            <a:br>
              <a:rPr lang="ru-RU" sz="2000" dirty="0" smtClean="0">
                <a:solidFill>
                  <a:srgbClr val="000099"/>
                </a:solidFill>
              </a:rPr>
            </a:br>
            <a:r>
              <a:rPr lang="ru-RU" sz="2000" dirty="0" smtClean="0">
                <a:solidFill>
                  <a:srgbClr val="000099"/>
                </a:solidFill>
              </a:rPr>
              <a:t>факс (8 47140) 2-24-89</a:t>
            </a:r>
            <a:br>
              <a:rPr lang="ru-RU" sz="2000" dirty="0" smtClean="0">
                <a:solidFill>
                  <a:srgbClr val="000099"/>
                </a:solidFill>
              </a:rPr>
            </a:br>
            <a:r>
              <a:rPr lang="ru-RU" sz="2000" dirty="0" smtClean="0">
                <a:solidFill>
                  <a:srgbClr val="000099"/>
                </a:solidFill>
              </a:rPr>
              <a:t>Электронная почта:   </a:t>
            </a:r>
            <a:r>
              <a:rPr lang="en-US" sz="2000" dirty="0" smtClean="0">
                <a:solidFill>
                  <a:srgbClr val="000099"/>
                </a:solidFill>
              </a:rPr>
              <a:t>ufinlgov@rambler.ru</a:t>
            </a:r>
            <a:endParaRPr lang="ru-RU" sz="2000" dirty="0">
              <a:solidFill>
                <a:srgbClr val="000099"/>
              </a:solidFill>
            </a:endParaRPr>
          </a:p>
        </p:txBody>
      </p:sp>
      <p:pic>
        <p:nvPicPr>
          <p:cNvPr id="4" name="Picture 72" descr="C:\Users\User\Desktop\ТЕСТЫ\фото 2\часы.jpg"/>
          <p:cNvPicPr>
            <a:picLocks noChangeAspect="1" noChangeArrowheads="1"/>
          </p:cNvPicPr>
          <p:nvPr/>
        </p:nvPicPr>
        <p:blipFill>
          <a:blip r:embed="rId3"/>
          <a:srcRect/>
          <a:stretch>
            <a:fillRect/>
          </a:stretch>
        </p:blipFill>
        <p:spPr bwMode="auto">
          <a:xfrm>
            <a:off x="6643702" y="4073368"/>
            <a:ext cx="2363906" cy="2356027"/>
          </a:xfrm>
          <a:prstGeom prst="flowChartConnector">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0" dirty="0" smtClean="0"/>
              <a:t/>
            </a:r>
            <a:br>
              <a:rPr lang="ru-RU" b="0" dirty="0" smtClean="0"/>
            </a:br>
            <a:endParaRPr lang="ru-RU" dirty="0"/>
          </a:p>
        </p:txBody>
      </p:sp>
      <p:sp>
        <p:nvSpPr>
          <p:cNvPr id="9" name="Прямоугольник 8"/>
          <p:cNvSpPr/>
          <p:nvPr/>
        </p:nvSpPr>
        <p:spPr>
          <a:xfrm>
            <a:off x="1357290" y="142852"/>
            <a:ext cx="6429420" cy="769441"/>
          </a:xfrm>
          <a:prstGeom prst="rect">
            <a:avLst/>
          </a:prstGeom>
        </p:spPr>
        <p:txBody>
          <a:bodyPr wrap="square">
            <a:spAutoFit/>
          </a:bodyPr>
          <a:lstStyle/>
          <a:p>
            <a:pPr algn="ctr"/>
            <a:r>
              <a:rPr lang="ru-RU" sz="2200" b="1" cap="all" dirty="0" smtClean="0">
                <a:ln w="9000" cmpd="sng">
                  <a:solidFill>
                    <a:srgbClr val="7030A0"/>
                  </a:solidFill>
                  <a:prstDash val="solid"/>
                </a:ln>
                <a:solidFill>
                  <a:srgbClr val="7030A0"/>
                </a:solidFill>
                <a:effectLst>
                  <a:reflection blurRad="12700" stA="28000" endPos="45000" dist="1000" dir="5400000" sy="-100000" algn="bl" rotWithShape="0"/>
                </a:effectLst>
                <a:latin typeface="Times New Roman" pitchFamily="18" charset="0"/>
                <a:cs typeface="Times New Roman" pitchFamily="18" charset="0"/>
              </a:rPr>
              <a:t>УЧАСТИЕ ОТДЕЛЬНОГО ГРАЖДАНИНА В </a:t>
            </a:r>
          </a:p>
          <a:p>
            <a:pPr algn="ctr"/>
            <a:r>
              <a:rPr lang="ru-RU" sz="2200" b="1" cap="all" dirty="0" smtClean="0">
                <a:ln w="9000" cmpd="sng">
                  <a:solidFill>
                    <a:srgbClr val="7030A0"/>
                  </a:solidFill>
                  <a:prstDash val="solid"/>
                </a:ln>
                <a:solidFill>
                  <a:srgbClr val="7030A0"/>
                </a:solidFill>
                <a:effectLst>
                  <a:reflection blurRad="12700" stA="28000" endPos="45000" dist="1000" dir="5400000" sy="-100000" algn="bl" rotWithShape="0"/>
                </a:effectLst>
                <a:latin typeface="Times New Roman" pitchFamily="18" charset="0"/>
                <a:cs typeface="Times New Roman" pitchFamily="18" charset="0"/>
              </a:rPr>
              <a:t>БЮДЖЕТНОМ ПРОЦЕССЕ</a:t>
            </a:r>
            <a:endParaRPr lang="ru-RU" sz="2200" b="1" cap="all" dirty="0">
              <a:ln w="9000" cmpd="sng">
                <a:solidFill>
                  <a:srgbClr val="7030A0"/>
                </a:solidFill>
                <a:prstDash val="solid"/>
              </a:ln>
              <a:solidFill>
                <a:srgbClr val="7030A0"/>
              </a:solidFill>
              <a:effectLst>
                <a:reflection blurRad="12700" stA="28000" endPos="45000" dist="1000" dir="5400000" sy="-100000" algn="bl" rotWithShape="0"/>
              </a:effectLst>
              <a:latin typeface="Times New Roman" pitchFamily="18" charset="0"/>
              <a:cs typeface="Times New Roman" pitchFamily="18" charset="0"/>
            </a:endParaRPr>
          </a:p>
        </p:txBody>
      </p:sp>
      <p:pic>
        <p:nvPicPr>
          <p:cNvPr id="12" name="Содержимое 11" descr="images (2).jpg"/>
          <p:cNvPicPr>
            <a:picLocks noGrp="1" noChangeAspect="1"/>
          </p:cNvPicPr>
          <p:nvPr>
            <p:ph idx="1"/>
          </p:nvPr>
        </p:nvPicPr>
        <p:blipFill>
          <a:blip r:embed="rId2"/>
          <a:stretch>
            <a:fillRect/>
          </a:stretch>
        </p:blipFill>
        <p:spPr>
          <a:xfrm>
            <a:off x="3428992" y="857232"/>
            <a:ext cx="2164080" cy="1348740"/>
          </a:xfrm>
          <a:prstGeom prst="rect">
            <a:avLst/>
          </a:prstGeom>
        </p:spPr>
      </p:pic>
      <p:sp>
        <p:nvSpPr>
          <p:cNvPr id="13" name="Стрелка вниз 12"/>
          <p:cNvSpPr/>
          <p:nvPr/>
        </p:nvSpPr>
        <p:spPr>
          <a:xfrm>
            <a:off x="2071670" y="2071678"/>
            <a:ext cx="4929222" cy="642942"/>
          </a:xfrm>
          <a:prstGeom prst="downArrow">
            <a:avLst>
              <a:gd name="adj1" fmla="val 50000"/>
              <a:gd name="adj2" fmla="val 47968"/>
            </a:avLst>
          </a:prstGeom>
          <a:solidFill>
            <a:srgbClr val="A8F8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rgbClr val="0070C0"/>
                </a:solidFill>
                <a:latin typeface="Times New Roman" pitchFamily="18" charset="0"/>
                <a:cs typeface="Times New Roman" pitchFamily="18" charset="0"/>
              </a:rPr>
              <a:t>КАК НАЛОГОПЛАТЕЛЬЩИК</a:t>
            </a:r>
            <a:endParaRPr lang="ru-RU" sz="1200" b="1" dirty="0">
              <a:solidFill>
                <a:srgbClr val="0070C0"/>
              </a:solidFill>
              <a:latin typeface="Times New Roman" pitchFamily="18" charset="0"/>
              <a:cs typeface="Times New Roman" pitchFamily="18" charset="0"/>
            </a:endParaRPr>
          </a:p>
        </p:txBody>
      </p:sp>
      <p:sp>
        <p:nvSpPr>
          <p:cNvPr id="14" name="Скругленный прямоугольник 13"/>
          <p:cNvSpPr/>
          <p:nvPr/>
        </p:nvSpPr>
        <p:spPr>
          <a:xfrm>
            <a:off x="785786" y="2714620"/>
            <a:ext cx="7358114" cy="57150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7030A0"/>
                </a:solidFill>
                <a:latin typeface="Times New Roman" pitchFamily="18" charset="0"/>
                <a:cs typeface="Times New Roman" pitchFamily="18" charset="0"/>
              </a:rPr>
              <a:t>Является основным звеном, формирующим доходную часть бюджета</a:t>
            </a:r>
            <a:endParaRPr lang="ru-RU" b="1" dirty="0">
              <a:solidFill>
                <a:srgbClr val="7030A0"/>
              </a:solidFill>
              <a:latin typeface="Times New Roman" pitchFamily="18" charset="0"/>
              <a:cs typeface="Times New Roman" pitchFamily="18" charset="0"/>
            </a:endParaRPr>
          </a:p>
        </p:txBody>
      </p:sp>
      <p:pic>
        <p:nvPicPr>
          <p:cNvPr id="15" name="Рисунок 14" descr="images (19).jpg"/>
          <p:cNvPicPr>
            <a:picLocks noChangeAspect="1"/>
          </p:cNvPicPr>
          <p:nvPr/>
        </p:nvPicPr>
        <p:blipFill>
          <a:blip r:embed="rId3"/>
          <a:stretch>
            <a:fillRect/>
          </a:stretch>
        </p:blipFill>
        <p:spPr>
          <a:xfrm>
            <a:off x="3214678" y="4286256"/>
            <a:ext cx="2571750" cy="1771650"/>
          </a:xfrm>
          <a:prstGeom prst="rect">
            <a:avLst/>
          </a:prstGeom>
        </p:spPr>
      </p:pic>
      <p:sp>
        <p:nvSpPr>
          <p:cNvPr id="17" name="Выноска 1 16"/>
          <p:cNvSpPr/>
          <p:nvPr/>
        </p:nvSpPr>
        <p:spPr>
          <a:xfrm>
            <a:off x="1071538" y="3714752"/>
            <a:ext cx="1571636" cy="1143008"/>
          </a:xfrm>
          <a:prstGeom prst="borderCallout1">
            <a:avLst>
              <a:gd name="adj1" fmla="val 57861"/>
              <a:gd name="adj2" fmla="val 100933"/>
              <a:gd name="adj3" fmla="val 102278"/>
              <a:gd name="adj4" fmla="val 134067"/>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a:solidFill>
                    <a:srgbClr val="0F511F"/>
                  </a:solidFill>
                </a:ln>
                <a:solidFill>
                  <a:srgbClr val="00B050"/>
                </a:solidFill>
                <a:latin typeface="Times New Roman" pitchFamily="18" charset="0"/>
                <a:cs typeface="Times New Roman" pitchFamily="18" charset="0"/>
              </a:rPr>
              <a:t>Налог на доходы физических лиц</a:t>
            </a:r>
            <a:endParaRPr lang="ru-RU" dirty="0">
              <a:ln>
                <a:solidFill>
                  <a:srgbClr val="0F511F"/>
                </a:solidFill>
              </a:ln>
              <a:solidFill>
                <a:srgbClr val="00B050"/>
              </a:solidFill>
              <a:latin typeface="Times New Roman" pitchFamily="18" charset="0"/>
              <a:cs typeface="Times New Roman" pitchFamily="18" charset="0"/>
            </a:endParaRPr>
          </a:p>
        </p:txBody>
      </p:sp>
      <p:sp>
        <p:nvSpPr>
          <p:cNvPr id="18" name="Выноска 1 17"/>
          <p:cNvSpPr/>
          <p:nvPr/>
        </p:nvSpPr>
        <p:spPr>
          <a:xfrm>
            <a:off x="1071538" y="5429264"/>
            <a:ext cx="1571636" cy="928694"/>
          </a:xfrm>
          <a:prstGeom prst="borderCallout1">
            <a:avLst>
              <a:gd name="adj1" fmla="val 66750"/>
              <a:gd name="adj2" fmla="val 102871"/>
              <a:gd name="adj3" fmla="val 12945"/>
              <a:gd name="adj4" fmla="val 136961"/>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a:solidFill>
                    <a:srgbClr val="0F511F"/>
                  </a:solidFill>
                </a:ln>
                <a:solidFill>
                  <a:srgbClr val="00B050"/>
                </a:solidFill>
                <a:latin typeface="Times New Roman" pitchFamily="18" charset="0"/>
                <a:cs typeface="Times New Roman" pitchFamily="18" charset="0"/>
              </a:rPr>
              <a:t>Транспортный налог</a:t>
            </a:r>
            <a:endParaRPr lang="ru-RU" dirty="0">
              <a:ln>
                <a:solidFill>
                  <a:srgbClr val="0F511F"/>
                </a:solidFill>
              </a:ln>
              <a:solidFill>
                <a:srgbClr val="00B050"/>
              </a:solidFill>
              <a:latin typeface="Times New Roman" pitchFamily="18" charset="0"/>
              <a:cs typeface="Times New Roman" pitchFamily="18" charset="0"/>
            </a:endParaRPr>
          </a:p>
        </p:txBody>
      </p:sp>
      <p:sp>
        <p:nvSpPr>
          <p:cNvPr id="19" name="Выноска 1 18"/>
          <p:cNvSpPr/>
          <p:nvPr/>
        </p:nvSpPr>
        <p:spPr>
          <a:xfrm>
            <a:off x="6572264" y="3857628"/>
            <a:ext cx="1343028" cy="857256"/>
          </a:xfrm>
          <a:prstGeom prst="borderCallout1">
            <a:avLst>
              <a:gd name="adj1" fmla="val 45417"/>
              <a:gd name="adj2" fmla="val -2660"/>
              <a:gd name="adj3" fmla="val 117833"/>
              <a:gd name="adj4" fmla="val -58759"/>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a:solidFill>
                    <a:srgbClr val="0F511F"/>
                  </a:solidFill>
                </a:ln>
                <a:solidFill>
                  <a:srgbClr val="00B050"/>
                </a:solidFill>
                <a:latin typeface="Times New Roman" pitchFamily="18" charset="0"/>
                <a:cs typeface="Times New Roman" pitchFamily="18" charset="0"/>
              </a:rPr>
              <a:t>Налог на имущество</a:t>
            </a:r>
            <a:endParaRPr lang="ru-RU" dirty="0">
              <a:ln>
                <a:solidFill>
                  <a:srgbClr val="0F511F"/>
                </a:solidFill>
              </a:ln>
              <a:solidFill>
                <a:srgbClr val="00B050"/>
              </a:solidFill>
              <a:latin typeface="Times New Roman" pitchFamily="18" charset="0"/>
              <a:cs typeface="Times New Roman" pitchFamily="18" charset="0"/>
            </a:endParaRPr>
          </a:p>
        </p:txBody>
      </p:sp>
      <p:sp>
        <p:nvSpPr>
          <p:cNvPr id="20" name="Выноска 1 19"/>
          <p:cNvSpPr/>
          <p:nvPr/>
        </p:nvSpPr>
        <p:spPr>
          <a:xfrm>
            <a:off x="6572264" y="5357826"/>
            <a:ext cx="1343028" cy="857256"/>
          </a:xfrm>
          <a:prstGeom prst="borderCallout1">
            <a:avLst>
              <a:gd name="adj1" fmla="val 59639"/>
              <a:gd name="adj2" fmla="val -1525"/>
              <a:gd name="adj3" fmla="val 14723"/>
              <a:gd name="adj4" fmla="val -57624"/>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a:solidFill>
                    <a:srgbClr val="0F511F"/>
                  </a:solidFill>
                </a:ln>
                <a:solidFill>
                  <a:srgbClr val="00B050"/>
                </a:solidFill>
                <a:latin typeface="Times New Roman" pitchFamily="18" charset="0"/>
                <a:cs typeface="Times New Roman" pitchFamily="18" charset="0"/>
              </a:rPr>
              <a:t>Земельный налог</a:t>
            </a:r>
            <a:endParaRPr lang="ru-RU" dirty="0">
              <a:ln>
                <a:solidFill>
                  <a:srgbClr val="0F511F"/>
                </a:solidFill>
              </a:ln>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143000"/>
          </a:xfrm>
        </p:spPr>
        <p:txBody>
          <a:bodyPr>
            <a:normAutofit/>
          </a:bodyPr>
          <a:lstStyle/>
          <a:p>
            <a:r>
              <a:rPr lang="ru-RU" sz="2800" dirty="0" smtClean="0"/>
              <a:t>ДОХОДЫ БЮДЖЕТА   </a:t>
            </a:r>
            <a:r>
              <a:rPr lang="ru-RU" sz="2800" i="1" dirty="0" smtClean="0"/>
              <a:t> -  поступления денежных средств в бюджет</a:t>
            </a:r>
            <a:endParaRPr lang="ru-RU" sz="2800" dirty="0"/>
          </a:p>
        </p:txBody>
      </p:sp>
      <p:sp>
        <p:nvSpPr>
          <p:cNvPr id="3" name="Содержимое 2"/>
          <p:cNvSpPr>
            <a:spLocks noGrp="1"/>
          </p:cNvSpPr>
          <p:nvPr>
            <p:ph idx="1"/>
          </p:nvPr>
        </p:nvSpPr>
        <p:spPr/>
        <p:txBody>
          <a:bodyPr>
            <a:normAutofit fontScale="92500" lnSpcReduction="10000"/>
          </a:bodyPr>
          <a:lstStyle/>
          <a:p>
            <a:pPr algn="just"/>
            <a:r>
              <a:rPr lang="ru-RU" sz="1900" dirty="0" smtClean="0">
                <a:solidFill>
                  <a:schemeClr val="accent4">
                    <a:lumMod val="75000"/>
                  </a:schemeClr>
                </a:solidFill>
              </a:rPr>
              <a:t>Каждый житель Льговского муниципального района является участником формирования этого плана с одной стороны как налогоплательщик, наполняя доходы бюджета, с другой – он получает часть расходов как потребитель общественных услуг. Муниципальный район расходует поступившие доходы для выполнения своих функций и предоставления муниципальных услуг: образование, культура, спорт, социальное обеспечение, поддержка экономики, гарантии безопасности и правопорядка, защита общественных интересов, гражданских прав и свобод и др</a:t>
            </a:r>
            <a:r>
              <a:rPr lang="ru-RU" sz="1900" dirty="0" smtClean="0">
                <a:solidFill>
                  <a:srgbClr val="FFFF00"/>
                </a:solidFill>
              </a:rPr>
              <a:t>.</a:t>
            </a:r>
          </a:p>
          <a:p>
            <a:pPr algn="just"/>
            <a:r>
              <a:rPr lang="ru-RU" sz="2200" dirty="0" smtClean="0">
                <a:solidFill>
                  <a:srgbClr val="002060"/>
                </a:solidFill>
              </a:rPr>
              <a:t>Граждане — и как налогоплательщики, и как потребители муниципальных услуг — должны быть уверены в том, что передаваемые ими в распоряжение средства используются прозрачно и эффективно, приносят конкретные результаты как для общества в целом, так и для каждой семьи, для каждого человека.</a:t>
            </a:r>
          </a:p>
          <a:p>
            <a:endParaRPr lang="ru-RU" dirty="0"/>
          </a:p>
        </p:txBody>
      </p:sp>
      <p:pic>
        <p:nvPicPr>
          <p:cNvPr id="4" name="Рисунок 3" descr="6d657bb7825d35429ac1819035790c34.jpg"/>
          <p:cNvPicPr>
            <a:picLocks noChangeAspect="1"/>
          </p:cNvPicPr>
          <p:nvPr/>
        </p:nvPicPr>
        <p:blipFill>
          <a:blip r:embed="rId2"/>
          <a:stretch>
            <a:fillRect/>
          </a:stretch>
        </p:blipFill>
        <p:spPr>
          <a:xfrm>
            <a:off x="7786678" y="3857628"/>
            <a:ext cx="1357322" cy="9286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Рисунок 4" descr="chs.jpg"/>
          <p:cNvPicPr>
            <a:picLocks noChangeAspect="1"/>
          </p:cNvPicPr>
          <p:nvPr/>
        </p:nvPicPr>
        <p:blipFill>
          <a:blip r:embed="rId3" cstate="print"/>
          <a:stretch>
            <a:fillRect/>
          </a:stretch>
        </p:blipFill>
        <p:spPr>
          <a:xfrm rot="20506770">
            <a:off x="7678454" y="5958451"/>
            <a:ext cx="1305353" cy="67372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pupils.jpg"/>
          <p:cNvPicPr>
            <a:picLocks noChangeAspect="1"/>
          </p:cNvPicPr>
          <p:nvPr/>
        </p:nvPicPr>
        <p:blipFill>
          <a:blip r:embed="rId4" cstate="print"/>
          <a:stretch>
            <a:fillRect/>
          </a:stretch>
        </p:blipFill>
        <p:spPr>
          <a:xfrm rot="20013796">
            <a:off x="7500972" y="698672"/>
            <a:ext cx="1473447" cy="110789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7239000" cy="962998"/>
          </a:xfrm>
        </p:spPr>
        <p:txBody>
          <a:bodyPr>
            <a:normAutofit fontScale="90000"/>
          </a:bodyPr>
          <a:lstStyle/>
          <a:p>
            <a:pPr algn="ctr"/>
            <a:r>
              <a:rPr lang="ru-RU" dirty="0" smtClean="0"/>
              <a:t>На чем основывается проект районного бюджета?</a:t>
            </a:r>
            <a:br>
              <a:rPr lang="ru-RU" dirty="0" smtClean="0"/>
            </a:br>
            <a:endParaRPr lang="ru-RU" dirty="0"/>
          </a:p>
        </p:txBody>
      </p:sp>
      <p:grpSp>
        <p:nvGrpSpPr>
          <p:cNvPr id="4" name="Группа 38"/>
          <p:cNvGrpSpPr>
            <a:grpSpLocks noGrp="1"/>
          </p:cNvGrpSpPr>
          <p:nvPr>
            <p:ph idx="1"/>
          </p:nvPr>
        </p:nvGrpSpPr>
        <p:grpSpPr bwMode="auto">
          <a:xfrm>
            <a:off x="285720" y="1071546"/>
            <a:ext cx="7786742" cy="5248275"/>
            <a:chOff x="128464" y="1700517"/>
            <a:chExt cx="9868195" cy="4931647"/>
          </a:xfrm>
        </p:grpSpPr>
        <p:cxnSp>
          <p:nvCxnSpPr>
            <p:cNvPr id="5" name="Прямая соединительная линия 35"/>
            <p:cNvCxnSpPr>
              <a:cxnSpLocks noChangeShapeType="1"/>
            </p:cNvCxnSpPr>
            <p:nvPr/>
          </p:nvCxnSpPr>
          <p:spPr bwMode="auto">
            <a:xfrm>
              <a:off x="4953000" y="2636912"/>
              <a:ext cx="0" cy="432048"/>
            </a:xfrm>
            <a:prstGeom prst="line">
              <a:avLst/>
            </a:prstGeom>
            <a:noFill/>
            <a:ln w="9525" algn="ctr">
              <a:solidFill>
                <a:srgbClr val="000000"/>
              </a:solidFill>
              <a:round/>
              <a:headEnd/>
              <a:tailEnd/>
            </a:ln>
          </p:spPr>
        </p:cxnSp>
        <p:sp>
          <p:nvSpPr>
            <p:cNvPr id="6" name="AutoShape 17"/>
            <p:cNvSpPr>
              <a:spLocks noChangeArrowheads="1"/>
            </p:cNvSpPr>
            <p:nvPr/>
          </p:nvSpPr>
          <p:spPr bwMode="auto">
            <a:xfrm>
              <a:off x="639118" y="1700517"/>
              <a:ext cx="8902164" cy="935783"/>
            </a:xfrm>
            <a:prstGeom prst="roundRect">
              <a:avLst>
                <a:gd name="adj" fmla="val 16667"/>
              </a:avLst>
            </a:prstGeom>
            <a:solidFill>
              <a:srgbClr val="FF6600"/>
            </a:solidFill>
            <a:ln>
              <a:headEnd/>
              <a:tailEnd/>
            </a:ln>
          </p:spPr>
          <p:style>
            <a:lnRef idx="1">
              <a:schemeClr val="accent1"/>
            </a:lnRef>
            <a:fillRef idx="3">
              <a:schemeClr val="accent1"/>
            </a:fillRef>
            <a:effectRef idx="2">
              <a:schemeClr val="accent1"/>
            </a:effectRef>
            <a:fontRef idx="minor">
              <a:schemeClr val="lt1"/>
            </a:fontRef>
          </p:style>
          <p:txBody>
            <a:bodyPr lIns="108265" tIns="54132" rIns="108265" bIns="54132"/>
            <a:lstStyle/>
            <a:p>
              <a:pPr algn="ctr" defTabSz="936382">
                <a:spcBef>
                  <a:spcPts val="617"/>
                </a:spcBef>
                <a:defRPr/>
              </a:pPr>
              <a:r>
                <a:rPr lang="ru-RU" sz="2400" i="1" dirty="0" smtClean="0">
                  <a:solidFill>
                    <a:srgbClr val="002060"/>
                  </a:solidFill>
                </a:rPr>
                <a:t>СОСТАВЛЕНИЕ ПРОЕКТА РАЙОННОГО БЮДЖЕТА ОСНОВЫВАЕТСЯ НА:</a:t>
              </a:r>
              <a:endParaRPr lang="ru-RU" sz="2400" b="0" i="1" dirty="0">
                <a:solidFill>
                  <a:srgbClr val="002060"/>
                </a:solidFill>
              </a:endParaRPr>
            </a:p>
          </p:txBody>
        </p:sp>
        <p:sp>
          <p:nvSpPr>
            <p:cNvPr id="7" name="AutoShape 18"/>
            <p:cNvSpPr>
              <a:spLocks noChangeArrowheads="1"/>
            </p:cNvSpPr>
            <p:nvPr/>
          </p:nvSpPr>
          <p:spPr bwMode="auto">
            <a:xfrm>
              <a:off x="2072680" y="3645024"/>
              <a:ext cx="1915414" cy="2972066"/>
            </a:xfrm>
            <a:prstGeom prst="roundRect">
              <a:avLst>
                <a:gd name="adj" fmla="val 16667"/>
              </a:avLst>
            </a:prstGeom>
            <a:solidFill>
              <a:schemeClr val="accent5">
                <a:lumMod val="40000"/>
                <a:lumOff val="60000"/>
              </a:schemeClr>
            </a:solidFill>
            <a:ln>
              <a:solidFill>
                <a:srgbClr val="000099"/>
              </a:solidFill>
              <a:headEnd/>
              <a:tailEnd/>
            </a:ln>
          </p:spPr>
          <p:style>
            <a:lnRef idx="0">
              <a:schemeClr val="accent1"/>
            </a:lnRef>
            <a:fillRef idx="3">
              <a:schemeClr val="accent1"/>
            </a:fillRef>
            <a:effectRef idx="3">
              <a:schemeClr val="accent1"/>
            </a:effectRef>
            <a:fontRef idx="minor">
              <a:schemeClr val="lt1"/>
            </a:fontRef>
          </p:style>
          <p:txBody>
            <a:bodyPr lIns="63936" tIns="54132" rIns="63936" bIns="54132"/>
            <a:lstStyle/>
            <a:p>
              <a:pPr algn="ctr" defTabSz="935038"/>
              <a:r>
                <a:rPr lang="ru-RU" sz="1400" i="1" dirty="0" smtClean="0">
                  <a:solidFill>
                    <a:srgbClr val="002060"/>
                  </a:solidFill>
                </a:rPr>
                <a:t>Основных </a:t>
              </a:r>
              <a:r>
                <a:rPr lang="ru-RU" sz="1400" i="1" dirty="0">
                  <a:solidFill>
                    <a:srgbClr val="002060"/>
                  </a:solidFill>
                </a:rPr>
                <a:t>направлениях бюджетной политики и Основных направлениях налоговой политики </a:t>
              </a:r>
              <a:r>
                <a:rPr lang="ru-RU" sz="1400" i="1" dirty="0" smtClean="0">
                  <a:solidFill>
                    <a:srgbClr val="002060"/>
                  </a:solidFill>
                </a:rPr>
                <a:t>Льговского района Курской </a:t>
              </a:r>
              <a:r>
                <a:rPr lang="ru-RU" sz="1400" i="1" dirty="0">
                  <a:solidFill>
                    <a:srgbClr val="002060"/>
                  </a:solidFill>
                </a:rPr>
                <a:t>области</a:t>
              </a:r>
              <a:endParaRPr lang="ru-RU" sz="1400" b="0" i="1" dirty="0">
                <a:solidFill>
                  <a:srgbClr val="002060"/>
                </a:solidFill>
              </a:endParaRPr>
            </a:p>
          </p:txBody>
        </p:sp>
        <p:sp>
          <p:nvSpPr>
            <p:cNvPr id="8" name="AutoShape 19"/>
            <p:cNvSpPr>
              <a:spLocks noChangeArrowheads="1"/>
            </p:cNvSpPr>
            <p:nvPr/>
          </p:nvSpPr>
          <p:spPr bwMode="auto">
            <a:xfrm>
              <a:off x="4088904" y="3645024"/>
              <a:ext cx="1800200" cy="2987140"/>
            </a:xfrm>
            <a:prstGeom prst="roundRect">
              <a:avLst>
                <a:gd name="adj" fmla="val 16667"/>
              </a:avLst>
            </a:prstGeom>
            <a:solidFill>
              <a:schemeClr val="tx2">
                <a:lumMod val="40000"/>
                <a:lumOff val="60000"/>
              </a:schemeClr>
            </a:solidFill>
            <a:ln>
              <a:solidFill>
                <a:srgbClr val="00B050"/>
              </a:solidFill>
              <a:headEnd/>
              <a:tailEnd/>
            </a:ln>
          </p:spPr>
          <p:style>
            <a:lnRef idx="0">
              <a:schemeClr val="accent1"/>
            </a:lnRef>
            <a:fillRef idx="3">
              <a:schemeClr val="accent1"/>
            </a:fillRef>
            <a:effectRef idx="3">
              <a:schemeClr val="accent1"/>
            </a:effectRef>
            <a:fontRef idx="minor">
              <a:schemeClr val="lt1"/>
            </a:fontRef>
          </p:style>
          <p:txBody>
            <a:bodyPr lIns="63936" tIns="54132" rIns="63936" bIns="54132"/>
            <a:lstStyle/>
            <a:p>
              <a:pPr defTabSz="935038"/>
              <a:endParaRPr lang="ru-RU" sz="1200" dirty="0">
                <a:solidFill>
                  <a:srgbClr val="333399"/>
                </a:solidFill>
              </a:endParaRPr>
            </a:p>
            <a:p>
              <a:pPr defTabSz="935038"/>
              <a:endParaRPr lang="ru-RU" sz="1200" dirty="0">
                <a:solidFill>
                  <a:srgbClr val="333399"/>
                </a:solidFill>
              </a:endParaRPr>
            </a:p>
            <a:p>
              <a:pPr defTabSz="935038"/>
              <a:endParaRPr lang="ru-RU" sz="1400" dirty="0">
                <a:solidFill>
                  <a:srgbClr val="333399"/>
                </a:solidFill>
              </a:endParaRPr>
            </a:p>
            <a:p>
              <a:pPr algn="ctr" defTabSz="935038"/>
              <a:r>
                <a:rPr lang="ru-RU" sz="1400" i="1" dirty="0">
                  <a:solidFill>
                    <a:srgbClr val="002060"/>
                  </a:solidFill>
                </a:rPr>
                <a:t>Прогнозе социально-экономического развития </a:t>
              </a:r>
              <a:r>
                <a:rPr lang="ru-RU" sz="1400" i="1" dirty="0" smtClean="0">
                  <a:solidFill>
                    <a:srgbClr val="002060"/>
                  </a:solidFill>
                </a:rPr>
                <a:t> Льговского района Курской </a:t>
              </a:r>
              <a:r>
                <a:rPr lang="ru-RU" sz="1400" i="1" dirty="0">
                  <a:solidFill>
                    <a:srgbClr val="002060"/>
                  </a:solidFill>
                </a:rPr>
                <a:t>области</a:t>
              </a:r>
              <a:endParaRPr lang="ru-RU" sz="1400" b="0" i="1" dirty="0">
                <a:solidFill>
                  <a:srgbClr val="002060"/>
                </a:solidFill>
              </a:endParaRPr>
            </a:p>
          </p:txBody>
        </p:sp>
        <p:sp>
          <p:nvSpPr>
            <p:cNvPr id="9" name="AutoShape 20"/>
            <p:cNvSpPr>
              <a:spLocks noChangeArrowheads="1"/>
            </p:cNvSpPr>
            <p:nvPr/>
          </p:nvSpPr>
          <p:spPr bwMode="auto">
            <a:xfrm>
              <a:off x="6033120" y="3645024"/>
              <a:ext cx="1872208" cy="2972066"/>
            </a:xfrm>
            <a:prstGeom prst="roundRect">
              <a:avLst>
                <a:gd name="adj" fmla="val 16667"/>
              </a:avLst>
            </a:prstGeom>
            <a:solidFill>
              <a:schemeClr val="accent2">
                <a:lumMod val="40000"/>
                <a:lumOff val="60000"/>
              </a:schemeClr>
            </a:solidFill>
            <a:ln>
              <a:solidFill>
                <a:srgbClr val="FFFF00"/>
              </a:solidFill>
              <a:headEnd/>
              <a:tailEnd/>
            </a:ln>
          </p:spPr>
          <p:style>
            <a:lnRef idx="0">
              <a:schemeClr val="accent1"/>
            </a:lnRef>
            <a:fillRef idx="3">
              <a:schemeClr val="accent1"/>
            </a:fillRef>
            <a:effectRef idx="3">
              <a:schemeClr val="accent1"/>
            </a:effectRef>
            <a:fontRef idx="minor">
              <a:schemeClr val="lt1"/>
            </a:fontRef>
          </p:style>
          <p:txBody>
            <a:bodyPr lIns="21312" tIns="54132" rIns="21312" bIns="54132"/>
            <a:lstStyle/>
            <a:p>
              <a:pPr defTabSz="935038"/>
              <a:endParaRPr lang="ru-RU" sz="1500" dirty="0">
                <a:solidFill>
                  <a:srgbClr val="333399"/>
                </a:solidFill>
                <a:latin typeface="Verdana" pitchFamily="34" charset="0"/>
              </a:endParaRPr>
            </a:p>
            <a:p>
              <a:pPr defTabSz="935038"/>
              <a:endParaRPr lang="ru-RU" sz="1500" dirty="0">
                <a:solidFill>
                  <a:srgbClr val="333399"/>
                </a:solidFill>
                <a:latin typeface="Verdana" pitchFamily="34" charset="0"/>
              </a:endParaRPr>
            </a:p>
            <a:p>
              <a:pPr defTabSz="935038"/>
              <a:endParaRPr lang="ru-RU" sz="1500" dirty="0">
                <a:solidFill>
                  <a:srgbClr val="333399"/>
                </a:solidFill>
                <a:latin typeface="Verdana" pitchFamily="34" charset="0"/>
              </a:endParaRPr>
            </a:p>
            <a:p>
              <a:pPr algn="ctr" defTabSz="935038"/>
              <a:r>
                <a:rPr lang="ru-RU" sz="1400" i="1" dirty="0">
                  <a:solidFill>
                    <a:srgbClr val="002060"/>
                  </a:solidFill>
                </a:rPr>
                <a:t>Бюджетном прогнозе </a:t>
              </a:r>
              <a:r>
                <a:rPr lang="ru-RU" sz="1400" i="1" dirty="0" smtClean="0">
                  <a:solidFill>
                    <a:srgbClr val="002060"/>
                  </a:solidFill>
                </a:rPr>
                <a:t> Льговского района</a:t>
              </a:r>
              <a:endParaRPr lang="ru-RU" sz="1400" i="1" dirty="0">
                <a:solidFill>
                  <a:srgbClr val="002060"/>
                </a:solidFill>
              </a:endParaRPr>
            </a:p>
            <a:p>
              <a:pPr algn="ctr" defTabSz="935038"/>
              <a:r>
                <a:rPr lang="ru-RU" sz="1400" i="1" dirty="0">
                  <a:solidFill>
                    <a:srgbClr val="002060"/>
                  </a:solidFill>
                </a:rPr>
                <a:t>Курской области на долгосрочный период</a:t>
              </a:r>
              <a:endParaRPr lang="ru-RU" sz="1400" b="0" i="1" dirty="0">
                <a:solidFill>
                  <a:srgbClr val="002060"/>
                </a:solidFill>
              </a:endParaRPr>
            </a:p>
          </p:txBody>
        </p:sp>
        <p:sp>
          <p:nvSpPr>
            <p:cNvPr id="10" name="AutoShape 21"/>
            <p:cNvSpPr>
              <a:spLocks noChangeArrowheads="1"/>
            </p:cNvSpPr>
            <p:nvPr/>
          </p:nvSpPr>
          <p:spPr bwMode="auto">
            <a:xfrm>
              <a:off x="128464" y="3477164"/>
              <a:ext cx="1800200" cy="3139925"/>
            </a:xfrm>
            <a:prstGeom prst="roundRect">
              <a:avLst>
                <a:gd name="adj" fmla="val 16667"/>
              </a:avLst>
            </a:prstGeom>
            <a:solidFill>
              <a:schemeClr val="accent4">
                <a:lumMod val="40000"/>
                <a:lumOff val="60000"/>
              </a:schemeClr>
            </a:solidFill>
            <a:ln>
              <a:solidFill>
                <a:srgbClr val="FF0000"/>
              </a:solidFill>
              <a:headEnd/>
              <a:tailEnd/>
            </a:ln>
          </p:spPr>
          <p:style>
            <a:lnRef idx="0">
              <a:schemeClr val="accent1"/>
            </a:lnRef>
            <a:fillRef idx="3">
              <a:schemeClr val="accent1"/>
            </a:fillRef>
            <a:effectRef idx="3">
              <a:schemeClr val="accent1"/>
            </a:effectRef>
            <a:fontRef idx="minor">
              <a:schemeClr val="lt1"/>
            </a:fontRef>
          </p:style>
          <p:txBody>
            <a:bodyPr lIns="72000" tIns="54132" rIns="72000" bIns="54132"/>
            <a:lstStyle/>
            <a:p>
              <a:pPr defTabSz="935038"/>
              <a:endParaRPr lang="ru-RU" sz="1000" i="1" dirty="0">
                <a:solidFill>
                  <a:srgbClr val="333399"/>
                </a:solidFill>
              </a:endParaRPr>
            </a:p>
            <a:p>
              <a:pPr algn="ctr" defTabSz="935038"/>
              <a:r>
                <a:rPr lang="ru-RU" sz="1400" i="1" dirty="0">
                  <a:solidFill>
                    <a:srgbClr val="002060"/>
                  </a:solidFill>
                </a:rPr>
                <a:t>Положениях послания Президента РФ Федеральному Собранию РФ, определяющих бюджетную политику в Российской Федерации</a:t>
              </a:r>
            </a:p>
            <a:p>
              <a:pPr defTabSz="935038"/>
              <a:endParaRPr lang="ru-RU" sz="1600" b="0" i="1" dirty="0">
                <a:solidFill>
                  <a:schemeClr val="tx1"/>
                </a:solidFill>
              </a:endParaRPr>
            </a:p>
          </p:txBody>
        </p:sp>
        <p:sp>
          <p:nvSpPr>
            <p:cNvPr id="11" name="Line 24"/>
            <p:cNvSpPr>
              <a:spLocks noChangeShapeType="1"/>
            </p:cNvSpPr>
            <p:nvPr/>
          </p:nvSpPr>
          <p:spPr bwMode="auto">
            <a:xfrm flipH="1">
              <a:off x="885328" y="3043080"/>
              <a:ext cx="57940" cy="402769"/>
            </a:xfrm>
            <a:prstGeom prst="line">
              <a:avLst/>
            </a:prstGeom>
            <a:noFill/>
            <a:ln w="9525">
              <a:solidFill>
                <a:srgbClr val="000000"/>
              </a:solidFill>
              <a:round/>
              <a:headEnd/>
              <a:tailEnd type="triangle" w="med" len="med"/>
            </a:ln>
          </p:spPr>
          <p:txBody>
            <a:bodyPr/>
            <a:lstStyle/>
            <a:p>
              <a:endParaRPr lang="ru-RU"/>
            </a:p>
          </p:txBody>
        </p:sp>
        <p:sp>
          <p:nvSpPr>
            <p:cNvPr id="12" name="Line 25"/>
            <p:cNvSpPr>
              <a:spLocks noChangeShapeType="1"/>
            </p:cNvSpPr>
            <p:nvPr/>
          </p:nvSpPr>
          <p:spPr bwMode="auto">
            <a:xfrm>
              <a:off x="3008784" y="3068960"/>
              <a:ext cx="0" cy="565297"/>
            </a:xfrm>
            <a:prstGeom prst="line">
              <a:avLst/>
            </a:prstGeom>
            <a:noFill/>
            <a:ln w="9525">
              <a:solidFill>
                <a:srgbClr val="000000"/>
              </a:solidFill>
              <a:round/>
              <a:headEnd/>
              <a:tailEnd type="triangle" w="med" len="med"/>
            </a:ln>
          </p:spPr>
          <p:txBody>
            <a:bodyPr/>
            <a:lstStyle/>
            <a:p>
              <a:endParaRPr lang="ru-RU"/>
            </a:p>
          </p:txBody>
        </p:sp>
        <p:sp>
          <p:nvSpPr>
            <p:cNvPr id="13" name="Line 26"/>
            <p:cNvSpPr>
              <a:spLocks noChangeShapeType="1"/>
            </p:cNvSpPr>
            <p:nvPr/>
          </p:nvSpPr>
          <p:spPr bwMode="auto">
            <a:xfrm>
              <a:off x="4953000" y="3068960"/>
              <a:ext cx="0" cy="565297"/>
            </a:xfrm>
            <a:prstGeom prst="line">
              <a:avLst/>
            </a:prstGeom>
            <a:noFill/>
            <a:ln w="9525">
              <a:solidFill>
                <a:srgbClr val="000000"/>
              </a:solidFill>
              <a:round/>
              <a:headEnd/>
              <a:tailEnd type="triangle" w="med" len="med"/>
            </a:ln>
          </p:spPr>
          <p:txBody>
            <a:bodyPr/>
            <a:lstStyle/>
            <a:p>
              <a:endParaRPr lang="ru-RU"/>
            </a:p>
          </p:txBody>
        </p:sp>
        <p:sp>
          <p:nvSpPr>
            <p:cNvPr id="14" name="Line 27"/>
            <p:cNvSpPr>
              <a:spLocks noChangeShapeType="1"/>
            </p:cNvSpPr>
            <p:nvPr/>
          </p:nvSpPr>
          <p:spPr bwMode="auto">
            <a:xfrm>
              <a:off x="6969224" y="3068960"/>
              <a:ext cx="0" cy="565297"/>
            </a:xfrm>
            <a:prstGeom prst="line">
              <a:avLst/>
            </a:prstGeom>
            <a:noFill/>
            <a:ln w="9525">
              <a:solidFill>
                <a:srgbClr val="000000"/>
              </a:solidFill>
              <a:round/>
              <a:headEnd/>
              <a:tailEnd type="triangle" w="med" len="med"/>
            </a:ln>
          </p:spPr>
          <p:txBody>
            <a:bodyPr/>
            <a:lstStyle/>
            <a:p>
              <a:endParaRPr lang="ru-RU"/>
            </a:p>
          </p:txBody>
        </p:sp>
        <p:cxnSp>
          <p:nvCxnSpPr>
            <p:cNvPr id="15" name="Прямая соединительная линия 15"/>
            <p:cNvCxnSpPr>
              <a:cxnSpLocks noChangeShapeType="1"/>
              <a:stCxn id="11" idx="0"/>
              <a:endCxn id="17" idx="0"/>
            </p:cNvCxnSpPr>
            <p:nvPr/>
          </p:nvCxnSpPr>
          <p:spPr bwMode="auto">
            <a:xfrm rot="16200000" flipH="1">
              <a:off x="4951418" y="-965070"/>
              <a:ext cx="25880" cy="8042180"/>
            </a:xfrm>
            <a:prstGeom prst="line">
              <a:avLst/>
            </a:prstGeom>
            <a:noFill/>
            <a:ln w="9525" algn="ctr">
              <a:solidFill>
                <a:schemeClr val="tx1"/>
              </a:solidFill>
              <a:round/>
              <a:headEnd/>
              <a:tailEnd/>
            </a:ln>
          </p:spPr>
        </p:cxnSp>
        <p:sp>
          <p:nvSpPr>
            <p:cNvPr id="16" name="AutoShape 20"/>
            <p:cNvSpPr>
              <a:spLocks noChangeArrowheads="1"/>
            </p:cNvSpPr>
            <p:nvPr/>
          </p:nvSpPr>
          <p:spPr bwMode="auto">
            <a:xfrm>
              <a:off x="8008943" y="3644686"/>
              <a:ext cx="1987716" cy="2972066"/>
            </a:xfrm>
            <a:prstGeom prst="roundRect">
              <a:avLst>
                <a:gd name="adj" fmla="val 16667"/>
              </a:avLst>
            </a:prstGeom>
            <a:solidFill>
              <a:schemeClr val="accent6">
                <a:lumMod val="40000"/>
                <a:lumOff val="60000"/>
              </a:schemeClr>
            </a:solidFill>
            <a:ln>
              <a:solidFill>
                <a:srgbClr val="7030A0"/>
              </a:solidFill>
              <a:headEnd/>
              <a:tailEnd/>
            </a:ln>
          </p:spPr>
          <p:style>
            <a:lnRef idx="0">
              <a:schemeClr val="accent1"/>
            </a:lnRef>
            <a:fillRef idx="3">
              <a:schemeClr val="accent1"/>
            </a:fillRef>
            <a:effectRef idx="3">
              <a:schemeClr val="accent1"/>
            </a:effectRef>
            <a:fontRef idx="minor">
              <a:schemeClr val="lt1"/>
            </a:fontRef>
          </p:style>
          <p:txBody>
            <a:bodyPr lIns="21312" tIns="54132" rIns="21312" bIns="54132"/>
            <a:lstStyle/>
            <a:p>
              <a:pPr defTabSz="935038"/>
              <a:endParaRPr lang="ru-RU" sz="1500" dirty="0">
                <a:solidFill>
                  <a:srgbClr val="333399"/>
                </a:solidFill>
                <a:latin typeface="Verdana" pitchFamily="34" charset="0"/>
              </a:endParaRPr>
            </a:p>
            <a:p>
              <a:pPr defTabSz="935038"/>
              <a:endParaRPr lang="ru-RU" sz="1500" dirty="0">
                <a:solidFill>
                  <a:srgbClr val="333399"/>
                </a:solidFill>
                <a:latin typeface="Verdana" pitchFamily="34" charset="0"/>
              </a:endParaRPr>
            </a:p>
            <a:p>
              <a:pPr defTabSz="935038"/>
              <a:endParaRPr lang="ru-RU" sz="1500" dirty="0">
                <a:solidFill>
                  <a:srgbClr val="333399"/>
                </a:solidFill>
                <a:latin typeface="Verdana" pitchFamily="34" charset="0"/>
              </a:endParaRPr>
            </a:p>
            <a:p>
              <a:pPr defTabSz="935038"/>
              <a:endParaRPr lang="ru-RU" sz="1600" i="1" dirty="0">
                <a:solidFill>
                  <a:srgbClr val="333399"/>
                </a:solidFill>
              </a:endParaRPr>
            </a:p>
            <a:p>
              <a:pPr algn="ctr" defTabSz="935038"/>
              <a:r>
                <a:rPr lang="ru-RU" sz="1400" i="1" dirty="0" smtClean="0">
                  <a:solidFill>
                    <a:srgbClr val="002060"/>
                  </a:solidFill>
                </a:rPr>
                <a:t>Муниципальных </a:t>
              </a:r>
              <a:r>
                <a:rPr lang="ru-RU" sz="1400" i="1" dirty="0">
                  <a:solidFill>
                    <a:srgbClr val="002060"/>
                  </a:solidFill>
                </a:rPr>
                <a:t>программах </a:t>
              </a:r>
              <a:r>
                <a:rPr lang="ru-RU" sz="1400" i="1" dirty="0" smtClean="0">
                  <a:solidFill>
                    <a:srgbClr val="002060"/>
                  </a:solidFill>
                </a:rPr>
                <a:t> Льговского района Курской </a:t>
              </a:r>
              <a:r>
                <a:rPr lang="ru-RU" sz="1400" i="1" dirty="0">
                  <a:solidFill>
                    <a:srgbClr val="002060"/>
                  </a:solidFill>
                </a:rPr>
                <a:t>области</a:t>
              </a:r>
              <a:endParaRPr lang="ru-RU" sz="1400" b="0" i="1" dirty="0">
                <a:solidFill>
                  <a:srgbClr val="002060"/>
                </a:solidFill>
              </a:endParaRPr>
            </a:p>
          </p:txBody>
        </p:sp>
        <p:sp>
          <p:nvSpPr>
            <p:cNvPr id="17" name="Line 25"/>
            <p:cNvSpPr>
              <a:spLocks noChangeShapeType="1"/>
            </p:cNvSpPr>
            <p:nvPr/>
          </p:nvSpPr>
          <p:spPr bwMode="auto">
            <a:xfrm>
              <a:off x="8985448" y="3068960"/>
              <a:ext cx="0" cy="565297"/>
            </a:xfrm>
            <a:prstGeom prst="line">
              <a:avLst/>
            </a:prstGeom>
            <a:noFill/>
            <a:ln w="9525">
              <a:solidFill>
                <a:srgbClr val="000000"/>
              </a:solidFill>
              <a:round/>
              <a:headEnd/>
              <a:tailEnd type="triangle" w="med" len="med"/>
            </a:ln>
          </p:spPr>
          <p:txBody>
            <a:bodyPr/>
            <a:lstStyle/>
            <a:p>
              <a:endParaRPr lang="ru-RU"/>
            </a:p>
          </p:txBody>
        </p:sp>
      </p:grpSp>
      <p:pic>
        <p:nvPicPr>
          <p:cNvPr id="24" name="Рисунок 23" descr="g-230-1170x780.jpg"/>
          <p:cNvPicPr>
            <a:picLocks noChangeAspect="1"/>
          </p:cNvPicPr>
          <p:nvPr/>
        </p:nvPicPr>
        <p:blipFill>
          <a:blip r:embed="rId2" cstate="print"/>
          <a:stretch>
            <a:fillRect/>
          </a:stretch>
        </p:blipFill>
        <p:spPr>
          <a:xfrm>
            <a:off x="7562770" y="2143116"/>
            <a:ext cx="1581230" cy="928694"/>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3228</TotalTime>
  <Words>6725</Words>
  <PresentationFormat>Экран (4:3)</PresentationFormat>
  <Paragraphs>1536</Paragraphs>
  <Slides>60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60</vt:i4>
      </vt:variant>
    </vt:vector>
  </HeadingPairs>
  <TitlesOfParts>
    <vt:vector size="61" baseType="lpstr">
      <vt:lpstr>Изящная</vt:lpstr>
      <vt:lpstr>БЮДЖЕТ ДЛЯ ГРАЖДАН</vt:lpstr>
      <vt:lpstr> </vt:lpstr>
      <vt:lpstr>СТРУКТУРА БЮДЖЕТА ДЛЯ ГРАЖДАН</vt:lpstr>
      <vt:lpstr>            Площадь Льговского района составляет 1080 км². Район граничит с Кореневским, Рыльским, Хомутовским, Курчатовским, Большесолдатским, Конышевским и Суджанскимрайонами Курской области.</vt:lpstr>
      <vt:lpstr>ЧТО ТАКОЕ БЮДЖЕТ?</vt:lpstr>
      <vt:lpstr>ДОХОДЫ – РАСХОДЫ = ДЕФИЦИТ (ПРОФИЦИТ) </vt:lpstr>
      <vt:lpstr> </vt:lpstr>
      <vt:lpstr>ДОХОДЫ БЮДЖЕТА    -  поступления денежных средств в бюджет</vt:lpstr>
      <vt:lpstr>На чем основывается проект районного бюджета? </vt:lpstr>
      <vt:lpstr>Основные направления бюджетной политики в области доходов на 2021 год и плановый период 2022 и 2023 годов</vt:lpstr>
      <vt:lpstr>Основные направления бюджетной политики в области расходов на 2021 год и на плановый период 2022 и 2023 годов</vt:lpstr>
      <vt:lpstr>ЭТАПЫ БЮДЖЕТНОГО ПРОЦЕССА</vt:lpstr>
      <vt:lpstr>ОСНОВНЫЕ ХАРАКТЕРИСТИКИ  КОНСОЛИДИРОВАННОГО БЮДЖЕТА ЛЬГОВСКОГО РАЙОНА КУРСКОЙ ОБЛАСТИ НА 2021 ГОД И НА ПЛАНОВЫЙ ПЕРИОД 2022 И 2023 ГОДОВ</vt:lpstr>
      <vt:lpstr>ДОХОДЫ БЮДЖЕТА    -  поступления денежных средств в бюджет</vt:lpstr>
      <vt:lpstr>Слайд 15</vt:lpstr>
      <vt:lpstr>Межбюджетные трансферты - основной вид безвозмездных перечислений.  Межбюджетные трансферты–денежные средства, перечисляемые из одного бюджета бюджетной системы Российской Федерации другому.</vt:lpstr>
      <vt:lpstr>СВЕДЕНИЯ О ПЛАНИРУЕМЫХ ПОСТУПЛЕНИЯХ  В БЮДЖЕТ [1]</vt:lpstr>
      <vt:lpstr>СВЕДЕНИЯ О ПЛАНИРУЕМЫХ ПОСТУПЛЕНИЯХ  В БЮДЖЕТ [2]</vt:lpstr>
      <vt:lpstr>СТРУКТУРА ДОХОДОВ БЮДЖЕТА  В 2021 ГОДУ И НА ПЛАНОВЫЙ ПЕРИОД 2022 И 2023 ГОДОВ</vt:lpstr>
      <vt:lpstr>ДИНАМИКА ДОХОДОВ  БЮДЖЕТА</vt:lpstr>
      <vt:lpstr>СТРУКТУРА НАЛОГОВЫХ ДОХОДОВ В 2021 ГОДУ И НА ПЛАНОВЫЙ ПЕРИОД 2022 И 2023 ГОДОВ [1]</vt:lpstr>
      <vt:lpstr>СТРУКТУРА НАЛОГОВЫХ ДОХОДОВ В 2021 ГОДУ И НА ПЛАНОВЫЙ ПЕРИОД 2022 И 2023 ГОДОВ [2]</vt:lpstr>
      <vt:lpstr>СТРУКТУРА НАЛОГОВЫХ ДОХОДОВ В 2021 ГОДУ И НА ПЛАНОВЫЙ ПЕРИОД 2022 И 2023 ГОДОВ [3]</vt:lpstr>
      <vt:lpstr>СТРУКТУРА НЕНАЛОГОВЫХ ДОХОДОВ В 2021 ГОДУ</vt:lpstr>
      <vt:lpstr>СТРУКТУРА НЕНАЛОГОВЫХ ДОХОДОВ НА ПЛАНОВЫЙ ПЕРИОД 2022 И 2023 ГОДОВ [1] </vt:lpstr>
      <vt:lpstr>СТРУКТУРА НЕНАЛОГОВЫХ ДОХОДОВ НА ПЛАНОВЫЙ ПЕРИОД 2022 И 2023 ГОДОВ[2] </vt:lpstr>
      <vt:lpstr>ОБЪЕМ И ДИНАМИКА БЕЗВОЗМЕЗДНЫХ ПОСТУПЛЕНИЙ ИЗ ОБЛАСТНОГО БЮДЖЕТА В БЮДЖЕТ МУНИЦИПАЛЬНОГО РАЙОНА</vt:lpstr>
      <vt:lpstr>ОБЪЕМ БЕЗВОЗМЕЗДНЫХ ПОСТУПЛЕНИЙ ИЗ ОБЛАСТНОГО БЮДЖЕТА В БЮДЖЕТ МУНИЦИПАЛЬНОГО РАЙОНА НА 2021 ГОД И ПЛАНОВЫЙ ПЕРИОД 2022 И 2023 ГОДОВ  ГОДОВ [1]</vt:lpstr>
      <vt:lpstr>ОБЪЕМ БЕЗВОЗМЕЗДНЫХ ПОСТУПЛЕНИЙ ИЗ ОБЛАСТНОГО БЮДЖЕТА В БЮДЖЕТ МУНИЦИПАЛЬНОГО РАЙОНА НА 2021 ГОД И ПЛАНОВЫЙ ПЕРИОД 2022 И 2023 ГОДОВ [2]</vt:lpstr>
      <vt:lpstr>ОБЪЕМ БЕЗВОЗМЕЗДНЫХ ПОСТУПЛЕНИЙ ИЗ ОБЛАСТНОГО БЮДЖЕТА В БЮДЖЕТ МУНИЦИПАЛЬНОГО РАЙОНА НА 2021 ГОД И ПЛАНОВЫЙ ПЕРИОД 2022 И 2023 ГОДОВ [3]</vt:lpstr>
      <vt:lpstr>ОБЪЕМ БЕЗВОЗМЕЗДНЫХ ПОСТУПЛЕНИЙ ИЗ ОБЛАСТНОГО БЮДЖЕТА В БЮДЖЕТ МУНИЦИПАЛЬНОГО РАЙОНА НА 2021 ГОД И ПЛАНОВЫЙ ПЕРИОД 2022 И 2023 ГОДОВ [4]</vt:lpstr>
      <vt:lpstr>ОБЪЕМ БЕЗВОЗМЕЗДНЫХ ПОСТУПЛЕНИЙ ИЗ ОБЛАСТНОГО БЮДЖЕТА В БЮДЖЕТ МУНИЦИПАЛЬНОГО РАЙОНА НА 2021 ГОД И ПЛАНОВЫЙ ПЕРИОД 2022 И 2023 ГОДОВ [5]</vt:lpstr>
      <vt:lpstr>ОБЪЕМ БЕЗВОЗМЕЗДНЫХ ПОСТУПЛЕНИЙ ИЗ ОБЛАСТНОГО БЮДЖЕТА В БЮДЖЕТ МУНИЦИПАЛЬНОГО РАЙОНА НА 2021 ГОД И ПЛАНОВЫЙ ПЕРИОД 2022 И 2023 ГОДОВ [6]</vt:lpstr>
      <vt:lpstr>ОБЪЕМ БЕЗВОЗМЕЗДНЫХ ПОСТУПЛЕНИЙ ИЗ ОБЛАСТНОГО БЮДЖЕТА В БЮДЖЕТ МУНИЦИПАЛЬНОГО РАЙОНА НА 2021 ГОД И ПЛАНОВЫЙ ПЕРИОД 2022 И 2023 ГОДОВ [7]</vt:lpstr>
      <vt:lpstr>РАСХОДЫ БЮДЖЕТА ПО ОСНОВНЫМ ФУНКЦИЯМ   </vt:lpstr>
      <vt:lpstr>СТРУКТУРА РАСХОДОВ БЮДЖЕТА ЛЬГОВСКОГО РАЙОНА НА 2021 ГОД И НА ПЛАНОВЫЙ ПЕРИОД 2022 И 2023 ГОДОВ [1]</vt:lpstr>
      <vt:lpstr>СТРУКТУРА РАСХОДОВ БЮДЖЕТА ЛЬГОВСКОГО РАЙОНА НА 2021 ГОД И НА ПЛАНОВЫЙ ПЕРИОД 2022 И 2023 ГОДОВ [2]</vt:lpstr>
      <vt:lpstr>СТРУКТУРА РАСХОДОВ БЮДЖЕТА ЛЬГОВСКОГО РАЙОНА НА 2021 ГОД И НА ПЛАНОВЫЙ ПЕРИОД 2022 И 2023 ГОДОВ [3]</vt:lpstr>
      <vt:lpstr>СТРУКТУРА РАСХОДОВ БЮДЖЕТА ЛЬГОВСКОГО РАЙОНА КУРСКОЙ ОБЛАСТИ</vt:lpstr>
      <vt:lpstr>СТРУКТУРА РАСХОДОВ БЮДЖЕТА ЛЬГОВСКОГО РАЙОНА КУРСКОЙ ОБЛАСТИ ПО ВИДАМ РАСХОДА</vt:lpstr>
      <vt:lpstr>СТРУКТУРА РАСХОДОВ БЮДЖЕТА ЛЬГОВСКОГО РАЙОНА КУРСКОЙ ОБЛАСТИ [1] </vt:lpstr>
      <vt:lpstr>СТРУКТУРА РАСХОДОВ БЮДЖЕТА ЛЬГОВСКОГО РАЙОНА КУРСКОЙ ОБЛАСТИ [2]</vt:lpstr>
      <vt:lpstr>СТРУКТУРА РАСХОДОВ БЮДЖЕТА ЛЬГОВСКОГО РАЙОНА КУРСКОЙ ОБЛАСТИ [3]</vt:lpstr>
      <vt:lpstr>СТРУКТУРА РАСХОДОВ БЮДЖЕТА ЛЬГОВСКОГО РАЙОНА КУРСКОЙ ОБЛАСТИ [4]</vt:lpstr>
      <vt:lpstr>СТРУКТУРА РАСХОДОВ БЮДЖЕТА ЛЬГОВСКОГО РАЙОНА КУРСКОЙ ОБЛАСТИ [5]</vt:lpstr>
      <vt:lpstr>ЧТО ТАКОЕ МУНИЦИПАЛЬНАЯ ПРОГРАММА?</vt:lpstr>
      <vt:lpstr>«ПРОГРАММНАЯ»  структура расходов бюджета</vt:lpstr>
      <vt:lpstr>Бюджет муниципального района в разрезе муниципальных программ [1]</vt:lpstr>
      <vt:lpstr>Бюджет муниципального района в разрезе муниципальных программ [2]</vt:lpstr>
      <vt:lpstr>Бюджет муниципального района в разрезе муниципальных программ [3]</vt:lpstr>
      <vt:lpstr>Расходы  бюджета на реализацию муниципальной программы 01 «Развитие культуры в Льговском районе Курской области»</vt:lpstr>
      <vt:lpstr>Расходы  бюджета на реализацию муниципальной программы 02 «Социальная поддержка граждан в Льговском районе Курской области»</vt:lpstr>
      <vt:lpstr>Расходы  бюджета на реализацию муниципальной программы 03 «Развитие образования в Льговском районе Курской области»</vt:lpstr>
      <vt:lpstr>Расходы  бюджета на реализацию муниципальной программы 08 «Повышение эффективности работы с  молодежью,  организация отдыха и оздоровления детей, молодежи, развитие физической культуры и спорта в Льговском районе Курской области»</vt:lpstr>
      <vt:lpstr>Расходы  бюджета на реализацию муниципальной программы 11 «Развитие транспортной системы, обеспечение перевозки пассажиров в Льговском районе Курской области и безопасности дорожного движения»</vt:lpstr>
      <vt:lpstr>Слайд 56</vt:lpstr>
      <vt:lpstr>Расходы  бюджета на реализацию муниципальной программы 13 «Защита населения и территории от чрезвычайных ситуаций, обеспечение пожарной безопасности и безопасности людей на водных объектах в Льговском районе Курской области»</vt:lpstr>
      <vt:lpstr>Расходы  бюджета на реализацию муниципальной программы 14 «Повышение эффективности управления муниципальными финансами в Льговском районе Курской области»</vt:lpstr>
      <vt:lpstr>МУНИЦИПАЛЬНЫЙ ДОЛГ</vt:lpstr>
      <vt:lpstr>Контактная информация:   Начальник управления финансов администрации Льговского района Курской области –  Алферова Татьяна Васильевна    График работы с 8-00 до 17-00, перерыв с 12-00 до 13-00.  Адрес:  307750, Курская  Область, г.Льгов, Красная площадь 4б   Телефоны  (8 47140) 2-40-69, 2-24-89 факс (8 47140) 2-24-89 Электронная почта:   ufinlgov@rambler.ru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cp:lastModifiedBy>User</cp:lastModifiedBy>
  <cp:revision>342</cp:revision>
  <dcterms:modified xsi:type="dcterms:W3CDTF">2021-02-16T13:44:38Z</dcterms:modified>
</cp:coreProperties>
</file>