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9.xml" ContentType="application/vnd.openxmlformats-officedocument.drawingml.chart+xml"/>
  <Override PartName="/ppt/charts/chart11.xml" ContentType="application/vnd.openxmlformats-officedocument.drawingml.chart+xml"/>
  <Override PartName="/ppt/diagrams/layout3.xml" ContentType="application/vnd.openxmlformats-officedocument.drawingml.diagramLayout+xml"/>
  <Override PartName="/ppt/charts/chart7.xml" ContentType="application/vnd.openxmlformats-officedocument.drawingml.chart+xml"/>
  <Override PartName="/ppt/diagrams/layout1.xml" ContentType="application/vnd.openxmlformats-officedocument.drawingml.diagramLayout+xml"/>
  <Override PartName="/ppt/diagrams/data2.xml" ContentType="application/vnd.openxmlformats-officedocument.drawingml.diagramData+xml"/>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charts/chart8.xml" ContentType="application/vnd.openxmlformats-officedocument.drawingml.chart+xml"/>
  <Override PartName="/ppt/slideLayouts/slideLayout10.xml" ContentType="application/vnd.openxmlformats-officedocument.presentationml.slideLayout+xml"/>
  <Override PartName="/ppt/diagrams/layout2.xml" ContentType="application/vnd.openxmlformats-officedocument.drawingml.diagramLayout+xml"/>
  <Override PartName="/ppt/charts/chart6.xml" ContentType="application/vnd.openxmlformats-officedocument.drawingml.chart+xml"/>
  <Override PartName="/ppt/charts/chart10.xml" ContentType="application/vnd.openxmlformats-officedocument.drawingml.chart+xml"/>
  <Default Extension="gif" ContentType="image/gif"/>
  <Override PartName="/ppt/diagrams/data3.xml" ContentType="application/vnd.openxmlformats-officedocument.drawingml.diagramData+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0" r:id="rId1"/>
  </p:sldMasterIdLst>
  <p:sldIdLst>
    <p:sldId id="256" r:id="rId2"/>
    <p:sldId id="257" r:id="rId3"/>
    <p:sldId id="258" r:id="rId4"/>
    <p:sldId id="259" r:id="rId5"/>
    <p:sldId id="260" r:id="rId6"/>
    <p:sldId id="261" r:id="rId7"/>
    <p:sldId id="320" r:id="rId8"/>
    <p:sldId id="262" r:id="rId9"/>
    <p:sldId id="263" r:id="rId10"/>
    <p:sldId id="264" r:id="rId11"/>
    <p:sldId id="265" r:id="rId12"/>
    <p:sldId id="266" r:id="rId13"/>
    <p:sldId id="268" r:id="rId14"/>
    <p:sldId id="269" r:id="rId15"/>
    <p:sldId id="271" r:id="rId16"/>
    <p:sldId id="272" r:id="rId17"/>
    <p:sldId id="273" r:id="rId18"/>
    <p:sldId id="274" r:id="rId19"/>
    <p:sldId id="275" r:id="rId20"/>
    <p:sldId id="276" r:id="rId21"/>
    <p:sldId id="277" r:id="rId22"/>
    <p:sldId id="316" r:id="rId23"/>
    <p:sldId id="317" r:id="rId24"/>
    <p:sldId id="318" r:id="rId25"/>
    <p:sldId id="279" r:id="rId26"/>
    <p:sldId id="280" r:id="rId27"/>
    <p:sldId id="281" r:id="rId28"/>
    <p:sldId id="282" r:id="rId29"/>
    <p:sldId id="283" r:id="rId30"/>
    <p:sldId id="284" r:id="rId31"/>
    <p:sldId id="285" r:id="rId32"/>
    <p:sldId id="286" r:id="rId33"/>
    <p:sldId id="319" r:id="rId34"/>
    <p:sldId id="321" r:id="rId35"/>
    <p:sldId id="288"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8" r:id="rId53"/>
    <p:sldId id="309" r:id="rId54"/>
    <p:sldId id="310" r:id="rId55"/>
    <p:sldId id="311" r:id="rId56"/>
    <p:sldId id="312" r:id="rId57"/>
    <p:sldId id="322" r:id="rId58"/>
    <p:sldId id="313" r:id="rId59"/>
    <p:sldId id="314" r:id="rId60"/>
    <p:sldId id="323" r:id="rId61"/>
    <p:sldId id="315" r:id="rId6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a:srgbClr val="99CCFF"/>
    <a:srgbClr val="3333CC"/>
    <a:srgbClr val="81BF7F"/>
    <a:srgbClr val="CCFFCC"/>
    <a:srgbClr val="66FF66"/>
    <a:srgbClr val="FF0066"/>
    <a:srgbClr val="FF65A3"/>
    <a:srgbClr val="FF6600"/>
  </p:clrMru>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E171933-4619-4E11-9A3F-F7608DF75F80}" styleName="Средний стиль 1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6D9F66E-5EB9-4882-86FB-DCBF35E3C3E4}" styleName="Средний стиль 4 - акцент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84" d="100"/>
          <a:sy n="84" d="100"/>
        </p:scale>
        <p:origin x="-1402"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D:\&#1041;&#1102;&#1076;&#1078;&#1077;&#1090;%202018\&#1041;&#1102;&#1076;&#1078;&#1077;&#1090;%20&#1085;&#1072;%202018%20&#1075;&#1086;&#1076;\&#1073;&#1102;&#1076;&#1078;&#1077;&#1090;%20&#1076;&#1083;&#1103;%20&#1075;&#1088;&#1072;&#1078;&#1076;&#1072;&#1085;\&#1052;&#1040;&#1058;&#1045;&#1056;&#1048;&#1040;&#1051;&#1067;\&#1051;&#1080;&#1089;&#1090;%20Microsoft%20Excel.xls"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D:\&#1073;&#1102;&#1076;&#1078;&#1077;&#1090;%202020\&#1041;&#1102;&#1076;&#1078;&#1077;&#1090;%20&#1085;&#1072;%202020%20&#1075;&#1086;&#1076;\&#1073;&#1102;&#1076;&#1078;&#1077;&#1090;%20&#1076;&#1083;&#1103;%20&#1075;&#1088;&#1072;&#1078;&#1076;&#1072;&#1085;\&#1051;&#1080;&#1089;&#1090;%20Microsoft%20Excel.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2020 год</a:t>
            </a:r>
          </a:p>
        </c:rich>
      </c:tx>
      <c:layout/>
    </c:title>
    <c:view3D>
      <c:rotX val="30"/>
      <c:perspective val="30"/>
    </c:view3D>
    <c:plotArea>
      <c:layout>
        <c:manualLayout>
          <c:layoutTarget val="inner"/>
          <c:xMode val="edge"/>
          <c:yMode val="edge"/>
          <c:x val="7.1666695827920027E-2"/>
          <c:y val="0.32707913953481615"/>
          <c:w val="0.4983335361057683"/>
          <c:h val="0.50134261551647963"/>
        </c:manualLayout>
      </c:layout>
      <c:pie3DChart>
        <c:varyColors val="1"/>
        <c:ser>
          <c:idx val="0"/>
          <c:order val="0"/>
          <c:explosion val="25"/>
          <c:dLbls>
            <c:dLbl>
              <c:idx val="0"/>
              <c:layout>
                <c:manualLayout>
                  <c:x val="-7.0460848643919508E-2"/>
                  <c:y val="-4.4375182268883054E-2"/>
                </c:manualLayout>
              </c:layout>
              <c:numFmt formatCode="General" sourceLinked="0"/>
              <c:spPr/>
              <c:txPr>
                <a:bodyPr/>
                <a:lstStyle/>
                <a:p>
                  <a:pPr>
                    <a:defRPr/>
                  </a:pPr>
                  <a:endParaRPr lang="ru-RU"/>
                </a:p>
              </c:txPr>
              <c:dLblPos val="bestFit"/>
              <c:showPercent val="1"/>
            </c:dLbl>
            <c:dLbl>
              <c:idx val="2"/>
              <c:layout>
                <c:manualLayout>
                  <c:x val="-1.1310804899387633E-2"/>
                  <c:y val="2.3735418489355595E-2"/>
                </c:manualLayout>
              </c:layout>
              <c:numFmt formatCode="General" sourceLinked="0"/>
              <c:spPr/>
              <c:txPr>
                <a:bodyPr/>
                <a:lstStyle/>
                <a:p>
                  <a:pPr>
                    <a:defRPr/>
                  </a:pPr>
                  <a:endParaRPr lang="ru-RU"/>
                </a:p>
              </c:txPr>
              <c:dLblPos val="bestFit"/>
              <c:showPercent val="1"/>
            </c:dLbl>
            <c:numFmt formatCode="General" sourceLinked="0"/>
            <c:showPercent val="1"/>
            <c:showLeaderLines val="1"/>
          </c:dLbls>
          <c:cat>
            <c:strRef>
              <c:f>'слад 19'!$B$3:$D$3</c:f>
              <c:strCache>
                <c:ptCount val="3"/>
                <c:pt idx="0">
                  <c:v>НАЛОГОВЫЕ ДОХОДЫ</c:v>
                </c:pt>
                <c:pt idx="1">
                  <c:v>НЕНАЛОГОВЫЕ ДОХОДЫ</c:v>
                </c:pt>
                <c:pt idx="2">
                  <c:v>БЕЗВОЗМЕЗДНЫЕ ПОСТУПЛЕНИЯ</c:v>
                </c:pt>
              </c:strCache>
            </c:strRef>
          </c:cat>
          <c:val>
            <c:numRef>
              <c:f>'слад 19'!$B$4:$D$4</c:f>
              <c:numCache>
                <c:formatCode>0.0</c:formatCode>
                <c:ptCount val="3"/>
                <c:pt idx="0">
                  <c:v>15.305703530529788</c:v>
                </c:pt>
                <c:pt idx="1">
                  <c:v>0.90618242911885649</c:v>
                </c:pt>
                <c:pt idx="2">
                  <c:v>83.788114040351374</c:v>
                </c:pt>
              </c:numCache>
            </c:numRef>
          </c:val>
        </c:ser>
        <c:dLbls>
          <c:showPercent val="1"/>
        </c:dLbls>
      </c:pie3DChart>
      <c:spPr>
        <a:noFill/>
        <a:ln w="25400">
          <a:noFill/>
        </a:ln>
      </c:spPr>
    </c:plotArea>
    <c:legend>
      <c:legendPos val="r"/>
      <c:layout>
        <c:manualLayout>
          <c:xMode val="edge"/>
          <c:yMode val="edge"/>
          <c:x val="0.64000021872265966"/>
          <c:y val="0.37533687980691516"/>
          <c:w val="0.33833355205599308"/>
          <c:h val="0.39946556613399276"/>
        </c:manualLayout>
      </c:layout>
    </c:legend>
    <c:plotVisOnly val="1"/>
    <c:dispBlanksAs val="zero"/>
  </c:chart>
  <c:spPr>
    <a:solidFill>
      <a:srgbClr val="FFCCFF"/>
    </a:solidFill>
  </c:sp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2022 ГОД</a:t>
            </a:r>
            <a:endParaRPr lang="en-US"/>
          </a:p>
        </c:rich>
      </c:tx>
      <c:layout/>
    </c:title>
    <c:view3D>
      <c:rotX val="30"/>
      <c:perspective val="30"/>
    </c:view3D>
    <c:plotArea>
      <c:layout>
        <c:manualLayout>
          <c:layoutTarget val="inner"/>
          <c:xMode val="edge"/>
          <c:yMode val="edge"/>
          <c:x val="8.6319218241042314E-2"/>
          <c:y val="0.40765424134762512"/>
          <c:w val="0.50162866449511478"/>
          <c:h val="0.31946781362752685"/>
        </c:manualLayout>
      </c:layout>
      <c:pie3DChart>
        <c:varyColors val="1"/>
        <c:ser>
          <c:idx val="0"/>
          <c:order val="0"/>
          <c:tx>
            <c:strRef>
              <c:f>'слайд 24-26'!$H$5</c:f>
              <c:strCache>
                <c:ptCount val="1"/>
                <c:pt idx="0">
                  <c:v>2022</c:v>
                </c:pt>
              </c:strCache>
            </c:strRef>
          </c:tx>
          <c:explosion val="25"/>
          <c:dPt>
            <c:idx val="0"/>
            <c:explosion val="26"/>
          </c:dPt>
          <c:dPt>
            <c:idx val="1"/>
            <c:explosion val="0"/>
          </c:dPt>
          <c:dPt>
            <c:idx val="2"/>
            <c:explosion val="0"/>
          </c:dPt>
          <c:dLbls>
            <c:dLbl>
              <c:idx val="0"/>
              <c:layout>
                <c:manualLayout>
                  <c:x val="1.3584542242297249E-3"/>
                  <c:y val="2.7611679571667547E-2"/>
                </c:manualLayout>
              </c:layout>
              <c:tx>
                <c:rich>
                  <a:bodyPr/>
                  <a:lstStyle/>
                  <a:p>
                    <a:pPr>
                      <a:defRPr/>
                    </a:pPr>
                    <a:r>
                      <a:rPr lang="ru-RU"/>
                      <a:t>94,30</a:t>
                    </a:r>
                    <a:endParaRPr lang="en-US"/>
                  </a:p>
                </c:rich>
              </c:tx>
              <c:numFmt formatCode="#,##0.00;[Red]#,##0.00" sourceLinked="0"/>
              <c:spPr/>
              <c:dLblPos val="bestFit"/>
            </c:dLbl>
            <c:dLbl>
              <c:idx val="1"/>
              <c:layout>
                <c:manualLayout>
                  <c:x val="-3.4261811023622052E-2"/>
                  <c:y val="2.4066783318751795E-3"/>
                </c:manualLayout>
              </c:layout>
              <c:tx>
                <c:rich>
                  <a:bodyPr/>
                  <a:lstStyle/>
                  <a:p>
                    <a:pPr>
                      <a:defRPr/>
                    </a:pPr>
                    <a:r>
                      <a:rPr lang="ru-RU"/>
                      <a:t>0,34</a:t>
                    </a:r>
                    <a:endParaRPr lang="en-US"/>
                  </a:p>
                </c:rich>
              </c:tx>
              <c:numFmt formatCode="#,##0.00;[Red]#,##0.00" sourceLinked="0"/>
              <c:spPr/>
              <c:dLblPos val="bestFit"/>
              <c:showPercent val="1"/>
            </c:dLbl>
            <c:dLbl>
              <c:idx val="2"/>
              <c:layout>
                <c:manualLayout>
                  <c:x val="1.4671916010498675E-2"/>
                  <c:y val="-5.1703484981044122E-2"/>
                </c:manualLayout>
              </c:layout>
              <c:tx>
                <c:rich>
                  <a:bodyPr/>
                  <a:lstStyle/>
                  <a:p>
                    <a:pPr>
                      <a:defRPr/>
                    </a:pPr>
                    <a:r>
                      <a:rPr lang="ru-RU"/>
                      <a:t>1,70</a:t>
                    </a:r>
                    <a:endParaRPr lang="en-US"/>
                  </a:p>
                </c:rich>
              </c:tx>
              <c:numFmt formatCode="#,##0.00;[Red]#,##0.00" sourceLinked="0"/>
              <c:spPr/>
              <c:dLblPos val="bestFit"/>
            </c:dLbl>
            <c:dLbl>
              <c:idx val="3"/>
              <c:delete val="1"/>
            </c:dLbl>
            <c:dLbl>
              <c:idx val="4"/>
              <c:layout>
                <c:manualLayout>
                  <c:x val="4.400259076142618E-2"/>
                  <c:y val="1.5999144033784463E-3"/>
                </c:manualLayout>
              </c:layout>
              <c:tx>
                <c:rich>
                  <a:bodyPr/>
                  <a:lstStyle/>
                  <a:p>
                    <a:r>
                      <a:rPr lang="ru-RU"/>
                      <a:t>3,67</a:t>
                    </a:r>
                    <a:endParaRPr lang="en-US"/>
                  </a:p>
                </c:rich>
              </c:tx>
              <c:showPercent val="1"/>
            </c:dLbl>
            <c:numFmt formatCode="#,##0.00;[Red]#,##0.00" sourceLinked="0"/>
            <c:showPercent val="1"/>
          </c:dLbls>
          <c:cat>
            <c:strRef>
              <c:f>'слайд 24-26'!$I$3:$M$3</c:f>
              <c:strCache>
                <c:ptCount val="5"/>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ПРОЧИЕ НЕНАЛОГОВЫЕ ДОХОДЫ</c:v>
                </c:pt>
              </c:strCache>
            </c:strRef>
          </c:cat>
          <c:val>
            <c:numRef>
              <c:f>'слайд 24-26'!$I$5:$M$5</c:f>
              <c:numCache>
                <c:formatCode>0.00</c:formatCode>
                <c:ptCount val="5"/>
                <c:pt idx="0">
                  <c:v>94.300949475019891</c:v>
                </c:pt>
                <c:pt idx="1">
                  <c:v>0.33556185523531512</c:v>
                </c:pt>
                <c:pt idx="2">
                  <c:v>1.6961459895774122</c:v>
                </c:pt>
                <c:pt idx="3">
                  <c:v>3.6673426801673781</c:v>
                </c:pt>
                <c:pt idx="4">
                  <c:v>3.0163893544376683E-2</c:v>
                </c:pt>
              </c:numCache>
            </c:numRef>
          </c:val>
        </c:ser>
        <c:ser>
          <c:idx val="1"/>
          <c:order val="1"/>
          <c:tx>
            <c:strRef>
              <c:f>'слайд 24-26'!$H$5</c:f>
              <c:strCache>
                <c:ptCount val="1"/>
                <c:pt idx="0">
                  <c:v>2022</c:v>
                </c:pt>
              </c:strCache>
            </c:strRef>
          </c:tx>
          <c:explosion val="25"/>
          <c:dLbls>
            <c:showPercent val="1"/>
          </c:dLbls>
          <c:cat>
            <c:strRef>
              <c:f>'слайд 24-26'!$I$3:$L$3</c:f>
              <c:strCache>
                <c:ptCount val="4"/>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strCache>
            </c:strRef>
          </c:cat>
          <c:val>
            <c:numRef>
              <c:f>'слайд 24-26'!$I$5:$L$5</c:f>
              <c:numCache>
                <c:formatCode>0.00</c:formatCode>
                <c:ptCount val="4"/>
                <c:pt idx="0">
                  <c:v>94.300949475019891</c:v>
                </c:pt>
                <c:pt idx="1">
                  <c:v>0.33556185523531512</c:v>
                </c:pt>
                <c:pt idx="2">
                  <c:v>1.6961459895774122</c:v>
                </c:pt>
                <c:pt idx="3">
                  <c:v>3.6673426801673781</c:v>
                </c:pt>
              </c:numCache>
            </c:numRef>
          </c:val>
        </c:ser>
        <c:dLbls>
          <c:showPercent val="1"/>
        </c:dLbls>
      </c:pie3DChart>
      <c:spPr>
        <a:noFill/>
        <a:ln w="25400">
          <a:noFill/>
        </a:ln>
      </c:spPr>
    </c:plotArea>
    <c:legend>
      <c:legendPos val="r"/>
      <c:layout>
        <c:manualLayout>
          <c:xMode val="edge"/>
          <c:yMode val="edge"/>
          <c:x val="0.64495114006514664"/>
          <c:y val="6.6555740432612309E-2"/>
          <c:w val="0.33387622149837187"/>
          <c:h val="0.92013376655705037"/>
        </c:manualLayout>
      </c:layout>
    </c:legend>
    <c:plotVisOnly val="1"/>
    <c:dispBlanksAs val="zero"/>
  </c:chart>
  <c:spPr>
    <a:solidFill>
      <a:schemeClr val="accent3">
        <a:lumMod val="20000"/>
        <a:lumOff val="80000"/>
      </a:schemeClr>
    </a:solidFill>
  </c:sp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style val="34"/>
  <c:chart>
    <c:title>
      <c:tx>
        <c:rich>
          <a:bodyPr/>
          <a:lstStyle/>
          <a:p>
            <a:pPr>
              <a:defRPr/>
            </a:pPr>
            <a:r>
              <a:rPr lang="ru-RU"/>
              <a:t>2021 год</a:t>
            </a:r>
          </a:p>
          <a:p>
            <a:pPr>
              <a:defRPr/>
            </a:pPr>
            <a:endParaRPr lang="ru-RU"/>
          </a:p>
        </c:rich>
      </c:tx>
      <c:layout/>
    </c:title>
    <c:view3D>
      <c:perspective val="0"/>
    </c:view3D>
    <c:plotArea>
      <c:layout>
        <c:manualLayout>
          <c:layoutTarget val="inner"/>
          <c:xMode val="edge"/>
          <c:yMode val="edge"/>
          <c:x val="5.8174364802337862E-2"/>
          <c:y val="0.63999133891199667"/>
          <c:w val="0.90629011553273442"/>
          <c:h val="0.25803503901936575"/>
        </c:manualLayout>
      </c:layout>
      <c:pie3DChart>
        <c:varyColors val="1"/>
        <c:ser>
          <c:idx val="0"/>
          <c:order val="0"/>
          <c:dLbls>
            <c:dLbl>
              <c:idx val="0"/>
              <c:layout>
                <c:manualLayout>
                  <c:x val="-3.1010464994828148E-2"/>
                  <c:y val="-5.7484894278022475E-3"/>
                </c:manualLayout>
              </c:layout>
              <c:showVal val="1"/>
            </c:dLbl>
            <c:dLbl>
              <c:idx val="2"/>
              <c:layout>
                <c:manualLayout>
                  <c:x val="1.1131776050458401E-2"/>
                  <c:y val="-1.1941895692790489E-2"/>
                </c:manualLayout>
              </c:layout>
              <c:showVal val="1"/>
            </c:dLbl>
            <c:dLbl>
              <c:idx val="3"/>
              <c:layout>
                <c:manualLayout>
                  <c:x val="4.670222945495104E-2"/>
                  <c:y val="1.6623765693200229E-2"/>
                </c:manualLayout>
              </c:layout>
              <c:showVal val="1"/>
            </c:dLbl>
            <c:dLbl>
              <c:idx val="4"/>
              <c:layout>
                <c:manualLayout>
                  <c:x val="4.6232467090522597E-3"/>
                  <c:y val="-1.2866435772663413E-2"/>
                </c:manualLayout>
              </c:layout>
              <c:showVal val="1"/>
            </c:dLbl>
            <c:dLbl>
              <c:idx val="5"/>
              <c:layout/>
              <c:numFmt formatCode="#,##0.00" sourceLinked="0"/>
              <c:spPr/>
              <c:txPr>
                <a:bodyPr/>
                <a:lstStyle/>
                <a:p>
                  <a:pPr>
                    <a:defRPr/>
                  </a:pPr>
                  <a:endParaRPr lang="ru-RU"/>
                </a:p>
              </c:txPr>
              <c:dLblPos val="bestFit"/>
              <c:showVal val="1"/>
            </c:dLbl>
            <c:dLbl>
              <c:idx val="6"/>
              <c:layout>
                <c:manualLayout>
                  <c:x val="1.844067870848624E-2"/>
                  <c:y val="-5.7045038791638698E-3"/>
                </c:manualLayout>
              </c:layout>
              <c:showVal val="1"/>
            </c:dLbl>
            <c:dLbl>
              <c:idx val="7"/>
              <c:layout>
                <c:manualLayout>
                  <c:x val="2.1990471666009656E-3"/>
                  <c:y val="-1.881990990795572E-2"/>
                </c:manualLayout>
              </c:layout>
              <c:showVal val="1"/>
            </c:dLbl>
            <c:dLbl>
              <c:idx val="9"/>
              <c:layout>
                <c:manualLayout>
                  <c:x val="1.3124959989757389E-2"/>
                  <c:y val="-1.525768301000942E-2"/>
                </c:manualLayout>
              </c:layout>
              <c:showVal val="1"/>
            </c:dLbl>
            <c:numFmt formatCode="#,##0.00" sourceLinked="0"/>
            <c:showVal val="1"/>
            <c:showLeaderLines val="1"/>
          </c:dLbls>
          <c:cat>
            <c:strRef>
              <c:f>'слайды 37-38'!$G$5:$G$14</c:f>
              <c:strCache>
                <c:ptCount val="10"/>
                <c:pt idx="0">
                  <c:v>Общегосударственные вопросы</c:v>
                </c:pt>
                <c:pt idx="1">
                  <c:v>Национальная безопасность</c:v>
                </c:pt>
                <c:pt idx="2">
                  <c:v>Национальная экономика</c:v>
                </c:pt>
                <c:pt idx="3">
                  <c:v>Образование</c:v>
                </c:pt>
                <c:pt idx="4">
                  <c:v>Культура, кинематография</c:v>
                </c:pt>
                <c:pt idx="5">
                  <c:v>Здравоохранение</c:v>
                </c:pt>
                <c:pt idx="6">
                  <c:v>Социальная политика</c:v>
                </c:pt>
                <c:pt idx="7">
                  <c:v>Физическая культура и спорт</c:v>
                </c:pt>
                <c:pt idx="8">
                  <c:v>Межбюджетные трансферты общего характера бюджетам субъектов Российской Федерации и муниципальных образований</c:v>
                </c:pt>
                <c:pt idx="9">
                  <c:v>Условно утвержденные расходы</c:v>
                </c:pt>
              </c:strCache>
            </c:strRef>
          </c:cat>
          <c:val>
            <c:numRef>
              <c:f>'слайды 37-38'!$H$5:$H$14</c:f>
              <c:numCache>
                <c:formatCode>0.00</c:formatCode>
                <c:ptCount val="10"/>
                <c:pt idx="0">
                  <c:v>9.5875262586107546</c:v>
                </c:pt>
                <c:pt idx="1">
                  <c:v>0.10238374520954699</c:v>
                </c:pt>
                <c:pt idx="2">
                  <c:v>2.0687757891711605</c:v>
                </c:pt>
                <c:pt idx="3">
                  <c:v>69.344180630840626</c:v>
                </c:pt>
                <c:pt idx="4">
                  <c:v>9.0758493201647017</c:v>
                </c:pt>
                <c:pt idx="5" formatCode="0.000">
                  <c:v>8.3044207710473578E-2</c:v>
                </c:pt>
                <c:pt idx="6">
                  <c:v>7.1204317146549982</c:v>
                </c:pt>
                <c:pt idx="7">
                  <c:v>8.9695680513663306E-2</c:v>
                </c:pt>
                <c:pt idx="8">
                  <c:v>1.619548886228261</c:v>
                </c:pt>
                <c:pt idx="9">
                  <c:v>0.90856376689581253</c:v>
                </c:pt>
              </c:numCache>
            </c:numRef>
          </c:val>
        </c:ser>
        <c:dLbls>
          <c:showPercent val="1"/>
        </c:dLbls>
      </c:pie3DChart>
      <c:spPr>
        <a:noFill/>
        <a:ln w="25400">
          <a:noFill/>
        </a:ln>
      </c:spPr>
    </c:plotArea>
    <c:legend>
      <c:legendPos val="r"/>
      <c:layout>
        <c:manualLayout>
          <c:xMode val="edge"/>
          <c:yMode val="edge"/>
          <c:x val="5.1347881899871689E-2"/>
          <c:y val="6.7033976124885292E-2"/>
          <c:w val="0.88831835686777927"/>
          <c:h val="0.44885742795325018"/>
        </c:manualLayout>
      </c:layout>
      <c:txPr>
        <a:bodyPr/>
        <a:lstStyle/>
        <a:p>
          <a:pPr>
            <a:defRPr sz="900"/>
          </a:pPr>
          <a:endParaRPr lang="ru-RU"/>
        </a:p>
      </c:txPr>
    </c:legend>
    <c:plotVisOnly val="1"/>
    <c:dispBlanksAs val="zero"/>
  </c:chart>
  <c:spPr>
    <a:solidFill>
      <a:schemeClr val="bg1">
        <a:lumMod val="85000"/>
      </a:schemeClr>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2021 год</a:t>
            </a:r>
          </a:p>
        </c:rich>
      </c:tx>
      <c:layout/>
    </c:title>
    <c:view3D>
      <c:rotX val="30"/>
      <c:perspective val="30"/>
    </c:view3D>
    <c:plotArea>
      <c:layout>
        <c:manualLayout>
          <c:layoutTarget val="inner"/>
          <c:xMode val="edge"/>
          <c:yMode val="edge"/>
          <c:x val="7.1666695827919971E-2"/>
          <c:y val="0.32707913953481593"/>
          <c:w val="0.5000002034506037"/>
          <c:h val="0.50134261551647963"/>
        </c:manualLayout>
      </c:layout>
      <c:pie3DChart>
        <c:varyColors val="1"/>
        <c:ser>
          <c:idx val="0"/>
          <c:order val="0"/>
          <c:explosion val="25"/>
          <c:dLbls>
            <c:dLbl>
              <c:idx val="0"/>
              <c:layout>
                <c:manualLayout>
                  <c:x val="-7.4058398950131443E-2"/>
                  <c:y val="-6.7894429862933994E-2"/>
                </c:manualLayout>
              </c:layout>
              <c:dLblPos val="bestFit"/>
              <c:showPercent val="1"/>
            </c:dLbl>
            <c:dLbl>
              <c:idx val="2"/>
              <c:layout>
                <c:manualLayout>
                  <c:x val="-6.3008311461067362E-2"/>
                  <c:y val="-6.1053878681831417E-2"/>
                </c:manualLayout>
              </c:layout>
              <c:dLblPos val="bestFit"/>
              <c:showPercent val="1"/>
            </c:dLbl>
            <c:showPercent val="1"/>
            <c:showLeaderLines val="1"/>
          </c:dLbls>
          <c:cat>
            <c:strRef>
              <c:f>'слад 19'!$B$14:$D$14</c:f>
              <c:strCache>
                <c:ptCount val="3"/>
                <c:pt idx="0">
                  <c:v>НАЛОГОВЫЕ ДОХОДЫ</c:v>
                </c:pt>
                <c:pt idx="1">
                  <c:v>НЕНАЛОГОВЫЕ ДОХОДЫ</c:v>
                </c:pt>
                <c:pt idx="2">
                  <c:v>БЕЗВОЗМЕЗДНЫЕ ПОСТУПЛЕНИЯ</c:v>
                </c:pt>
              </c:strCache>
            </c:strRef>
          </c:cat>
          <c:val>
            <c:numRef>
              <c:f>'слад 19'!$B$15:$D$15</c:f>
              <c:numCache>
                <c:formatCode>0.0</c:formatCode>
                <c:ptCount val="3"/>
                <c:pt idx="0">
                  <c:v>16.850917206516787</c:v>
                </c:pt>
                <c:pt idx="1">
                  <c:v>0.91772595521359057</c:v>
                </c:pt>
                <c:pt idx="2">
                  <c:v>82.231356838269619</c:v>
                </c:pt>
              </c:numCache>
            </c:numRef>
          </c:val>
        </c:ser>
        <c:dLbls>
          <c:showPercent val="1"/>
        </c:dLbls>
      </c:pie3DChart>
      <c:spPr>
        <a:noFill/>
        <a:ln w="25400">
          <a:noFill/>
        </a:ln>
      </c:spPr>
    </c:plotArea>
    <c:legend>
      <c:legendPos val="r"/>
      <c:layout>
        <c:manualLayout>
          <c:xMode val="edge"/>
          <c:yMode val="edge"/>
          <c:x val="0.6416668853893267"/>
          <c:y val="0.37533687980691494"/>
          <c:w val="0.33833355205599308"/>
          <c:h val="0.39946556613399253"/>
        </c:manualLayout>
      </c:layout>
    </c:legend>
    <c:plotVisOnly val="1"/>
    <c:dispBlanksAs val="zero"/>
  </c:chart>
  <c:spPr>
    <a:gradFill rotWithShape="1">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lin ang="5400000" scaled="1"/>
    </a:gradFill>
    <a:ln w="11430" cap="flat" cmpd="sng" algn="ctr">
      <a:solidFill>
        <a:schemeClr val="dk1"/>
      </a:solidFill>
      <a:prstDash val="solid"/>
    </a:ln>
    <a:effectLst>
      <a:outerShdw blurRad="50800" dist="25000" dir="5400000" rotWithShape="0">
        <a:schemeClr val="dk1">
          <a:shade val="30000"/>
          <a:satMod val="150000"/>
          <a:alpha val="38000"/>
        </a:schemeClr>
      </a:outerShdw>
    </a:effectLst>
  </c:spPr>
  <c:txPr>
    <a:bodyPr/>
    <a:lstStyle/>
    <a:p>
      <a:pPr>
        <a:defRPr>
          <a:solidFill>
            <a:schemeClr val="dk1"/>
          </a:solidFill>
          <a:latin typeface="+mn-lt"/>
          <a:ea typeface="+mn-ea"/>
          <a:cs typeface="+mn-cs"/>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ru-RU"/>
  <c:chart>
    <c:title>
      <c:tx>
        <c:rich>
          <a:bodyPr/>
          <a:lstStyle/>
          <a:p>
            <a:pPr>
              <a:defRPr/>
            </a:pPr>
            <a:r>
              <a:rPr lang="ru-RU"/>
              <a:t>2022 год</a:t>
            </a:r>
          </a:p>
        </c:rich>
      </c:tx>
      <c:layout/>
    </c:title>
    <c:view3D>
      <c:rotX val="30"/>
      <c:perspective val="30"/>
    </c:view3D>
    <c:plotArea>
      <c:layout>
        <c:manualLayout>
          <c:layoutTarget val="inner"/>
          <c:xMode val="edge"/>
          <c:yMode val="edge"/>
          <c:x val="7.1312888543143618E-2"/>
          <c:y val="0.31903620987412357"/>
          <c:w val="0.50081096726889462"/>
          <c:h val="0.51742847483786347"/>
        </c:manualLayout>
      </c:layout>
      <c:pie3DChart>
        <c:varyColors val="1"/>
        <c:ser>
          <c:idx val="0"/>
          <c:order val="0"/>
          <c:explosion val="25"/>
          <c:dLbls>
            <c:dLbl>
              <c:idx val="0"/>
              <c:layout>
                <c:manualLayout>
                  <c:x val="-5.7551993602096334E-2"/>
                  <c:y val="-5.1752830494043514E-2"/>
                </c:manualLayout>
              </c:layout>
              <c:showPercent val="1"/>
            </c:dLbl>
            <c:dLbl>
              <c:idx val="2"/>
              <c:layout>
                <c:manualLayout>
                  <c:x val="-5.4442715200937783E-2"/>
                  <c:y val="-2.6902178642148979E-2"/>
                </c:manualLayout>
              </c:layout>
              <c:showPercent val="1"/>
            </c:dLbl>
            <c:showPercent val="1"/>
          </c:dLbls>
          <c:cat>
            <c:strRef>
              <c:f>'слад 19'!$B$26:$D$26</c:f>
              <c:strCache>
                <c:ptCount val="3"/>
                <c:pt idx="0">
                  <c:v>НАЛОГОВЫЕ ДОХОДЫ</c:v>
                </c:pt>
                <c:pt idx="1">
                  <c:v>НЕНАЛОГОВЫЕ ДОХОДЫ</c:v>
                </c:pt>
                <c:pt idx="2">
                  <c:v>БЕЗВОЗМЕЗДНЫЕ ПОСТУПЛЕНИЯ</c:v>
                </c:pt>
              </c:strCache>
            </c:strRef>
          </c:cat>
          <c:val>
            <c:numRef>
              <c:f>'слад 19'!$B$27:$D$27</c:f>
              <c:numCache>
                <c:formatCode>0.0</c:formatCode>
                <c:ptCount val="3"/>
                <c:pt idx="0">
                  <c:v>17.592725401995143</c:v>
                </c:pt>
                <c:pt idx="1">
                  <c:v>0.92668254262851391</c:v>
                </c:pt>
                <c:pt idx="2" formatCode="0.000">
                  <c:v>81.480592055376334</c:v>
                </c:pt>
              </c:numCache>
            </c:numRef>
          </c:val>
        </c:ser>
        <c:dLbls>
          <c:showPercent val="1"/>
        </c:dLbls>
      </c:pie3DChart>
      <c:spPr>
        <a:noFill/>
        <a:ln w="25400">
          <a:noFill/>
        </a:ln>
      </c:spPr>
    </c:plotArea>
    <c:legend>
      <c:legendPos val="r"/>
      <c:layout>
        <c:manualLayout>
          <c:xMode val="edge"/>
          <c:yMode val="edge"/>
          <c:x val="0.64667832242201628"/>
          <c:y val="0.37533687980691494"/>
          <c:w val="0.32901177061133158"/>
          <c:h val="0.39946556613399253"/>
        </c:manualLayout>
      </c:layout>
    </c:legend>
    <c:plotVisOnly val="1"/>
    <c:dispBlanksAs val="zero"/>
  </c:chart>
  <c:spPr>
    <a:gradFill rotWithShape="1">
      <a:gsLst>
        <a:gs pos="0">
          <a:schemeClr val="dk1">
            <a:tint val="15000"/>
            <a:satMod val="250000"/>
          </a:schemeClr>
        </a:gs>
        <a:gs pos="49000">
          <a:schemeClr val="dk1">
            <a:tint val="50000"/>
            <a:satMod val="200000"/>
          </a:schemeClr>
        </a:gs>
        <a:gs pos="49100">
          <a:schemeClr val="dk1">
            <a:tint val="64000"/>
            <a:satMod val="160000"/>
          </a:schemeClr>
        </a:gs>
        <a:gs pos="92000">
          <a:schemeClr val="dk1">
            <a:tint val="50000"/>
            <a:satMod val="200000"/>
          </a:schemeClr>
        </a:gs>
        <a:gs pos="100000">
          <a:schemeClr val="dk1">
            <a:tint val="43000"/>
            <a:satMod val="190000"/>
          </a:schemeClr>
        </a:gs>
      </a:gsLst>
      <a:lin ang="5400000" scaled="1"/>
    </a:gradFill>
    <a:ln w="11430" cap="flat" cmpd="sng" algn="ctr">
      <a:solidFill>
        <a:schemeClr val="dk1"/>
      </a:solidFill>
      <a:prstDash val="solid"/>
    </a:ln>
    <a:effectLst>
      <a:outerShdw blurRad="50800" dist="25000" dir="5400000" rotWithShape="0">
        <a:schemeClr val="dk1">
          <a:shade val="30000"/>
          <a:satMod val="150000"/>
          <a:alpha val="38000"/>
        </a:schemeClr>
      </a:outerShdw>
    </a:effectLst>
  </c:spPr>
  <c:txPr>
    <a:bodyPr/>
    <a:lstStyle/>
    <a:p>
      <a:pPr>
        <a:defRPr>
          <a:solidFill>
            <a:schemeClr val="dk1"/>
          </a:solidFill>
          <a:latin typeface="+mn-lt"/>
          <a:ea typeface="+mn-ea"/>
          <a:cs typeface="+mn-cs"/>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plotArea>
      <c:layout/>
      <c:bar3DChart>
        <c:barDir val="col"/>
        <c:grouping val="stacked"/>
        <c:ser>
          <c:idx val="0"/>
          <c:order val="0"/>
          <c:dPt>
            <c:idx val="0"/>
            <c:spPr>
              <a:solidFill>
                <a:srgbClr val="00B0F0"/>
              </a:solidFill>
            </c:spPr>
          </c:dPt>
          <c:dPt>
            <c:idx val="1"/>
            <c:spPr>
              <a:solidFill>
                <a:srgbClr val="E840C4"/>
              </a:solidFill>
            </c:spPr>
          </c:dPt>
          <c:dPt>
            <c:idx val="2"/>
            <c:spPr>
              <a:solidFill>
                <a:srgbClr val="00B0F0"/>
              </a:solidFill>
            </c:spPr>
          </c:dPt>
          <c:dPt>
            <c:idx val="3"/>
            <c:spPr>
              <a:solidFill>
                <a:srgbClr val="E840C4"/>
              </a:solidFill>
            </c:spPr>
          </c:dPt>
          <c:dPt>
            <c:idx val="4"/>
            <c:spPr>
              <a:solidFill>
                <a:srgbClr val="00B0F0"/>
              </a:solidFill>
            </c:spPr>
          </c:dPt>
          <c:dPt>
            <c:idx val="5"/>
            <c:spPr>
              <a:solidFill>
                <a:srgbClr val="E840C4"/>
              </a:solidFill>
            </c:spPr>
          </c:dPt>
          <c:dPt>
            <c:idx val="6"/>
            <c:spPr>
              <a:solidFill>
                <a:srgbClr val="00B0F0"/>
              </a:solidFill>
            </c:spPr>
          </c:dPt>
          <c:dLbls>
            <c:dLbl>
              <c:idx val="0"/>
              <c:layout>
                <c:manualLayout>
                  <c:x val="0"/>
                  <c:y val="-0.39361702127659581"/>
                </c:manualLayout>
              </c:layout>
              <c:showVal val="1"/>
            </c:dLbl>
            <c:dLbl>
              <c:idx val="1"/>
              <c:layout>
                <c:manualLayout>
                  <c:x val="1.4492753623188409E-2"/>
                  <c:y val="-0.42907801418439767"/>
                </c:manualLayout>
              </c:layout>
              <c:showVal val="1"/>
            </c:dLbl>
            <c:dLbl>
              <c:idx val="2"/>
              <c:layout>
                <c:manualLayout>
                  <c:x val="1.2422360248447232E-2"/>
                  <c:y val="-0.37943262411347567"/>
                </c:manualLayout>
              </c:layout>
              <c:showVal val="1"/>
            </c:dLbl>
            <c:dLbl>
              <c:idx val="3"/>
              <c:layout>
                <c:manualLayout>
                  <c:x val="2.9216323773130801E-2"/>
                  <c:y val="-0.45488286455278842"/>
                </c:manualLayout>
              </c:layout>
              <c:showVal val="1"/>
            </c:dLbl>
            <c:dLbl>
              <c:idx val="4"/>
              <c:layout>
                <c:manualLayout>
                  <c:x val="1.8633540372670808E-2"/>
                  <c:y val="-0.36170212765957482"/>
                </c:manualLayout>
              </c:layout>
              <c:showVal val="1"/>
            </c:dLbl>
            <c:dLbl>
              <c:idx val="5"/>
              <c:layout>
                <c:manualLayout>
                  <c:x val="1.8633540372670808E-2"/>
                  <c:y val="-0.25531914893617019"/>
                </c:manualLayout>
              </c:layout>
              <c:showVal val="1"/>
            </c:dLbl>
            <c:dLbl>
              <c:idx val="6"/>
              <c:layout>
                <c:manualLayout>
                  <c:x val="3.4352727735020946E-2"/>
                  <c:y val="-0.27345772176254568"/>
                </c:manualLayout>
              </c:layout>
              <c:showVal val="1"/>
            </c:dLbl>
            <c:txPr>
              <a:bodyPr/>
              <a:lstStyle/>
              <a:p>
                <a:pPr>
                  <a:defRPr sz="1100"/>
                </a:pPr>
                <a:endParaRPr lang="ru-RU"/>
              </a:p>
            </c:txPr>
            <c:showVal val="1"/>
          </c:dLbls>
          <c:cat>
            <c:strRef>
              <c:f>'слайд 20'!$B$4:$B$10</c:f>
              <c:strCache>
                <c:ptCount val="7"/>
                <c:pt idx="0">
                  <c:v>2016 год (факт)</c:v>
                </c:pt>
                <c:pt idx="1">
                  <c:v>2017 год (факт)</c:v>
                </c:pt>
                <c:pt idx="2">
                  <c:v>2018 год (факт)</c:v>
                </c:pt>
                <c:pt idx="3">
                  <c:v>2019 год (план)</c:v>
                </c:pt>
                <c:pt idx="4">
                  <c:v>2020 год (план)</c:v>
                </c:pt>
                <c:pt idx="5">
                  <c:v>2021 год (план)</c:v>
                </c:pt>
                <c:pt idx="6">
                  <c:v>2022 год (план)</c:v>
                </c:pt>
              </c:strCache>
            </c:strRef>
          </c:cat>
          <c:val>
            <c:numRef>
              <c:f>'слайд 20'!$C$4:$C$10</c:f>
              <c:numCache>
                <c:formatCode>_-* #,##0.00_р_._-;\-* #,##0.00_р_._-;_-* "-"??_р_._-;_-@_-</c:formatCode>
                <c:ptCount val="7"/>
                <c:pt idx="0">
                  <c:v>359742.25</c:v>
                </c:pt>
                <c:pt idx="1">
                  <c:v>338415.04</c:v>
                </c:pt>
                <c:pt idx="2">
                  <c:v>345733.58</c:v>
                </c:pt>
                <c:pt idx="3">
                  <c:v>392786.85</c:v>
                </c:pt>
                <c:pt idx="4">
                  <c:v>356783.68</c:v>
                </c:pt>
                <c:pt idx="5">
                  <c:v>345758.01</c:v>
                </c:pt>
                <c:pt idx="6">
                  <c:v>353207.37</c:v>
                </c:pt>
              </c:numCache>
            </c:numRef>
          </c:val>
        </c:ser>
        <c:dLbls>
          <c:showVal val="1"/>
        </c:dLbls>
        <c:gapWidth val="95"/>
        <c:gapDepth val="95"/>
        <c:shape val="box"/>
        <c:axId val="66601728"/>
        <c:axId val="66603264"/>
        <c:axId val="0"/>
      </c:bar3DChart>
      <c:catAx>
        <c:axId val="66601728"/>
        <c:scaling>
          <c:orientation val="minMax"/>
        </c:scaling>
        <c:axPos val="b"/>
        <c:numFmt formatCode="General" sourceLinked="1"/>
        <c:majorTickMark val="none"/>
        <c:tickLblPos val="nextTo"/>
        <c:crossAx val="66603264"/>
        <c:crosses val="autoZero"/>
        <c:auto val="1"/>
        <c:lblAlgn val="ctr"/>
        <c:lblOffset val="100"/>
      </c:catAx>
      <c:valAx>
        <c:axId val="66603264"/>
        <c:scaling>
          <c:orientation val="minMax"/>
        </c:scaling>
        <c:delete val="1"/>
        <c:axPos val="l"/>
        <c:numFmt formatCode="_-* #,##0.00_р_._-;\-* #,##0.00_р_._-;_-* &quot;-&quot;??_р_._-;_-@_-" sourceLinked="1"/>
        <c:tickLblPos val="nextTo"/>
        <c:crossAx val="66601728"/>
        <c:crosses val="autoZero"/>
        <c:crossBetween val="between"/>
      </c:valAx>
      <c:spPr>
        <a:noFill/>
        <a:ln w="25400">
          <a:noFill/>
        </a:ln>
      </c:spPr>
    </c:plotArea>
    <c:plotVisOnly val="1"/>
    <c:dispBlanksAs val="gap"/>
  </c:chart>
  <c:spPr>
    <a:solidFill>
      <a:schemeClr val="accent3">
        <a:lumMod val="60000"/>
        <a:lumOff val="40000"/>
      </a:schemeClr>
    </a:solidFill>
  </c:sp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sz="2500" baseline="0"/>
            </a:pPr>
            <a:r>
              <a:rPr lang="ru-RU" sz="2500" baseline="0" dirty="0" smtClean="0">
                <a:solidFill>
                  <a:srgbClr val="7030A0"/>
                </a:solidFill>
              </a:rPr>
              <a:t>2020</a:t>
            </a:r>
            <a:r>
              <a:rPr lang="en-US" sz="2500" baseline="0" dirty="0" smtClean="0">
                <a:solidFill>
                  <a:srgbClr val="7030A0"/>
                </a:solidFill>
              </a:rPr>
              <a:t> </a:t>
            </a:r>
            <a:r>
              <a:rPr lang="ru-RU" sz="2500" baseline="0" dirty="0">
                <a:solidFill>
                  <a:srgbClr val="7030A0"/>
                </a:solidFill>
              </a:rPr>
              <a:t>год</a:t>
            </a:r>
          </a:p>
        </c:rich>
      </c:tx>
      <c:layout/>
    </c:title>
    <c:view3D>
      <c:rotX val="30"/>
      <c:perspective val="30"/>
    </c:view3D>
    <c:plotArea>
      <c:layout/>
      <c:pie3DChart>
        <c:varyColors val="1"/>
        <c:ser>
          <c:idx val="0"/>
          <c:order val="0"/>
          <c:explosion val="25"/>
          <c:dLbls>
            <c:dLbl>
              <c:idx val="0"/>
              <c:layout>
                <c:manualLayout>
                  <c:x val="0.14122386264216974"/>
                  <c:y val="-0.22146998082919986"/>
                </c:manualLayout>
              </c:layout>
              <c:tx>
                <c:rich>
                  <a:bodyPr/>
                  <a:lstStyle/>
                  <a:p>
                    <a:r>
                      <a:rPr lang="en-US" sz="1400" baseline="0" dirty="0" smtClean="0">
                        <a:solidFill>
                          <a:srgbClr val="002060"/>
                        </a:solidFill>
                      </a:rPr>
                      <a:t>8</a:t>
                    </a:r>
                    <a:r>
                      <a:rPr lang="ru-RU" sz="1400" baseline="0" dirty="0" smtClean="0">
                        <a:solidFill>
                          <a:srgbClr val="002060"/>
                        </a:solidFill>
                      </a:rPr>
                      <a:t>3</a:t>
                    </a:r>
                    <a:r>
                      <a:rPr lang="en-US" sz="1400" baseline="0" dirty="0" smtClean="0">
                        <a:solidFill>
                          <a:srgbClr val="002060"/>
                        </a:solidFill>
                      </a:rPr>
                      <a:t>%</a:t>
                    </a:r>
                    <a:endParaRPr lang="en-US" sz="1400" baseline="0" dirty="0">
                      <a:solidFill>
                        <a:srgbClr val="002060"/>
                      </a:solidFill>
                    </a:endParaRPr>
                  </a:p>
                </c:rich>
              </c:tx>
              <c:showPercent val="1"/>
            </c:dLbl>
            <c:dLbl>
              <c:idx val="1"/>
              <c:layout>
                <c:manualLayout>
                  <c:x val="-4.3597112860892386E-2"/>
                  <c:y val="-4.2959050181423314E-3"/>
                </c:manualLayout>
              </c:layout>
              <c:tx>
                <c:rich>
                  <a:bodyPr/>
                  <a:lstStyle/>
                  <a:p>
                    <a:r>
                      <a:rPr lang="ru-RU" sz="1400" baseline="0" dirty="0" smtClean="0">
                        <a:solidFill>
                          <a:srgbClr val="002060"/>
                        </a:solidFill>
                      </a:rPr>
                      <a:t>11</a:t>
                    </a:r>
                    <a:r>
                      <a:rPr lang="en-US" sz="1400" baseline="0" dirty="0" smtClean="0">
                        <a:solidFill>
                          <a:srgbClr val="002060"/>
                        </a:solidFill>
                      </a:rPr>
                      <a:t>%</a:t>
                    </a:r>
                    <a:endParaRPr lang="en-US" sz="1400" baseline="0" dirty="0">
                      <a:solidFill>
                        <a:srgbClr val="002060"/>
                      </a:solidFill>
                    </a:endParaRPr>
                  </a:p>
                </c:rich>
              </c:tx>
              <c:showPercent val="1"/>
            </c:dLbl>
            <c:dLbl>
              <c:idx val="2"/>
              <c:layout>
                <c:manualLayout>
                  <c:x val="4.9181570532689692E-2"/>
                  <c:y val="-2.9887166005198441E-3"/>
                </c:manualLayout>
              </c:layout>
              <c:tx>
                <c:rich>
                  <a:bodyPr/>
                  <a:lstStyle/>
                  <a:p>
                    <a:r>
                      <a:rPr lang="ru-RU" sz="1400" baseline="0" dirty="0" smtClean="0">
                        <a:solidFill>
                          <a:srgbClr val="002060"/>
                        </a:solidFill>
                      </a:rPr>
                      <a:t>6</a:t>
                    </a:r>
                    <a:r>
                      <a:rPr lang="en-US" sz="1400" baseline="0" dirty="0" smtClean="0">
                        <a:solidFill>
                          <a:srgbClr val="002060"/>
                        </a:solidFill>
                      </a:rPr>
                      <a:t>%</a:t>
                    </a:r>
                    <a:endParaRPr lang="en-US" sz="1400" baseline="0" dirty="0">
                      <a:solidFill>
                        <a:srgbClr val="002060"/>
                      </a:solidFill>
                    </a:endParaRPr>
                  </a:p>
                </c:rich>
              </c:tx>
              <c:showPercent val="1"/>
            </c:dLbl>
            <c:txPr>
              <a:bodyPr/>
              <a:lstStyle/>
              <a:p>
                <a:pPr>
                  <a:defRPr sz="1400" baseline="0">
                    <a:solidFill>
                      <a:srgbClr val="002060"/>
                    </a:solidFill>
                  </a:defRPr>
                </a:pPr>
                <a:endParaRPr lang="ru-RU"/>
              </a:p>
            </c:txPr>
            <c:showPercent val="1"/>
            <c:showLeaderLines val="1"/>
          </c:dLbls>
          <c:cat>
            <c:strRef>
              <c:f>Лист12!$A$6:$A$8</c:f>
              <c:strCache>
                <c:ptCount val="3"/>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strCache>
            </c:strRef>
          </c:cat>
          <c:val>
            <c:numRef>
              <c:f>Лист12!$B$6:$B$8</c:f>
              <c:numCache>
                <c:formatCode>0.00</c:formatCode>
                <c:ptCount val="3"/>
                <c:pt idx="0">
                  <c:v>85.300967645846526</c:v>
                </c:pt>
                <c:pt idx="1">
                  <c:v>9.3264334156755027</c:v>
                </c:pt>
                <c:pt idx="2">
                  <c:v>5.3725989384780641</c:v>
                </c:pt>
              </c:numCache>
            </c:numRef>
          </c:val>
        </c:ser>
        <c:dLbls>
          <c:showPercent val="1"/>
        </c:dLbls>
      </c:pie3DChart>
      <c:spPr>
        <a:noFill/>
        <a:ln w="25400">
          <a:noFill/>
        </a:ln>
      </c:spPr>
    </c:plotArea>
    <c:legend>
      <c:legendPos val="t"/>
      <c:legendEntry>
        <c:idx val="0"/>
        <c:txPr>
          <a:bodyPr/>
          <a:lstStyle/>
          <a:p>
            <a:pPr>
              <a:defRPr sz="1200" baseline="0">
                <a:solidFill>
                  <a:srgbClr val="002060"/>
                </a:solidFill>
              </a:defRPr>
            </a:pPr>
            <a:endParaRPr lang="ru-RU"/>
          </a:p>
        </c:txPr>
      </c:legendEntry>
      <c:legendEntry>
        <c:idx val="1"/>
        <c:txPr>
          <a:bodyPr/>
          <a:lstStyle/>
          <a:p>
            <a:pPr>
              <a:defRPr sz="1200" baseline="0">
                <a:solidFill>
                  <a:srgbClr val="002060"/>
                </a:solidFill>
              </a:defRPr>
            </a:pPr>
            <a:endParaRPr lang="ru-RU"/>
          </a:p>
        </c:txPr>
      </c:legendEntry>
      <c:legendEntry>
        <c:idx val="2"/>
        <c:txPr>
          <a:bodyPr/>
          <a:lstStyle/>
          <a:p>
            <a:pPr>
              <a:defRPr sz="1200" baseline="0">
                <a:solidFill>
                  <a:srgbClr val="002060"/>
                </a:solidFill>
              </a:defRPr>
            </a:pPr>
            <a:endParaRPr lang="ru-RU"/>
          </a:p>
        </c:txPr>
      </c:legendEntry>
      <c:layout/>
      <c:txPr>
        <a:bodyPr/>
        <a:lstStyle/>
        <a:p>
          <a:pPr>
            <a:defRPr>
              <a:solidFill>
                <a:srgbClr val="002060"/>
              </a:solidFill>
            </a:defRPr>
          </a:pPr>
          <a:endParaRPr lang="ru-RU"/>
        </a:p>
      </c:txPr>
    </c:legend>
    <c:plotVisOnly val="1"/>
    <c:dispBlanksAs val="zero"/>
  </c:chart>
  <c:spPr>
    <a:solidFill>
      <a:schemeClr val="bg2">
        <a:lumMod val="90000"/>
      </a:schemeClr>
    </a:solidFill>
    <a:ln w="9525" cap="flat" cmpd="sng" algn="ctr">
      <a:solidFill>
        <a:schemeClr val="accent2">
          <a:lumMod val="75000"/>
        </a:schemeClr>
      </a:solidFill>
      <a:prstDash val="solid"/>
    </a:ln>
    <a:effectLst>
      <a:outerShdw blurRad="190500" dist="228600" dir="2700000" sy="90000" rotWithShape="0">
        <a:srgbClr val="000000">
          <a:alpha val="25500"/>
        </a:srgbClr>
      </a:outerShdw>
    </a:effectLst>
  </c:spPr>
  <c:txPr>
    <a:bodyPr/>
    <a:lstStyle/>
    <a:p>
      <a:pPr>
        <a:defRPr>
          <a:solidFill>
            <a:schemeClr val="lt1"/>
          </a:solidFill>
          <a:latin typeface="+mn-lt"/>
          <a:ea typeface="+mn-ea"/>
          <a:cs typeface="+mn-cs"/>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a:pPr>
            <a:r>
              <a:rPr lang="ru-RU" sz="2500" baseline="0" dirty="0" smtClean="0">
                <a:solidFill>
                  <a:srgbClr val="7030A0"/>
                </a:solidFill>
              </a:rPr>
              <a:t>2021</a:t>
            </a:r>
            <a:r>
              <a:rPr lang="ru-RU" dirty="0" smtClean="0"/>
              <a:t> </a:t>
            </a:r>
            <a:r>
              <a:rPr lang="ru-RU" sz="2500" baseline="0" dirty="0">
                <a:solidFill>
                  <a:srgbClr val="7030A0"/>
                </a:solidFill>
              </a:rPr>
              <a:t>год</a:t>
            </a:r>
          </a:p>
        </c:rich>
      </c:tx>
      <c:layout/>
    </c:title>
    <c:view3D>
      <c:rotX val="30"/>
      <c:perspective val="30"/>
    </c:view3D>
    <c:plotArea>
      <c:layout>
        <c:manualLayout>
          <c:layoutTarget val="inner"/>
          <c:xMode val="edge"/>
          <c:yMode val="edge"/>
          <c:x val="9.9007680986109847E-2"/>
          <c:y val="0.40656943142660096"/>
          <c:w val="0.82103212375966195"/>
          <c:h val="0.52365490572145856"/>
        </c:manualLayout>
      </c:layout>
      <c:pie3DChart>
        <c:varyColors val="1"/>
        <c:ser>
          <c:idx val="0"/>
          <c:order val="0"/>
          <c:explosion val="25"/>
          <c:dLbls>
            <c:dLbl>
              <c:idx val="0"/>
              <c:layout>
                <c:manualLayout>
                  <c:x val="0.16058505277303395"/>
                  <c:y val="-0.10574421077826218"/>
                </c:manualLayout>
              </c:layout>
              <c:tx>
                <c:rich>
                  <a:bodyPr/>
                  <a:lstStyle/>
                  <a:p>
                    <a:r>
                      <a:rPr lang="en-US" dirty="0" smtClean="0"/>
                      <a:t>8</a:t>
                    </a:r>
                    <a:r>
                      <a:rPr lang="ru-RU" dirty="0" smtClean="0"/>
                      <a:t>5%</a:t>
                    </a:r>
                    <a:endParaRPr lang="en-US" dirty="0"/>
                  </a:p>
                </c:rich>
              </c:tx>
              <c:dLblPos val="bestFit"/>
              <c:showPercent val="1"/>
            </c:dLbl>
            <c:dLbl>
              <c:idx val="1"/>
              <c:layout>
                <c:manualLayout>
                  <c:x val="-6.3896690636836256E-2"/>
                  <c:y val="3.3185281514671053E-2"/>
                </c:manualLayout>
              </c:layout>
              <c:tx>
                <c:rich>
                  <a:bodyPr/>
                  <a:lstStyle/>
                  <a:p>
                    <a:r>
                      <a:rPr lang="ru-RU" dirty="0" smtClean="0"/>
                      <a:t>10</a:t>
                    </a:r>
                    <a:r>
                      <a:rPr lang="en-US" dirty="0" smtClean="0"/>
                      <a:t>%</a:t>
                    </a:r>
                    <a:endParaRPr lang="en-US" dirty="0"/>
                  </a:p>
                </c:rich>
              </c:tx>
              <c:showPercent val="1"/>
            </c:dLbl>
            <c:dLbl>
              <c:idx val="2"/>
              <c:layout>
                <c:manualLayout>
                  <c:x val="6.5747498413542813E-2"/>
                  <c:y val="-2.9538280833113191E-3"/>
                </c:manualLayout>
              </c:layout>
              <c:tx>
                <c:rich>
                  <a:bodyPr/>
                  <a:lstStyle/>
                  <a:p>
                    <a:r>
                      <a:rPr lang="ru-RU" dirty="0" smtClean="0"/>
                      <a:t>5</a:t>
                    </a:r>
                    <a:r>
                      <a:rPr lang="en-US" dirty="0" smtClean="0"/>
                      <a:t>%</a:t>
                    </a:r>
                    <a:endParaRPr lang="en-US" dirty="0"/>
                  </a:p>
                </c:rich>
              </c:tx>
              <c:showPercent val="1"/>
            </c:dLbl>
            <c:txPr>
              <a:bodyPr/>
              <a:lstStyle/>
              <a:p>
                <a:pPr>
                  <a:defRPr sz="1200" baseline="0">
                    <a:solidFill>
                      <a:srgbClr val="002060"/>
                    </a:solidFill>
                  </a:defRPr>
                </a:pPr>
                <a:endParaRPr lang="ru-RU"/>
              </a:p>
            </c:txPr>
            <c:showPercent val="1"/>
            <c:showLeaderLines val="1"/>
          </c:dLbls>
          <c:cat>
            <c:strRef>
              <c:f>Лист12!$D$6:$D$8</c:f>
              <c:strCache>
                <c:ptCount val="3"/>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strCache>
            </c:strRef>
          </c:cat>
          <c:val>
            <c:numRef>
              <c:f>Лист12!$E$6:$E$8</c:f>
              <c:numCache>
                <c:formatCode>0.00</c:formatCode>
                <c:ptCount val="3"/>
                <c:pt idx="0">
                  <c:v>89.273182309879019</c:v>
                </c:pt>
                <c:pt idx="1">
                  <c:v>10.1927285125421</c:v>
                </c:pt>
                <c:pt idx="2">
                  <c:v>0.53408917757882812</c:v>
                </c:pt>
              </c:numCache>
            </c:numRef>
          </c:val>
        </c:ser>
        <c:dLbls>
          <c:showPercent val="1"/>
        </c:dLbls>
      </c:pie3DChart>
      <c:spPr>
        <a:noFill/>
        <a:ln w="25400">
          <a:noFill/>
        </a:ln>
      </c:spPr>
    </c:plotArea>
    <c:legend>
      <c:legendPos val="t"/>
      <c:layout>
        <c:manualLayout>
          <c:xMode val="edge"/>
          <c:yMode val="edge"/>
          <c:x val="4.1480899521263187E-2"/>
          <c:y val="0.14619817644662891"/>
          <c:w val="0.8688903898018796"/>
          <c:h val="0.27249897782877675"/>
        </c:manualLayout>
      </c:layout>
      <c:txPr>
        <a:bodyPr/>
        <a:lstStyle/>
        <a:p>
          <a:pPr>
            <a:defRPr sz="1200" baseline="0">
              <a:solidFill>
                <a:srgbClr val="002060"/>
              </a:solidFill>
            </a:defRPr>
          </a:pPr>
          <a:endParaRPr lang="ru-RU"/>
        </a:p>
      </c:txPr>
    </c:legend>
    <c:plotVisOnly val="1"/>
    <c:dispBlanksAs val="zero"/>
  </c:chart>
  <c:spPr>
    <a:solidFill>
      <a:schemeClr val="accent5">
        <a:lumMod val="40000"/>
        <a:lumOff val="60000"/>
      </a:schemeClr>
    </a:solidFill>
    <a:ln>
      <a:solidFill>
        <a:schemeClr val="accent2">
          <a:lumMod val="75000"/>
        </a:schemeClr>
      </a:solidFill>
    </a:ln>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c:spPr>
  <c:txPr>
    <a:bodyPr/>
    <a:lstStyle/>
    <a:p>
      <a:pPr>
        <a:defRPr>
          <a:solidFill>
            <a:schemeClr val="lt1"/>
          </a:solidFill>
          <a:latin typeface="+mn-lt"/>
          <a:ea typeface="+mn-ea"/>
          <a:cs typeface="+mn-cs"/>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date1904 val="1"/>
  <c:lang val="ru-RU"/>
  <c:style val="42"/>
  <c:chart>
    <c:title>
      <c:tx>
        <c:rich>
          <a:bodyPr/>
          <a:lstStyle/>
          <a:p>
            <a:pPr>
              <a:defRPr sz="2500" baseline="0">
                <a:solidFill>
                  <a:srgbClr val="7030A0"/>
                </a:solidFill>
              </a:defRPr>
            </a:pPr>
            <a:r>
              <a:rPr lang="ru-RU" sz="2500" baseline="0" dirty="0" smtClean="0">
                <a:solidFill>
                  <a:srgbClr val="7030A0"/>
                </a:solidFill>
              </a:rPr>
              <a:t>2022 </a:t>
            </a:r>
            <a:r>
              <a:rPr lang="ru-RU" sz="2500" baseline="0" dirty="0">
                <a:solidFill>
                  <a:srgbClr val="7030A0"/>
                </a:solidFill>
              </a:rPr>
              <a:t>год</a:t>
            </a:r>
          </a:p>
        </c:rich>
      </c:tx>
      <c:layout>
        <c:manualLayout>
          <c:xMode val="edge"/>
          <c:yMode val="edge"/>
          <c:x val="0.41581497650077304"/>
          <c:y val="1.7777653349757845E-2"/>
        </c:manualLayout>
      </c:layout>
    </c:title>
    <c:view3D>
      <c:rotX val="30"/>
      <c:perspective val="30"/>
    </c:view3D>
    <c:plotArea>
      <c:layout/>
      <c:pie3DChart>
        <c:varyColors val="1"/>
        <c:ser>
          <c:idx val="0"/>
          <c:order val="0"/>
          <c:explosion val="25"/>
          <c:dLbls>
            <c:dLbl>
              <c:idx val="0"/>
              <c:layout>
                <c:manualLayout>
                  <c:x val="0.13616885389326341"/>
                  <c:y val="-9.8232356372120244E-2"/>
                </c:manualLayout>
              </c:layout>
              <c:tx>
                <c:rich>
                  <a:bodyPr/>
                  <a:lstStyle/>
                  <a:p>
                    <a:r>
                      <a:rPr lang="ru-RU" dirty="0" smtClean="0"/>
                      <a:t>86</a:t>
                    </a:r>
                    <a:r>
                      <a:rPr lang="en-US" dirty="0" smtClean="0"/>
                      <a:t>%</a:t>
                    </a:r>
                    <a:endParaRPr lang="en-US" dirty="0"/>
                  </a:p>
                </c:rich>
              </c:tx>
              <c:dLblPos val="bestFit"/>
              <c:showPercent val="1"/>
            </c:dLbl>
            <c:dLbl>
              <c:idx val="1"/>
              <c:layout>
                <c:manualLayout>
                  <c:x val="-8.8478311154189776E-2"/>
                  <c:y val="2.9917319408181042E-2"/>
                </c:manualLayout>
              </c:layout>
              <c:tx>
                <c:rich>
                  <a:bodyPr/>
                  <a:lstStyle/>
                  <a:p>
                    <a:r>
                      <a:rPr lang="ru-RU" dirty="0" smtClean="0"/>
                      <a:t>10</a:t>
                    </a:r>
                    <a:r>
                      <a:rPr lang="en-US" dirty="0" smtClean="0"/>
                      <a:t>%</a:t>
                    </a:r>
                    <a:endParaRPr lang="en-US" dirty="0"/>
                  </a:p>
                </c:rich>
              </c:tx>
              <c:showPercent val="1"/>
            </c:dLbl>
            <c:dLbl>
              <c:idx val="2"/>
              <c:layout>
                <c:manualLayout>
                  <c:x val="6.6675781321137453E-2"/>
                  <c:y val="9.9513918051777062E-3"/>
                </c:manualLayout>
              </c:layout>
              <c:tx>
                <c:rich>
                  <a:bodyPr/>
                  <a:lstStyle/>
                  <a:p>
                    <a:r>
                      <a:rPr lang="ru-RU"/>
                      <a:t>4</a:t>
                    </a:r>
                    <a:r>
                      <a:rPr lang="en-US"/>
                      <a:t>%</a:t>
                    </a:r>
                  </a:p>
                </c:rich>
              </c:tx>
              <c:showPercent val="1"/>
            </c:dLbl>
            <c:txPr>
              <a:bodyPr/>
              <a:lstStyle/>
              <a:p>
                <a:pPr>
                  <a:defRPr sz="1200" baseline="0">
                    <a:solidFill>
                      <a:srgbClr val="002060"/>
                    </a:solidFill>
                  </a:defRPr>
                </a:pPr>
                <a:endParaRPr lang="ru-RU"/>
              </a:p>
            </c:txPr>
            <c:showPercent val="1"/>
            <c:showLeaderLines val="1"/>
          </c:dLbls>
          <c:cat>
            <c:strRef>
              <c:f>Лист12!$G$6:$G$8</c:f>
              <c:strCache>
                <c:ptCount val="3"/>
                <c:pt idx="0">
                  <c:v>НАЛОГИ НА ПРИБЫЛЬ, ДОХОДЫ</c:v>
                </c:pt>
                <c:pt idx="1">
                  <c:v>НАЛОГИ НА ТОВАРЫ (РАБОТЫ, УСЛУГИ), РЕАЛИЗУЕМЫЕ НА ТЕРРИТОРИИ РОССИЙСКОЙ ФЕДЕРАЦИИ</c:v>
                </c:pt>
                <c:pt idx="2">
                  <c:v>НАЛОГИ НА СОВОКУПНЫЙ ДОХОД</c:v>
                </c:pt>
              </c:strCache>
            </c:strRef>
          </c:cat>
          <c:val>
            <c:numRef>
              <c:f>Лист12!$H$6:$H$8</c:f>
              <c:numCache>
                <c:formatCode>0.00</c:formatCode>
                <c:ptCount val="3"/>
                <c:pt idx="0">
                  <c:v>84.903429410879056</c:v>
                </c:pt>
                <c:pt idx="1">
                  <c:v>9.9369643342490797</c:v>
                </c:pt>
                <c:pt idx="2">
                  <c:v>5.1596062548721484</c:v>
                </c:pt>
              </c:numCache>
            </c:numRef>
          </c:val>
        </c:ser>
        <c:dLbls>
          <c:showPercent val="1"/>
        </c:dLbls>
      </c:pie3DChart>
      <c:spPr>
        <a:noFill/>
        <a:ln w="25400">
          <a:noFill/>
        </a:ln>
      </c:spPr>
    </c:plotArea>
    <c:legend>
      <c:legendPos val="t"/>
      <c:layout/>
      <c:txPr>
        <a:bodyPr/>
        <a:lstStyle/>
        <a:p>
          <a:pPr>
            <a:defRPr sz="1200" baseline="0">
              <a:solidFill>
                <a:srgbClr val="002060"/>
              </a:solidFill>
            </a:defRPr>
          </a:pPr>
          <a:endParaRPr lang="ru-RU"/>
        </a:p>
      </c:txPr>
    </c:legend>
    <c:plotVisOnly val="1"/>
    <c:dispBlanksAs val="zero"/>
  </c:chart>
  <c:spPr>
    <a:solidFill>
      <a:schemeClr val="accent5">
        <a:lumMod val="40000"/>
        <a:lumOff val="60000"/>
      </a:schemeClr>
    </a:solidFill>
    <a:ln w="9525" cap="flat" cmpd="sng" algn="ctr">
      <a:solidFill>
        <a:schemeClr val="accent2">
          <a:lumMod val="75000"/>
        </a:schemeClr>
      </a:solidFill>
      <a:prstDash val="solid"/>
    </a:ln>
    <a:effectLst>
      <a:outerShdw blurRad="190500" dist="228600" dir="2700000" sy="90000" rotWithShape="0">
        <a:srgbClr val="000000">
          <a:alpha val="25500"/>
        </a:srgbClr>
      </a:outerShdw>
    </a:effectLst>
  </c:spPr>
  <c:txPr>
    <a:bodyPr/>
    <a:lstStyle/>
    <a:p>
      <a:pPr>
        <a:defRPr>
          <a:solidFill>
            <a:schemeClr val="lt1"/>
          </a:solidFill>
          <a:latin typeface="+mn-lt"/>
          <a:ea typeface="+mn-ea"/>
          <a:cs typeface="+mn-cs"/>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style val="28"/>
  <c:chart>
    <c:title>
      <c:tx>
        <c:rich>
          <a:bodyPr/>
          <a:lstStyle/>
          <a:p>
            <a:pPr>
              <a:defRPr/>
            </a:pPr>
            <a:r>
              <a:rPr lang="ru-RU"/>
              <a:t>2020 год</a:t>
            </a:r>
            <a:r>
              <a:rPr lang="en-US"/>
              <a:t> </a:t>
            </a:r>
            <a:endParaRPr lang="ru-RU"/>
          </a:p>
        </c:rich>
      </c:tx>
      <c:layout/>
    </c:title>
    <c:view3D>
      <c:depthPercent val="100"/>
      <c:perspective val="30"/>
    </c:view3D>
    <c:plotArea>
      <c:layout>
        <c:manualLayout>
          <c:layoutTarget val="inner"/>
          <c:xMode val="edge"/>
          <c:yMode val="edge"/>
          <c:x val="8.7791568701949568E-2"/>
          <c:y val="0.10392910447818955"/>
          <c:w val="0.77640668570786431"/>
          <c:h val="0.86185111030693562"/>
        </c:manualLayout>
      </c:layout>
      <c:bar3DChart>
        <c:barDir val="col"/>
        <c:grouping val="clustered"/>
        <c:ser>
          <c:idx val="0"/>
          <c:order val="0"/>
          <c:dLbls>
            <c:dLbl>
              <c:idx val="0"/>
              <c:layout>
                <c:manualLayout>
                  <c:x val="9.1449474165523514E-2"/>
                  <c:y val="1.4786649767638363E-2"/>
                </c:manualLayout>
              </c:layout>
              <c:showVal val="1"/>
            </c:dLbl>
            <c:dLbl>
              <c:idx val="1"/>
              <c:layout>
                <c:manualLayout>
                  <c:x val="1.1431184270690443E-2"/>
                  <c:y val="-2.5348542458808618E-2"/>
                </c:manualLayout>
              </c:layout>
              <c:showVal val="1"/>
            </c:dLbl>
            <c:dLbl>
              <c:idx val="2"/>
              <c:layout>
                <c:manualLayout>
                  <c:x val="2.2862368541380911E-3"/>
                  <c:y val="-2.32361639205746E-2"/>
                </c:manualLayout>
              </c:layout>
              <c:showVal val="1"/>
            </c:dLbl>
            <c:dLbl>
              <c:idx val="3"/>
              <c:layout>
                <c:manualLayout>
                  <c:x val="4.5724737082761839E-3"/>
                  <c:y val="-1.9011406844106463E-2"/>
                </c:manualLayout>
              </c:layout>
              <c:showVal val="1"/>
            </c:dLbl>
            <c:dLbl>
              <c:idx val="4"/>
              <c:layout>
                <c:manualLayout>
                  <c:x val="4.5724737082761839E-3"/>
                  <c:y val="-3.3798056611744821E-2"/>
                </c:manualLayout>
              </c:layout>
              <c:showVal val="1"/>
            </c:dLbl>
            <c:dLbl>
              <c:idx val="5"/>
              <c:layout>
                <c:manualLayout>
                  <c:x val="4.4679600235155791E-2"/>
                  <c:y val="-4.5901639344262314E-2"/>
                </c:manualLayout>
              </c:layout>
              <c:spPr/>
              <c:txPr>
                <a:bodyPr/>
                <a:lstStyle/>
                <a:p>
                  <a:pPr>
                    <a:defRPr/>
                  </a:pPr>
                  <a:endParaRPr lang="ru-RU"/>
                </a:p>
              </c:txPr>
              <c:showVal val="1"/>
            </c:dLbl>
            <c:showVal val="1"/>
          </c:dLbls>
          <c:cat>
            <c:strRef>
              <c:f>'слайд 24-26'!$A$5:$A$9</c:f>
              <c:strCache>
                <c:ptCount val="5"/>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ПРОЧИЕ НЕНАЛОГОВЫЕ ДОХОДЫ</c:v>
                </c:pt>
              </c:strCache>
            </c:strRef>
          </c:cat>
          <c:val>
            <c:numRef>
              <c:f>'слайд 24-26'!$C$5:$C$9</c:f>
              <c:numCache>
                <c:formatCode>#,##0.00</c:formatCode>
                <c:ptCount val="5"/>
                <c:pt idx="0">
                  <c:v>95.43885131070347</c:v>
                </c:pt>
                <c:pt idx="1">
                  <c:v>0.33961098149738783</c:v>
                </c:pt>
                <c:pt idx="2">
                  <c:v>1.7166128846179425</c:v>
                </c:pt>
                <c:pt idx="3">
                  <c:v>2.4743969508006387</c:v>
                </c:pt>
                <c:pt idx="4">
                  <c:v>3.0527872380502877E-2</c:v>
                </c:pt>
              </c:numCache>
            </c:numRef>
          </c:val>
        </c:ser>
        <c:gapWidth val="75"/>
        <c:shape val="cylinder"/>
        <c:axId val="82846464"/>
        <c:axId val="82848000"/>
        <c:axId val="0"/>
      </c:bar3DChart>
      <c:catAx>
        <c:axId val="82846464"/>
        <c:scaling>
          <c:orientation val="minMax"/>
        </c:scaling>
        <c:delete val="1"/>
        <c:axPos val="b"/>
        <c:tickLblPos val="nextTo"/>
        <c:crossAx val="82848000"/>
        <c:crosses val="autoZero"/>
        <c:auto val="1"/>
        <c:lblAlgn val="ctr"/>
        <c:lblOffset val="100"/>
      </c:catAx>
      <c:valAx>
        <c:axId val="82848000"/>
        <c:scaling>
          <c:orientation val="minMax"/>
        </c:scaling>
        <c:axPos val="l"/>
        <c:majorGridlines/>
        <c:numFmt formatCode="#,##0.00" sourceLinked="1"/>
        <c:majorTickMark val="none"/>
        <c:tickLblPos val="nextTo"/>
        <c:crossAx val="82846464"/>
        <c:crosses val="autoZero"/>
        <c:crossBetween val="between"/>
      </c:valAx>
      <c:spPr>
        <a:noFill/>
        <a:ln w="25400">
          <a:noFill/>
        </a:ln>
      </c:spPr>
    </c:plotArea>
    <c:legend>
      <c:legendPos val="r"/>
      <c:layout>
        <c:manualLayout>
          <c:xMode val="edge"/>
          <c:yMode val="edge"/>
          <c:x val="0.83822857416719321"/>
          <c:y val="0.50060028742872631"/>
          <c:w val="8.6419753086419679E-2"/>
          <c:h val="3.6755386565272496E-2"/>
        </c:manualLayout>
      </c:layout>
    </c:legend>
    <c:plotVisOnly val="1"/>
    <c:dispBlanksAs val="gap"/>
  </c:chart>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title>
      <c:tx>
        <c:rich>
          <a:bodyPr/>
          <a:lstStyle/>
          <a:p>
            <a:pPr>
              <a:defRPr/>
            </a:pPr>
            <a:r>
              <a:rPr lang="ru-RU" sz="2400" dirty="0"/>
              <a:t>2021 ГОД</a:t>
            </a:r>
            <a:endParaRPr lang="en-US" sz="2400" dirty="0"/>
          </a:p>
        </c:rich>
      </c:tx>
      <c:layout>
        <c:manualLayout>
          <c:xMode val="edge"/>
          <c:yMode val="edge"/>
          <c:x val="0.70720713646286493"/>
          <c:y val="6.9135318582391567E-2"/>
        </c:manualLayout>
      </c:layout>
    </c:title>
    <c:view3D>
      <c:rotX val="30"/>
      <c:perspective val="30"/>
    </c:view3D>
    <c:plotArea>
      <c:layout>
        <c:manualLayout>
          <c:layoutTarget val="inner"/>
          <c:xMode val="edge"/>
          <c:yMode val="edge"/>
          <c:x val="0"/>
          <c:y val="0.22000118206618949"/>
          <c:w val="1"/>
          <c:h val="0.67995907873494044"/>
        </c:manualLayout>
      </c:layout>
      <c:pie3DChart>
        <c:varyColors val="1"/>
        <c:ser>
          <c:idx val="0"/>
          <c:order val="0"/>
          <c:tx>
            <c:strRef>
              <c:f>'слайд 24-26'!$H$4</c:f>
              <c:strCache>
                <c:ptCount val="1"/>
                <c:pt idx="0">
                  <c:v>2021</c:v>
                </c:pt>
              </c:strCache>
            </c:strRef>
          </c:tx>
          <c:explosion val="65"/>
          <c:dPt>
            <c:idx val="0"/>
            <c:explosion val="115"/>
          </c:dPt>
          <c:dPt>
            <c:idx val="1"/>
            <c:explosion val="0"/>
          </c:dPt>
          <c:dPt>
            <c:idx val="2"/>
            <c:explosion val="61"/>
          </c:dPt>
          <c:dLbls>
            <c:dLbl>
              <c:idx val="0"/>
              <c:layout>
                <c:manualLayout>
                  <c:x val="-3.0941272965879299E-2"/>
                  <c:y val="2.7611762326109943E-2"/>
                </c:manualLayout>
              </c:layout>
              <c:tx>
                <c:rich>
                  <a:bodyPr/>
                  <a:lstStyle/>
                  <a:p>
                    <a:r>
                      <a:rPr lang="ru-RU"/>
                      <a:t>97,27</a:t>
                    </a:r>
                    <a:endParaRPr lang="en-US"/>
                  </a:p>
                </c:rich>
              </c:tx>
              <c:dLblPos val="bestFit"/>
            </c:dLbl>
            <c:dLbl>
              <c:idx val="1"/>
              <c:layout>
                <c:manualLayout>
                  <c:x val="-1.5472396668030013E-2"/>
                  <c:y val="8.3887621278435728E-2"/>
                </c:manualLayout>
              </c:layout>
              <c:tx>
                <c:rich>
                  <a:bodyPr/>
                  <a:lstStyle/>
                  <a:p>
                    <a:pPr>
                      <a:defRPr/>
                    </a:pPr>
                    <a:r>
                      <a:rPr lang="ru-RU"/>
                      <a:t>0,35</a:t>
                    </a:r>
                    <a:endParaRPr lang="en-US"/>
                  </a:p>
                </c:rich>
              </c:tx>
              <c:numFmt formatCode="#,##0.00;[Red]#,##0.00" sourceLinked="0"/>
              <c:spPr/>
              <c:dLblPos val="bestFit"/>
              <c:showPercent val="1"/>
            </c:dLbl>
            <c:dLbl>
              <c:idx val="2"/>
              <c:layout>
                <c:manualLayout>
                  <c:x val="5.9998584251919418E-3"/>
                  <c:y val="-1.7135876953131075E-2"/>
                </c:manualLayout>
              </c:layout>
              <c:tx>
                <c:rich>
                  <a:bodyPr/>
                  <a:lstStyle/>
                  <a:p>
                    <a:pPr>
                      <a:defRPr/>
                    </a:pPr>
                    <a:r>
                      <a:rPr lang="en-US"/>
                      <a:t>1</a:t>
                    </a:r>
                    <a:r>
                      <a:rPr lang="ru-RU"/>
                      <a:t>,75</a:t>
                    </a:r>
                    <a:endParaRPr lang="en-US"/>
                  </a:p>
                </c:rich>
              </c:tx>
              <c:numFmt formatCode="#,##0.00;[Red]#,##0.00" sourceLinked="0"/>
              <c:spPr/>
              <c:dLblPos val="bestFit"/>
            </c:dLbl>
            <c:dLbl>
              <c:idx val="3"/>
              <c:delete val="1"/>
            </c:dLbl>
            <c:dLbl>
              <c:idx val="4"/>
              <c:layout>
                <c:manualLayout>
                  <c:x val="3.8207103003866913E-2"/>
                  <c:y val="5.6346645576117287E-2"/>
                </c:manualLayout>
              </c:layout>
              <c:tx>
                <c:rich>
                  <a:bodyPr/>
                  <a:lstStyle/>
                  <a:p>
                    <a:r>
                      <a:rPr lang="ru-RU" smtClean="0"/>
                      <a:t>0,63</a:t>
                    </a:r>
                    <a:endParaRPr lang="en-US" dirty="0"/>
                  </a:p>
                </c:rich>
              </c:tx>
              <c:showPercent val="1"/>
            </c:dLbl>
            <c:numFmt formatCode="#,##0.00;[Red]#,##0.00" sourceLinked="0"/>
            <c:showPercent val="1"/>
          </c:dLbls>
          <c:cat>
            <c:strRef>
              <c:f>'слайд 24-26'!$I$3:$M$3</c:f>
              <c:strCache>
                <c:ptCount val="5"/>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pt idx="4">
                  <c:v>ПРОЧИЕ НЕНАЛОГОВЫЕ ДОХОДЫ</c:v>
                </c:pt>
              </c:strCache>
            </c:strRef>
          </c:cat>
          <c:val>
            <c:numRef>
              <c:f>'слайд 24-26'!$I$4:$M$4</c:f>
              <c:numCache>
                <c:formatCode>0.00</c:formatCode>
                <c:ptCount val="5"/>
                <c:pt idx="0">
                  <c:v>97.273750963077106</c:v>
                </c:pt>
                <c:pt idx="1">
                  <c:v>0.34614031481745361</c:v>
                </c:pt>
                <c:pt idx="2">
                  <c:v>1.7496163453887679</c:v>
                </c:pt>
                <c:pt idx="3">
                  <c:v>0.63049237671667313</c:v>
                </c:pt>
                <c:pt idx="4">
                  <c:v>3.1114798790967815E-2</c:v>
                </c:pt>
              </c:numCache>
            </c:numRef>
          </c:val>
        </c:ser>
        <c:ser>
          <c:idx val="1"/>
          <c:order val="1"/>
          <c:tx>
            <c:strRef>
              <c:f>'слайд 24-26'!$H$5</c:f>
              <c:strCache>
                <c:ptCount val="1"/>
                <c:pt idx="0">
                  <c:v>2022</c:v>
                </c:pt>
              </c:strCache>
            </c:strRef>
          </c:tx>
          <c:explosion val="25"/>
          <c:dLbls>
            <c:showPercent val="1"/>
          </c:dLbls>
          <c:cat>
            <c:strRef>
              <c:f>'слайд 24-26'!$I$3:$L$3</c:f>
              <c:strCache>
                <c:ptCount val="4"/>
                <c:pt idx="0">
                  <c:v>ДОХОДЫ ОТ ИСПОЛЬЗОВАНИЯ ИМУЩЕСТВА, НАХОДЯЩЕГОСЯ В ГОСУДАРСТВЕННОЙ И МУНИЦИПАЛЬНОЙ СОБСТВЕННОСТИ</c:v>
                </c:pt>
                <c:pt idx="1">
                  <c:v>ПЛАТЕЖИ ПРИ ПОЛЬЗОВАНИИ ПРИРОДНЫМИ РЕСУРСАМИ</c:v>
                </c:pt>
                <c:pt idx="2">
                  <c:v>ДОХОДЫ ОТ ОКАЗАНИЯ ПЛАТНЫХ УСЛУГ (РАБОТ) И КОМПЕНСАЦИИ ЗАТРАТ ГОСУДАРСТВА</c:v>
                </c:pt>
                <c:pt idx="3">
                  <c:v>ДОХОДЫ ОТ ПРОДАЖИ МАТЕРИАЛЬНЫХ И НЕМАТЕРИАЛЬНЫХ АКТИВОВ</c:v>
                </c:pt>
              </c:strCache>
            </c:strRef>
          </c:cat>
          <c:val>
            <c:numRef>
              <c:f>'слайд 24-26'!$I$5:$L$5</c:f>
              <c:numCache>
                <c:formatCode>0.00</c:formatCode>
                <c:ptCount val="4"/>
                <c:pt idx="0">
                  <c:v>94.300949475019891</c:v>
                </c:pt>
                <c:pt idx="1">
                  <c:v>0.33556185523531512</c:v>
                </c:pt>
                <c:pt idx="2">
                  <c:v>1.6961459895774122</c:v>
                </c:pt>
                <c:pt idx="3">
                  <c:v>3.6673426801673781</c:v>
                </c:pt>
              </c:numCache>
            </c:numRef>
          </c:val>
        </c:ser>
        <c:dLbls>
          <c:showPercent val="1"/>
        </c:dLbls>
      </c:pie3DChart>
      <c:spPr>
        <a:noFill/>
        <a:ln w="25400">
          <a:noFill/>
        </a:ln>
      </c:spPr>
    </c:plotArea>
    <c:legend>
      <c:legendPos val="r"/>
      <c:layout>
        <c:manualLayout>
          <c:xMode val="edge"/>
          <c:yMode val="edge"/>
          <c:x val="3.2127921715959504E-2"/>
          <c:y val="7.9866263208812016E-2"/>
          <c:w val="0.25149194127513375"/>
          <c:h val="0.92013376655705037"/>
        </c:manualLayout>
      </c:layout>
    </c:legend>
    <c:plotVisOnly val="1"/>
    <c:dispBlanksAs val="zero"/>
  </c:chart>
  <c:spPr>
    <a:gradFill rotWithShape="1">
      <a:gsLst>
        <a:gs pos="0">
          <a:schemeClr val="accent6">
            <a:tint val="15000"/>
            <a:satMod val="250000"/>
          </a:schemeClr>
        </a:gs>
        <a:gs pos="49000">
          <a:schemeClr val="accent6">
            <a:tint val="50000"/>
            <a:satMod val="200000"/>
          </a:schemeClr>
        </a:gs>
        <a:gs pos="49100">
          <a:schemeClr val="accent6">
            <a:tint val="64000"/>
            <a:satMod val="160000"/>
          </a:schemeClr>
        </a:gs>
        <a:gs pos="92000">
          <a:schemeClr val="accent6">
            <a:tint val="50000"/>
            <a:satMod val="200000"/>
          </a:schemeClr>
        </a:gs>
        <a:gs pos="100000">
          <a:schemeClr val="accent6">
            <a:tint val="43000"/>
            <a:satMod val="190000"/>
          </a:schemeClr>
        </a:gs>
      </a:gsLst>
      <a:lin ang="5400000" scaled="1"/>
    </a:gradFill>
    <a:ln w="11430" cap="flat" cmpd="sng" algn="ctr">
      <a:solidFill>
        <a:schemeClr val="accent6"/>
      </a:solidFill>
      <a:prstDash val="solid"/>
    </a:ln>
    <a:effectLst>
      <a:outerShdw blurRad="50800" dist="25000" dir="5400000" rotWithShape="0">
        <a:schemeClr val="accent6">
          <a:shade val="30000"/>
          <a:satMod val="150000"/>
          <a:alpha val="38000"/>
        </a:schemeClr>
      </a:outerShdw>
    </a:effectLst>
  </c:spPr>
  <c:txPr>
    <a:bodyPr/>
    <a:lstStyle/>
    <a:p>
      <a:pPr>
        <a:defRPr>
          <a:solidFill>
            <a:schemeClr val="dk1"/>
          </a:solidFill>
          <a:latin typeface="+mn-lt"/>
          <a:ea typeface="+mn-ea"/>
          <a:cs typeface="+mn-cs"/>
        </a:defRPr>
      </a:pPr>
      <a:endParaRPr lang="ru-RU"/>
    </a:p>
  </c:txPr>
  <c:externalData r:id="rId1"/>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15793B0-0E93-4897-A447-44AAD083CC64}"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ru-RU"/>
        </a:p>
      </dgm:t>
    </dgm:pt>
    <dgm:pt modelId="{1C59AC04-BB01-4AB2-84CC-ABEC200D68A6}">
      <dgm:prSet phldrT="[Текст]" custT="1"/>
      <dgm:spPr>
        <a:xfrm>
          <a:off x="415146" y="1505"/>
          <a:ext cx="2427256" cy="1213628"/>
        </a:xfrm>
        <a:solidFill>
          <a:srgbClr val="C0504D">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000" b="1" dirty="0">
              <a:solidFill>
                <a:sysClr val="windowText" lastClr="000000"/>
              </a:solidFill>
              <a:latin typeface="Cambria"/>
              <a:ea typeface="+mn-ea"/>
              <a:cs typeface="+mn-cs"/>
            </a:rPr>
            <a:t>Профицит (доходы больше расходов)</a:t>
          </a:r>
        </a:p>
      </dgm:t>
    </dgm:pt>
    <dgm:pt modelId="{0C8ECAF1-18E8-47E1-BA2C-F0E83BF55E4B}" type="parTrans" cxnId="{B122DB6F-0A23-49F7-B3E6-02E74A691C8E}">
      <dgm:prSet/>
      <dgm:spPr/>
      <dgm:t>
        <a:bodyPr/>
        <a:lstStyle/>
        <a:p>
          <a:endParaRPr lang="ru-RU"/>
        </a:p>
      </dgm:t>
    </dgm:pt>
    <dgm:pt modelId="{7519342A-A22D-4424-935A-21BF210035A6}" type="sibTrans" cxnId="{B122DB6F-0A23-49F7-B3E6-02E74A691C8E}">
      <dgm:prSet/>
      <dgm:spPr/>
      <dgm:t>
        <a:bodyPr/>
        <a:lstStyle/>
        <a:p>
          <a:endParaRPr lang="ru-RU"/>
        </a:p>
      </dgm:t>
    </dgm:pt>
    <dgm:pt modelId="{1302C63C-5681-465F-B181-772EDEBDB656}">
      <dgm:prSet phldrT="[Текст]" custT="1"/>
      <dgm:spPr>
        <a:xfrm>
          <a:off x="900598" y="1518541"/>
          <a:ext cx="1941805" cy="1213628"/>
        </a:xfrm>
        <a:solidFill>
          <a:sysClr val="window" lastClr="FFFFFF">
            <a:alpha val="90000"/>
            <a:hueOff val="0"/>
            <a:satOff val="0"/>
            <a:lumOff val="0"/>
            <a:alphaOff val="0"/>
          </a:sysClr>
        </a:solidFill>
        <a:ln w="25400" cap="flat" cmpd="sng" algn="ctr">
          <a:solidFill>
            <a:srgbClr val="C0504D">
              <a:hueOff val="0"/>
              <a:satOff val="0"/>
              <a:lumOff val="0"/>
              <a:alphaOff val="0"/>
            </a:srgbClr>
          </a:solidFill>
          <a:prstDash val="solid"/>
        </a:ln>
        <a:effectLst/>
      </dgm:spPr>
      <dgm:t>
        <a:bodyPr/>
        <a:lstStyle/>
        <a:p>
          <a:r>
            <a:rPr lang="ru-RU" sz="1100">
              <a:solidFill>
                <a:sysClr val="windowText" lastClr="000000">
                  <a:hueOff val="0"/>
                  <a:satOff val="0"/>
                  <a:lumOff val="0"/>
                  <a:alphaOff val="0"/>
                </a:sysClr>
              </a:solidFill>
              <a:latin typeface="Cambria"/>
              <a:ea typeface="+mn-ea"/>
              <a:cs typeface="+mn-cs"/>
            </a:rPr>
            <a:t>При превышении доходов над расходами принимается решение, как их использовать (например,накапливать резервы, остатки, погашать долг).</a:t>
          </a:r>
        </a:p>
      </dgm:t>
    </dgm:pt>
    <dgm:pt modelId="{9FFA1C2D-3371-4E7C-B540-11F9B15A38CA}" type="parTrans" cxnId="{0A7599DB-0565-4055-90BD-09E48CF9AE6D}">
      <dgm:prSet/>
      <dgm:spPr>
        <a:xfrm>
          <a:off x="657872" y="1215133"/>
          <a:ext cx="242725" cy="910221"/>
        </a:xfrm>
        <a:noFill/>
        <a:ln w="25400" cap="flat" cmpd="sng" algn="ctr">
          <a:solidFill>
            <a:srgbClr val="9BBB59">
              <a:hueOff val="0"/>
              <a:satOff val="0"/>
              <a:lumOff val="0"/>
              <a:alphaOff val="0"/>
            </a:srgbClr>
          </a:solidFill>
          <a:prstDash val="solid"/>
        </a:ln>
        <a:effectLst/>
      </dgm:spPr>
      <dgm:t>
        <a:bodyPr/>
        <a:lstStyle/>
        <a:p>
          <a:endParaRPr lang="ru-RU"/>
        </a:p>
      </dgm:t>
    </dgm:pt>
    <dgm:pt modelId="{28FCE827-969A-47C1-91C8-5591D2302A73}" type="sibTrans" cxnId="{0A7599DB-0565-4055-90BD-09E48CF9AE6D}">
      <dgm:prSet/>
      <dgm:spPr/>
      <dgm:t>
        <a:bodyPr/>
        <a:lstStyle/>
        <a:p>
          <a:endParaRPr lang="ru-RU"/>
        </a:p>
      </dgm:t>
    </dgm:pt>
    <dgm:pt modelId="{759A003B-956C-44CB-B966-77ED472BA81A}" type="pres">
      <dgm:prSet presAssocID="{B15793B0-0E93-4897-A447-44AAD083CC64}" presName="diagram" presStyleCnt="0">
        <dgm:presLayoutVars>
          <dgm:chPref val="1"/>
          <dgm:dir/>
          <dgm:animOne val="branch"/>
          <dgm:animLvl val="lvl"/>
          <dgm:resizeHandles/>
        </dgm:presLayoutVars>
      </dgm:prSet>
      <dgm:spPr/>
      <dgm:t>
        <a:bodyPr/>
        <a:lstStyle/>
        <a:p>
          <a:endParaRPr lang="ru-RU"/>
        </a:p>
      </dgm:t>
    </dgm:pt>
    <dgm:pt modelId="{525272D5-F5CC-433E-86D9-C039D11AEC45}" type="pres">
      <dgm:prSet presAssocID="{1C59AC04-BB01-4AB2-84CC-ABEC200D68A6}" presName="root" presStyleCnt="0"/>
      <dgm:spPr/>
    </dgm:pt>
    <dgm:pt modelId="{540791F9-CCC4-4AFE-A6A8-B678815076D5}" type="pres">
      <dgm:prSet presAssocID="{1C59AC04-BB01-4AB2-84CC-ABEC200D68A6}" presName="rootComposite" presStyleCnt="0"/>
      <dgm:spPr/>
    </dgm:pt>
    <dgm:pt modelId="{8635F9FE-D1CB-4B62-8813-C1440244973D}" type="pres">
      <dgm:prSet presAssocID="{1C59AC04-BB01-4AB2-84CC-ABEC200D68A6}" presName="rootText" presStyleLbl="node1" presStyleIdx="0" presStyleCnt="1"/>
      <dgm:spPr>
        <a:prstGeom prst="roundRect">
          <a:avLst>
            <a:gd name="adj" fmla="val 10000"/>
          </a:avLst>
        </a:prstGeom>
      </dgm:spPr>
      <dgm:t>
        <a:bodyPr/>
        <a:lstStyle/>
        <a:p>
          <a:endParaRPr lang="ru-RU"/>
        </a:p>
      </dgm:t>
    </dgm:pt>
    <dgm:pt modelId="{E62A8229-D6AA-468F-838D-00B01F51D6E9}" type="pres">
      <dgm:prSet presAssocID="{1C59AC04-BB01-4AB2-84CC-ABEC200D68A6}" presName="rootConnector" presStyleLbl="node1" presStyleIdx="0" presStyleCnt="1"/>
      <dgm:spPr/>
      <dgm:t>
        <a:bodyPr/>
        <a:lstStyle/>
        <a:p>
          <a:endParaRPr lang="ru-RU"/>
        </a:p>
      </dgm:t>
    </dgm:pt>
    <dgm:pt modelId="{62C66162-1249-4309-95E6-34151052F14D}" type="pres">
      <dgm:prSet presAssocID="{1C59AC04-BB01-4AB2-84CC-ABEC200D68A6}" presName="childShape" presStyleCnt="0"/>
      <dgm:spPr/>
    </dgm:pt>
    <dgm:pt modelId="{CC2FD097-F3FB-4B3B-A75F-BAD9EC4A818B}" type="pres">
      <dgm:prSet presAssocID="{9FFA1C2D-3371-4E7C-B540-11F9B15A38CA}" presName="Name13" presStyleLbl="parChTrans1D2" presStyleIdx="0" presStyleCnt="1"/>
      <dgm:spPr>
        <a:custGeom>
          <a:avLst/>
          <a:gdLst/>
          <a:ahLst/>
          <a:cxnLst/>
          <a:rect l="0" t="0" r="0" b="0"/>
          <a:pathLst>
            <a:path>
              <a:moveTo>
                <a:pt x="0" y="0"/>
              </a:moveTo>
              <a:lnTo>
                <a:pt x="0" y="910221"/>
              </a:lnTo>
              <a:lnTo>
                <a:pt x="242725" y="910221"/>
              </a:lnTo>
            </a:path>
          </a:pathLst>
        </a:custGeom>
      </dgm:spPr>
      <dgm:t>
        <a:bodyPr/>
        <a:lstStyle/>
        <a:p>
          <a:endParaRPr lang="ru-RU"/>
        </a:p>
      </dgm:t>
    </dgm:pt>
    <dgm:pt modelId="{FFA0B8A4-B681-4102-8750-4ABEBA00E471}" type="pres">
      <dgm:prSet presAssocID="{1302C63C-5681-465F-B181-772EDEBDB656}" presName="childText" presStyleLbl="bgAcc1" presStyleIdx="0" presStyleCnt="1">
        <dgm:presLayoutVars>
          <dgm:bulletEnabled val="1"/>
        </dgm:presLayoutVars>
      </dgm:prSet>
      <dgm:spPr>
        <a:prstGeom prst="roundRect">
          <a:avLst>
            <a:gd name="adj" fmla="val 10000"/>
          </a:avLst>
        </a:prstGeom>
      </dgm:spPr>
      <dgm:t>
        <a:bodyPr/>
        <a:lstStyle/>
        <a:p>
          <a:endParaRPr lang="ru-RU"/>
        </a:p>
      </dgm:t>
    </dgm:pt>
  </dgm:ptLst>
  <dgm:cxnLst>
    <dgm:cxn modelId="{0A7599DB-0565-4055-90BD-09E48CF9AE6D}" srcId="{1C59AC04-BB01-4AB2-84CC-ABEC200D68A6}" destId="{1302C63C-5681-465F-B181-772EDEBDB656}" srcOrd="0" destOrd="0" parTransId="{9FFA1C2D-3371-4E7C-B540-11F9B15A38CA}" sibTransId="{28FCE827-969A-47C1-91C8-5591D2302A73}"/>
    <dgm:cxn modelId="{6E81A41C-04C6-44ED-A884-0B65D5201F9F}" type="presOf" srcId="{1C59AC04-BB01-4AB2-84CC-ABEC200D68A6}" destId="{8635F9FE-D1CB-4B62-8813-C1440244973D}" srcOrd="0" destOrd="0" presId="urn:microsoft.com/office/officeart/2005/8/layout/hierarchy3"/>
    <dgm:cxn modelId="{B122DB6F-0A23-49F7-B3E6-02E74A691C8E}" srcId="{B15793B0-0E93-4897-A447-44AAD083CC64}" destId="{1C59AC04-BB01-4AB2-84CC-ABEC200D68A6}" srcOrd="0" destOrd="0" parTransId="{0C8ECAF1-18E8-47E1-BA2C-F0E83BF55E4B}" sibTransId="{7519342A-A22D-4424-935A-21BF210035A6}"/>
    <dgm:cxn modelId="{8750D209-0735-49A1-921C-817806E5952B}" type="presOf" srcId="{1302C63C-5681-465F-B181-772EDEBDB656}" destId="{FFA0B8A4-B681-4102-8750-4ABEBA00E471}" srcOrd="0" destOrd="0" presId="urn:microsoft.com/office/officeart/2005/8/layout/hierarchy3"/>
    <dgm:cxn modelId="{BD998AFA-7E67-4EDF-97FF-CCF772171FF9}" type="presOf" srcId="{1C59AC04-BB01-4AB2-84CC-ABEC200D68A6}" destId="{E62A8229-D6AA-468F-838D-00B01F51D6E9}" srcOrd="1" destOrd="0" presId="urn:microsoft.com/office/officeart/2005/8/layout/hierarchy3"/>
    <dgm:cxn modelId="{BD09EFBB-F368-44D2-9E82-41A1690D24FF}" type="presOf" srcId="{B15793B0-0E93-4897-A447-44AAD083CC64}" destId="{759A003B-956C-44CB-B966-77ED472BA81A}" srcOrd="0" destOrd="0" presId="urn:microsoft.com/office/officeart/2005/8/layout/hierarchy3"/>
    <dgm:cxn modelId="{1755DF0A-2BCD-443F-A814-BF349855A601}" type="presOf" srcId="{9FFA1C2D-3371-4E7C-B540-11F9B15A38CA}" destId="{CC2FD097-F3FB-4B3B-A75F-BAD9EC4A818B}" srcOrd="0" destOrd="0" presId="urn:microsoft.com/office/officeart/2005/8/layout/hierarchy3"/>
    <dgm:cxn modelId="{8FBD28A9-7E70-4F2A-87C1-E210E11C05C0}" type="presParOf" srcId="{759A003B-956C-44CB-B966-77ED472BA81A}" destId="{525272D5-F5CC-433E-86D9-C039D11AEC45}" srcOrd="0" destOrd="0" presId="urn:microsoft.com/office/officeart/2005/8/layout/hierarchy3"/>
    <dgm:cxn modelId="{FF3B5F72-9941-4313-8DEE-E0DC95519434}" type="presParOf" srcId="{525272D5-F5CC-433E-86D9-C039D11AEC45}" destId="{540791F9-CCC4-4AFE-A6A8-B678815076D5}" srcOrd="0" destOrd="0" presId="urn:microsoft.com/office/officeart/2005/8/layout/hierarchy3"/>
    <dgm:cxn modelId="{01C0448A-340C-451A-A087-93EC51B7CC89}" type="presParOf" srcId="{540791F9-CCC4-4AFE-A6A8-B678815076D5}" destId="{8635F9FE-D1CB-4B62-8813-C1440244973D}" srcOrd="0" destOrd="0" presId="urn:microsoft.com/office/officeart/2005/8/layout/hierarchy3"/>
    <dgm:cxn modelId="{5357A832-DA10-4C0A-A106-BEADD4C43E43}" type="presParOf" srcId="{540791F9-CCC4-4AFE-A6A8-B678815076D5}" destId="{E62A8229-D6AA-468F-838D-00B01F51D6E9}" srcOrd="1" destOrd="0" presId="urn:microsoft.com/office/officeart/2005/8/layout/hierarchy3"/>
    <dgm:cxn modelId="{3F5E6462-1999-4385-B730-8CC96E93084E}" type="presParOf" srcId="{525272D5-F5CC-433E-86D9-C039D11AEC45}" destId="{62C66162-1249-4309-95E6-34151052F14D}" srcOrd="1" destOrd="0" presId="urn:microsoft.com/office/officeart/2005/8/layout/hierarchy3"/>
    <dgm:cxn modelId="{2F6784EC-052D-4E12-9D53-56166CBBEE82}" type="presParOf" srcId="{62C66162-1249-4309-95E6-34151052F14D}" destId="{CC2FD097-F3FB-4B3B-A75F-BAD9EC4A818B}" srcOrd="0" destOrd="0" presId="urn:microsoft.com/office/officeart/2005/8/layout/hierarchy3"/>
    <dgm:cxn modelId="{55337EA0-38B1-4155-B0A4-C3D725567C08}" type="presParOf" srcId="{62C66162-1249-4309-95E6-34151052F14D}" destId="{FFA0B8A4-B681-4102-8750-4ABEBA00E471}" srcOrd="1" destOrd="0" presId="urn:microsoft.com/office/officeart/2005/8/layout/hierarchy3"/>
  </dgm:cxnLst>
  <dgm:bg/>
  <dgm:whole/>
</dgm:dataModel>
</file>

<file path=ppt/diagrams/data2.xml><?xml version="1.0" encoding="utf-8"?>
<dgm:dataModel xmlns:dgm="http://schemas.openxmlformats.org/drawingml/2006/diagram" xmlns:a="http://schemas.openxmlformats.org/drawingml/2006/main">
  <dgm:ptLst>
    <dgm:pt modelId="{B15793B0-0E93-4897-A447-44AAD083CC64}" type="doc">
      <dgm:prSet loTypeId="urn:microsoft.com/office/officeart/2005/8/layout/hierarchy3" loCatId="relationship" qsTypeId="urn:microsoft.com/office/officeart/2005/8/quickstyle/simple1" qsCatId="simple" csTypeId="urn:microsoft.com/office/officeart/2005/8/colors/colorful2" csCatId="colorful" phldr="1"/>
      <dgm:spPr/>
      <dgm:t>
        <a:bodyPr/>
        <a:lstStyle/>
        <a:p>
          <a:endParaRPr lang="ru-RU"/>
        </a:p>
      </dgm:t>
    </dgm:pt>
    <dgm:pt modelId="{1C59AC04-BB01-4AB2-84CC-ABEC200D68A6}">
      <dgm:prSet phldrT="[Текст]" custT="1"/>
      <dgm:spPr>
        <a:xfrm>
          <a:off x="415146" y="1505"/>
          <a:ext cx="2427256" cy="1213628"/>
        </a:xfrm>
        <a:solidFill>
          <a:srgbClr val="009DD9">
            <a:hueOff val="0"/>
            <a:satOff val="0"/>
            <a:lumOff val="0"/>
            <a:alphaOff val="0"/>
          </a:srgbClr>
        </a:solidFill>
        <a:ln w="25400" cap="flat" cmpd="sng" algn="ctr">
          <a:solidFill>
            <a:sysClr val="window" lastClr="FFFFFF">
              <a:hueOff val="0"/>
              <a:satOff val="0"/>
              <a:lumOff val="0"/>
              <a:alphaOff val="0"/>
            </a:sysClr>
          </a:solidFill>
          <a:prstDash val="solid"/>
        </a:ln>
        <a:effectLst/>
      </dgm:spPr>
      <dgm:t>
        <a:bodyPr/>
        <a:lstStyle/>
        <a:p>
          <a:r>
            <a:rPr lang="ru-RU" sz="2000" b="1" dirty="0">
              <a:solidFill>
                <a:sysClr val="windowText" lastClr="000000"/>
              </a:solidFill>
              <a:latin typeface="Cambria"/>
              <a:ea typeface="+mn-ea"/>
              <a:cs typeface="+mn-cs"/>
            </a:rPr>
            <a:t>Дефицит (расходы больше доходов)</a:t>
          </a:r>
        </a:p>
      </dgm:t>
    </dgm:pt>
    <dgm:pt modelId="{0C8ECAF1-18E8-47E1-BA2C-F0E83BF55E4B}" type="parTrans" cxnId="{B122DB6F-0A23-49F7-B3E6-02E74A691C8E}">
      <dgm:prSet/>
      <dgm:spPr/>
      <dgm:t>
        <a:bodyPr/>
        <a:lstStyle/>
        <a:p>
          <a:endParaRPr lang="ru-RU"/>
        </a:p>
      </dgm:t>
    </dgm:pt>
    <dgm:pt modelId="{7519342A-A22D-4424-935A-21BF210035A6}" type="sibTrans" cxnId="{B122DB6F-0A23-49F7-B3E6-02E74A691C8E}">
      <dgm:prSet/>
      <dgm:spPr/>
      <dgm:t>
        <a:bodyPr/>
        <a:lstStyle/>
        <a:p>
          <a:endParaRPr lang="ru-RU"/>
        </a:p>
      </dgm:t>
    </dgm:pt>
    <dgm:pt modelId="{1302C63C-5681-465F-B181-772EDEBDB656}">
      <dgm:prSet phldrT="[Текст]" custT="1"/>
      <dgm:spPr>
        <a:xfrm>
          <a:off x="900598" y="1518541"/>
          <a:ext cx="1941805" cy="1213628"/>
        </a:xfrm>
        <a:solidFill>
          <a:sysClr val="window" lastClr="FFFFFF">
            <a:alpha val="90000"/>
            <a:hueOff val="0"/>
            <a:satOff val="0"/>
            <a:lumOff val="0"/>
            <a:alphaOff val="0"/>
          </a:sysClr>
        </a:solidFill>
        <a:ln w="25400" cap="flat" cmpd="sng" algn="ctr">
          <a:solidFill>
            <a:srgbClr val="009DD9">
              <a:hueOff val="0"/>
              <a:satOff val="0"/>
              <a:lumOff val="0"/>
              <a:alphaOff val="0"/>
            </a:srgbClr>
          </a:solidFill>
          <a:prstDash val="solid"/>
        </a:ln>
        <a:effectLst/>
      </dgm:spPr>
      <dgm:t>
        <a:bodyPr/>
        <a:lstStyle/>
        <a:p>
          <a:r>
            <a:rPr lang="ru-RU" sz="1100">
              <a:solidFill>
                <a:sysClr val="windowText" lastClr="000000">
                  <a:hueOff val="0"/>
                  <a:satOff val="0"/>
                  <a:lumOff val="0"/>
                  <a:alphaOff val="0"/>
                </a:sysClr>
              </a:solidFill>
              <a:latin typeface="Cambria"/>
              <a:ea typeface="+mn-ea"/>
              <a:cs typeface="+mn-cs"/>
            </a:rPr>
            <a:t>При превышении расходов над доходами принимается решение об источниках покрытия дефицита (например, использовать имеющиеся накопления, остатки, взять  в долг)</a:t>
          </a:r>
        </a:p>
      </dgm:t>
    </dgm:pt>
    <dgm:pt modelId="{9FFA1C2D-3371-4E7C-B540-11F9B15A38CA}" type="parTrans" cxnId="{0A7599DB-0565-4055-90BD-09E48CF9AE6D}">
      <dgm:prSet/>
      <dgm:spPr>
        <a:xfrm>
          <a:off x="657872" y="1215133"/>
          <a:ext cx="242725" cy="910221"/>
        </a:xfrm>
        <a:noFill/>
        <a:ln w="25400" cap="flat" cmpd="sng" algn="ctr">
          <a:solidFill>
            <a:srgbClr val="0BD0D9">
              <a:hueOff val="0"/>
              <a:satOff val="0"/>
              <a:lumOff val="0"/>
              <a:alphaOff val="0"/>
            </a:srgbClr>
          </a:solidFill>
          <a:prstDash val="solid"/>
        </a:ln>
        <a:effectLst/>
      </dgm:spPr>
      <dgm:t>
        <a:bodyPr/>
        <a:lstStyle/>
        <a:p>
          <a:endParaRPr lang="ru-RU"/>
        </a:p>
      </dgm:t>
    </dgm:pt>
    <dgm:pt modelId="{28FCE827-969A-47C1-91C8-5591D2302A73}" type="sibTrans" cxnId="{0A7599DB-0565-4055-90BD-09E48CF9AE6D}">
      <dgm:prSet/>
      <dgm:spPr/>
      <dgm:t>
        <a:bodyPr/>
        <a:lstStyle/>
        <a:p>
          <a:endParaRPr lang="ru-RU"/>
        </a:p>
      </dgm:t>
    </dgm:pt>
    <dgm:pt modelId="{759A003B-956C-44CB-B966-77ED472BA81A}" type="pres">
      <dgm:prSet presAssocID="{B15793B0-0E93-4897-A447-44AAD083CC64}" presName="diagram" presStyleCnt="0">
        <dgm:presLayoutVars>
          <dgm:chPref val="1"/>
          <dgm:dir/>
          <dgm:animOne val="branch"/>
          <dgm:animLvl val="lvl"/>
          <dgm:resizeHandles/>
        </dgm:presLayoutVars>
      </dgm:prSet>
      <dgm:spPr/>
      <dgm:t>
        <a:bodyPr/>
        <a:lstStyle/>
        <a:p>
          <a:endParaRPr lang="ru-RU"/>
        </a:p>
      </dgm:t>
    </dgm:pt>
    <dgm:pt modelId="{525272D5-F5CC-433E-86D9-C039D11AEC45}" type="pres">
      <dgm:prSet presAssocID="{1C59AC04-BB01-4AB2-84CC-ABEC200D68A6}" presName="root" presStyleCnt="0"/>
      <dgm:spPr/>
    </dgm:pt>
    <dgm:pt modelId="{540791F9-CCC4-4AFE-A6A8-B678815076D5}" type="pres">
      <dgm:prSet presAssocID="{1C59AC04-BB01-4AB2-84CC-ABEC200D68A6}" presName="rootComposite" presStyleCnt="0"/>
      <dgm:spPr/>
    </dgm:pt>
    <dgm:pt modelId="{8635F9FE-D1CB-4B62-8813-C1440244973D}" type="pres">
      <dgm:prSet presAssocID="{1C59AC04-BB01-4AB2-84CC-ABEC200D68A6}" presName="rootText" presStyleLbl="node1" presStyleIdx="0" presStyleCnt="1"/>
      <dgm:spPr>
        <a:prstGeom prst="roundRect">
          <a:avLst>
            <a:gd name="adj" fmla="val 10000"/>
          </a:avLst>
        </a:prstGeom>
      </dgm:spPr>
      <dgm:t>
        <a:bodyPr/>
        <a:lstStyle/>
        <a:p>
          <a:endParaRPr lang="ru-RU"/>
        </a:p>
      </dgm:t>
    </dgm:pt>
    <dgm:pt modelId="{E62A8229-D6AA-468F-838D-00B01F51D6E9}" type="pres">
      <dgm:prSet presAssocID="{1C59AC04-BB01-4AB2-84CC-ABEC200D68A6}" presName="rootConnector" presStyleLbl="node1" presStyleIdx="0" presStyleCnt="1"/>
      <dgm:spPr/>
      <dgm:t>
        <a:bodyPr/>
        <a:lstStyle/>
        <a:p>
          <a:endParaRPr lang="ru-RU"/>
        </a:p>
      </dgm:t>
    </dgm:pt>
    <dgm:pt modelId="{62C66162-1249-4309-95E6-34151052F14D}" type="pres">
      <dgm:prSet presAssocID="{1C59AC04-BB01-4AB2-84CC-ABEC200D68A6}" presName="childShape" presStyleCnt="0"/>
      <dgm:spPr/>
    </dgm:pt>
    <dgm:pt modelId="{CC2FD097-F3FB-4B3B-A75F-BAD9EC4A818B}" type="pres">
      <dgm:prSet presAssocID="{9FFA1C2D-3371-4E7C-B540-11F9B15A38CA}" presName="Name13" presStyleLbl="parChTrans1D2" presStyleIdx="0" presStyleCnt="1"/>
      <dgm:spPr>
        <a:custGeom>
          <a:avLst/>
          <a:gdLst/>
          <a:ahLst/>
          <a:cxnLst/>
          <a:rect l="0" t="0" r="0" b="0"/>
          <a:pathLst>
            <a:path>
              <a:moveTo>
                <a:pt x="0" y="0"/>
              </a:moveTo>
              <a:lnTo>
                <a:pt x="0" y="910221"/>
              </a:lnTo>
              <a:lnTo>
                <a:pt x="242725" y="910221"/>
              </a:lnTo>
            </a:path>
          </a:pathLst>
        </a:custGeom>
      </dgm:spPr>
      <dgm:t>
        <a:bodyPr/>
        <a:lstStyle/>
        <a:p>
          <a:endParaRPr lang="ru-RU"/>
        </a:p>
      </dgm:t>
    </dgm:pt>
    <dgm:pt modelId="{FFA0B8A4-B681-4102-8750-4ABEBA00E471}" type="pres">
      <dgm:prSet presAssocID="{1302C63C-5681-465F-B181-772EDEBDB656}" presName="childText" presStyleLbl="bgAcc1" presStyleIdx="0" presStyleCnt="1">
        <dgm:presLayoutVars>
          <dgm:bulletEnabled val="1"/>
        </dgm:presLayoutVars>
      </dgm:prSet>
      <dgm:spPr>
        <a:prstGeom prst="roundRect">
          <a:avLst>
            <a:gd name="adj" fmla="val 10000"/>
          </a:avLst>
        </a:prstGeom>
      </dgm:spPr>
      <dgm:t>
        <a:bodyPr/>
        <a:lstStyle/>
        <a:p>
          <a:endParaRPr lang="ru-RU"/>
        </a:p>
      </dgm:t>
    </dgm:pt>
  </dgm:ptLst>
  <dgm:cxnLst>
    <dgm:cxn modelId="{0A7599DB-0565-4055-90BD-09E48CF9AE6D}" srcId="{1C59AC04-BB01-4AB2-84CC-ABEC200D68A6}" destId="{1302C63C-5681-465F-B181-772EDEBDB656}" srcOrd="0" destOrd="0" parTransId="{9FFA1C2D-3371-4E7C-B540-11F9B15A38CA}" sibTransId="{28FCE827-969A-47C1-91C8-5591D2302A73}"/>
    <dgm:cxn modelId="{EA93F261-3DEF-499F-9722-CB88F97034DE}" type="presOf" srcId="{1C59AC04-BB01-4AB2-84CC-ABEC200D68A6}" destId="{8635F9FE-D1CB-4B62-8813-C1440244973D}" srcOrd="0" destOrd="0" presId="urn:microsoft.com/office/officeart/2005/8/layout/hierarchy3"/>
    <dgm:cxn modelId="{9035EAB6-D338-444D-B2BA-3D7098531A4A}" type="presOf" srcId="{1C59AC04-BB01-4AB2-84CC-ABEC200D68A6}" destId="{E62A8229-D6AA-468F-838D-00B01F51D6E9}" srcOrd="1" destOrd="0" presId="urn:microsoft.com/office/officeart/2005/8/layout/hierarchy3"/>
    <dgm:cxn modelId="{1A98F93F-1263-4228-BC40-615904D50B84}" type="presOf" srcId="{B15793B0-0E93-4897-A447-44AAD083CC64}" destId="{759A003B-956C-44CB-B966-77ED472BA81A}" srcOrd="0" destOrd="0" presId="urn:microsoft.com/office/officeart/2005/8/layout/hierarchy3"/>
    <dgm:cxn modelId="{35801591-7C4C-4157-A814-87B4FA9A85B3}" type="presOf" srcId="{1302C63C-5681-465F-B181-772EDEBDB656}" destId="{FFA0B8A4-B681-4102-8750-4ABEBA00E471}" srcOrd="0" destOrd="0" presId="urn:microsoft.com/office/officeart/2005/8/layout/hierarchy3"/>
    <dgm:cxn modelId="{0ACFE512-6028-4BF1-90FF-F8EF129C6906}" type="presOf" srcId="{9FFA1C2D-3371-4E7C-B540-11F9B15A38CA}" destId="{CC2FD097-F3FB-4B3B-A75F-BAD9EC4A818B}" srcOrd="0" destOrd="0" presId="urn:microsoft.com/office/officeart/2005/8/layout/hierarchy3"/>
    <dgm:cxn modelId="{B122DB6F-0A23-49F7-B3E6-02E74A691C8E}" srcId="{B15793B0-0E93-4897-A447-44AAD083CC64}" destId="{1C59AC04-BB01-4AB2-84CC-ABEC200D68A6}" srcOrd="0" destOrd="0" parTransId="{0C8ECAF1-18E8-47E1-BA2C-F0E83BF55E4B}" sibTransId="{7519342A-A22D-4424-935A-21BF210035A6}"/>
    <dgm:cxn modelId="{631F8783-D9F3-4A42-9DED-478A8A7A5A03}" type="presParOf" srcId="{759A003B-956C-44CB-B966-77ED472BA81A}" destId="{525272D5-F5CC-433E-86D9-C039D11AEC45}" srcOrd="0" destOrd="0" presId="urn:microsoft.com/office/officeart/2005/8/layout/hierarchy3"/>
    <dgm:cxn modelId="{7CE09903-D376-4291-8078-B8B2161A003E}" type="presParOf" srcId="{525272D5-F5CC-433E-86D9-C039D11AEC45}" destId="{540791F9-CCC4-4AFE-A6A8-B678815076D5}" srcOrd="0" destOrd="0" presId="urn:microsoft.com/office/officeart/2005/8/layout/hierarchy3"/>
    <dgm:cxn modelId="{C2F29E53-BAEB-4D7D-A492-0E1B09456B1E}" type="presParOf" srcId="{540791F9-CCC4-4AFE-A6A8-B678815076D5}" destId="{8635F9FE-D1CB-4B62-8813-C1440244973D}" srcOrd="0" destOrd="0" presId="urn:microsoft.com/office/officeart/2005/8/layout/hierarchy3"/>
    <dgm:cxn modelId="{CEBD3612-8D4A-4589-BB08-39FC23AE5785}" type="presParOf" srcId="{540791F9-CCC4-4AFE-A6A8-B678815076D5}" destId="{E62A8229-D6AA-468F-838D-00B01F51D6E9}" srcOrd="1" destOrd="0" presId="urn:microsoft.com/office/officeart/2005/8/layout/hierarchy3"/>
    <dgm:cxn modelId="{68912835-A33F-442A-A6EE-635EB3CF0164}" type="presParOf" srcId="{525272D5-F5CC-433E-86D9-C039D11AEC45}" destId="{62C66162-1249-4309-95E6-34151052F14D}" srcOrd="1" destOrd="0" presId="urn:microsoft.com/office/officeart/2005/8/layout/hierarchy3"/>
    <dgm:cxn modelId="{4AFB2B19-DDB8-4214-BD34-DEA20EEEF155}" type="presParOf" srcId="{62C66162-1249-4309-95E6-34151052F14D}" destId="{CC2FD097-F3FB-4B3B-A75F-BAD9EC4A818B}" srcOrd="0" destOrd="0" presId="urn:microsoft.com/office/officeart/2005/8/layout/hierarchy3"/>
    <dgm:cxn modelId="{BFB57D04-77BC-41A5-8DAF-A83A60309E7B}" type="presParOf" srcId="{62C66162-1249-4309-95E6-34151052F14D}" destId="{FFA0B8A4-B681-4102-8750-4ABEBA00E471}" srcOrd="1" destOrd="0" presId="urn:microsoft.com/office/officeart/2005/8/layout/hierarchy3"/>
  </dgm:cxnLst>
  <dgm:bg/>
  <dgm:whole/>
</dgm:dataModel>
</file>

<file path=ppt/diagrams/data3.xml><?xml version="1.0" encoding="utf-8"?>
<dgm:dataModel xmlns:dgm="http://schemas.openxmlformats.org/drawingml/2006/diagram" xmlns:a="http://schemas.openxmlformats.org/drawingml/2006/main">
  <dgm:ptLst>
    <dgm:pt modelId="{00D9D494-103E-49C0-A66B-B0D331430B22}" type="doc">
      <dgm:prSet loTypeId="urn:microsoft.com/office/officeart/2005/8/layout/pyramid4" loCatId="relationship" qsTypeId="urn:microsoft.com/office/officeart/2005/8/quickstyle/simple5" qsCatId="simple" csTypeId="urn:microsoft.com/office/officeart/2005/8/colors/accent1_2" csCatId="accent1" phldr="1"/>
      <dgm:spPr/>
      <dgm:t>
        <a:bodyPr/>
        <a:lstStyle/>
        <a:p>
          <a:endParaRPr lang="ru-RU"/>
        </a:p>
      </dgm:t>
    </dgm:pt>
    <dgm:pt modelId="{723CAEA0-39D0-46EB-BC5C-D478433D3222}">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50" dirty="0" smtClean="0">
              <a:solidFill>
                <a:srgbClr val="7030A0"/>
              </a:solidFill>
            </a:rPr>
            <a:t>НАЛОГОВЫЕ</a:t>
          </a:r>
        </a:p>
        <a:p>
          <a:r>
            <a:rPr lang="ru-RU" sz="1550" dirty="0" smtClean="0">
              <a:solidFill>
                <a:srgbClr val="7030A0"/>
              </a:solidFill>
            </a:rPr>
            <a:t>ДОХОДЫ</a:t>
          </a:r>
          <a:endParaRPr lang="ru-RU" sz="1550" dirty="0">
            <a:solidFill>
              <a:srgbClr val="7030A0"/>
            </a:solidFill>
          </a:endParaRPr>
        </a:p>
      </dgm:t>
    </dgm:pt>
    <dgm:pt modelId="{36A64642-B55E-4DBD-8D41-A565398C5780}" type="parTrans" cxnId="{CC8D2338-C4EE-4C75-B8A5-027E9852F81E}">
      <dgm:prSet/>
      <dgm:spPr/>
      <dgm:t>
        <a:bodyPr/>
        <a:lstStyle/>
        <a:p>
          <a:endParaRPr lang="ru-RU"/>
        </a:p>
      </dgm:t>
    </dgm:pt>
    <dgm:pt modelId="{B7E1977B-E043-4FFB-BD53-7BE6BB9A6E7E}" type="sibTrans" cxnId="{CC8D2338-C4EE-4C75-B8A5-027E9852F81E}">
      <dgm:prSet/>
      <dgm:spPr/>
      <dgm:t>
        <a:bodyPr/>
        <a:lstStyle/>
        <a:p>
          <a:endParaRPr lang="ru-RU"/>
        </a:p>
      </dgm:t>
    </dgm:pt>
    <dgm:pt modelId="{2EDD3D8C-794B-418D-9FFA-915E1BD2E036}">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50" dirty="0" smtClean="0">
              <a:solidFill>
                <a:srgbClr val="7030A0"/>
              </a:solidFill>
            </a:rPr>
            <a:t>НЕНАЛОГОВЫЕ</a:t>
          </a:r>
        </a:p>
        <a:p>
          <a:r>
            <a:rPr lang="ru-RU" sz="1550" dirty="0" smtClean="0">
              <a:solidFill>
                <a:srgbClr val="7030A0"/>
              </a:solidFill>
            </a:rPr>
            <a:t>ДОХОДЫ</a:t>
          </a:r>
          <a:endParaRPr lang="ru-RU" sz="1550" dirty="0">
            <a:solidFill>
              <a:srgbClr val="7030A0"/>
            </a:solidFill>
          </a:endParaRPr>
        </a:p>
      </dgm:t>
    </dgm:pt>
    <dgm:pt modelId="{3AF3DF67-EEDD-4FF1-90E1-ABD58811F201}" type="parTrans" cxnId="{7B4D93FE-E257-489C-8C8B-4B4EB56771AB}">
      <dgm:prSet/>
      <dgm:spPr/>
      <dgm:t>
        <a:bodyPr/>
        <a:lstStyle/>
        <a:p>
          <a:endParaRPr lang="ru-RU"/>
        </a:p>
      </dgm:t>
    </dgm:pt>
    <dgm:pt modelId="{23055349-F10F-47F5-9181-07703EB4BC11}" type="sibTrans" cxnId="{7B4D93FE-E257-489C-8C8B-4B4EB56771AB}">
      <dgm:prSet/>
      <dgm:spPr/>
      <dgm:t>
        <a:bodyPr/>
        <a:lstStyle/>
        <a:p>
          <a:endParaRPr lang="ru-RU"/>
        </a:p>
      </dgm:t>
    </dgm:pt>
    <dgm:pt modelId="{5356AEF1-DB3E-429F-B906-41070DA4656C}">
      <dgm:prSet phldrT="[Текст]" custT="1">
        <dgm:style>
          <a:lnRef idx="1">
            <a:schemeClr val="accent2"/>
          </a:lnRef>
          <a:fillRef idx="2">
            <a:schemeClr val="accent2"/>
          </a:fillRef>
          <a:effectRef idx="1">
            <a:schemeClr val="accent2"/>
          </a:effectRef>
          <a:fontRef idx="minor">
            <a:schemeClr val="dk1"/>
          </a:fontRef>
        </dgm:style>
      </dgm:prSet>
      <dgm:spPr/>
      <dgm:t>
        <a:bodyPr/>
        <a:lstStyle/>
        <a:p>
          <a:r>
            <a:rPr lang="ru-RU" sz="1800" dirty="0" smtClean="0">
              <a:solidFill>
                <a:srgbClr val="FF0066"/>
              </a:solidFill>
            </a:rPr>
            <a:t>БЮДЖЕТ</a:t>
          </a:r>
          <a:endParaRPr lang="ru-RU" sz="1800" dirty="0">
            <a:solidFill>
              <a:srgbClr val="FF0066"/>
            </a:solidFill>
          </a:endParaRPr>
        </a:p>
      </dgm:t>
    </dgm:pt>
    <dgm:pt modelId="{EC0A16A3-BEF2-4125-BCE1-C1BA42F72DE6}" type="parTrans" cxnId="{261F691D-1A0E-433A-AB01-598BC7201CD8}">
      <dgm:prSet/>
      <dgm:spPr/>
      <dgm:t>
        <a:bodyPr/>
        <a:lstStyle/>
        <a:p>
          <a:endParaRPr lang="ru-RU"/>
        </a:p>
      </dgm:t>
    </dgm:pt>
    <dgm:pt modelId="{2DF55E1F-E503-4948-B6B3-116D72DE4ED9}" type="sibTrans" cxnId="{261F691D-1A0E-433A-AB01-598BC7201CD8}">
      <dgm:prSet/>
      <dgm:spPr/>
      <dgm:t>
        <a:bodyPr/>
        <a:lstStyle/>
        <a:p>
          <a:endParaRPr lang="ru-RU"/>
        </a:p>
      </dgm:t>
    </dgm:pt>
    <dgm:pt modelId="{1D6CF011-6576-4565-8AE0-A80E0737FCF3}">
      <dgm:prSet phldrT="[Текст]" custT="1">
        <dgm:style>
          <a:lnRef idx="1">
            <a:schemeClr val="accent4"/>
          </a:lnRef>
          <a:fillRef idx="2">
            <a:schemeClr val="accent4"/>
          </a:fillRef>
          <a:effectRef idx="1">
            <a:schemeClr val="accent4"/>
          </a:effectRef>
          <a:fontRef idx="minor">
            <a:schemeClr val="dk1"/>
          </a:fontRef>
        </dgm:style>
      </dgm:prSet>
      <dgm:spPr/>
      <dgm:t>
        <a:bodyPr/>
        <a:lstStyle/>
        <a:p>
          <a:r>
            <a:rPr lang="ru-RU" sz="1500" dirty="0" smtClean="0">
              <a:solidFill>
                <a:srgbClr val="7030A0"/>
              </a:solidFill>
            </a:rPr>
            <a:t>БЕЗВОЗМЕЗДНЫЕ</a:t>
          </a:r>
        </a:p>
        <a:p>
          <a:r>
            <a:rPr lang="ru-RU" sz="1500" dirty="0" smtClean="0">
              <a:solidFill>
                <a:srgbClr val="7030A0"/>
              </a:solidFill>
            </a:rPr>
            <a:t>ПОСТУПЛЕНИЯ</a:t>
          </a:r>
          <a:endParaRPr lang="ru-RU" sz="1500" dirty="0">
            <a:solidFill>
              <a:srgbClr val="7030A0"/>
            </a:solidFill>
          </a:endParaRPr>
        </a:p>
      </dgm:t>
    </dgm:pt>
    <dgm:pt modelId="{6254E4E5-91D0-4366-BDAB-90224A1DEBF2}" type="parTrans" cxnId="{C0CF3BB7-30F7-4D49-8F96-73B718112BD8}">
      <dgm:prSet/>
      <dgm:spPr/>
      <dgm:t>
        <a:bodyPr/>
        <a:lstStyle/>
        <a:p>
          <a:endParaRPr lang="ru-RU"/>
        </a:p>
      </dgm:t>
    </dgm:pt>
    <dgm:pt modelId="{72E27CB4-E05E-4807-A5FD-AD79B7E8BDF1}" type="sibTrans" cxnId="{C0CF3BB7-30F7-4D49-8F96-73B718112BD8}">
      <dgm:prSet/>
      <dgm:spPr/>
      <dgm:t>
        <a:bodyPr/>
        <a:lstStyle/>
        <a:p>
          <a:endParaRPr lang="ru-RU"/>
        </a:p>
      </dgm:t>
    </dgm:pt>
    <dgm:pt modelId="{A46D543A-C6DC-423F-A000-5696995E452F}" type="pres">
      <dgm:prSet presAssocID="{00D9D494-103E-49C0-A66B-B0D331430B22}" presName="compositeShape" presStyleCnt="0">
        <dgm:presLayoutVars>
          <dgm:chMax val="9"/>
          <dgm:dir/>
          <dgm:resizeHandles val="exact"/>
        </dgm:presLayoutVars>
      </dgm:prSet>
      <dgm:spPr/>
      <dgm:t>
        <a:bodyPr/>
        <a:lstStyle/>
        <a:p>
          <a:endParaRPr lang="ru-RU"/>
        </a:p>
      </dgm:t>
    </dgm:pt>
    <dgm:pt modelId="{9FA47E59-BC95-4252-92FC-1ABF131CAC7E}" type="pres">
      <dgm:prSet presAssocID="{00D9D494-103E-49C0-A66B-B0D331430B22}" presName="triangle1" presStyleLbl="node1" presStyleIdx="0" presStyleCnt="4" custScaleX="115848" custScaleY="81421" custLinFactNeighborX="7148" custLinFactNeighborY="-10310">
        <dgm:presLayoutVars>
          <dgm:bulletEnabled val="1"/>
        </dgm:presLayoutVars>
      </dgm:prSet>
      <dgm:spPr/>
      <dgm:t>
        <a:bodyPr/>
        <a:lstStyle/>
        <a:p>
          <a:endParaRPr lang="ru-RU"/>
        </a:p>
      </dgm:t>
    </dgm:pt>
    <dgm:pt modelId="{ED0F30F3-BFFF-4FCF-BF33-4E04FA6B3DC6}" type="pres">
      <dgm:prSet presAssocID="{00D9D494-103E-49C0-A66B-B0D331430B22}" presName="triangle2" presStyleLbl="node1" presStyleIdx="1" presStyleCnt="4" custScaleX="127294" custLinFactNeighborX="-47611" custLinFactNeighborY="-18868">
        <dgm:presLayoutVars>
          <dgm:bulletEnabled val="1"/>
        </dgm:presLayoutVars>
      </dgm:prSet>
      <dgm:spPr/>
      <dgm:t>
        <a:bodyPr/>
        <a:lstStyle/>
        <a:p>
          <a:endParaRPr lang="ru-RU"/>
        </a:p>
      </dgm:t>
    </dgm:pt>
    <dgm:pt modelId="{1050E515-D8A0-4733-818A-C7483F82BEAD}" type="pres">
      <dgm:prSet presAssocID="{00D9D494-103E-49C0-A66B-B0D331430B22}" presName="triangle3" presStyleLbl="node1" presStyleIdx="2" presStyleCnt="4" custLinFactNeighborX="-263" custLinFactNeighborY="12294">
        <dgm:presLayoutVars>
          <dgm:bulletEnabled val="1"/>
        </dgm:presLayoutVars>
      </dgm:prSet>
      <dgm:spPr/>
      <dgm:t>
        <a:bodyPr/>
        <a:lstStyle/>
        <a:p>
          <a:endParaRPr lang="ru-RU"/>
        </a:p>
      </dgm:t>
    </dgm:pt>
    <dgm:pt modelId="{F5AAFF67-47C1-4BDE-8D97-1CB9B46BA8FD}" type="pres">
      <dgm:prSet presAssocID="{00D9D494-103E-49C0-A66B-B0D331430B22}" presName="triangle4" presStyleLbl="node1" presStyleIdx="3" presStyleCnt="4" custScaleX="134951" custScaleY="94450" custLinFactNeighborX="47560" custLinFactNeighborY="-15977">
        <dgm:presLayoutVars>
          <dgm:bulletEnabled val="1"/>
        </dgm:presLayoutVars>
      </dgm:prSet>
      <dgm:spPr/>
      <dgm:t>
        <a:bodyPr/>
        <a:lstStyle/>
        <a:p>
          <a:endParaRPr lang="ru-RU"/>
        </a:p>
      </dgm:t>
    </dgm:pt>
  </dgm:ptLst>
  <dgm:cxnLst>
    <dgm:cxn modelId="{C0CF3BB7-30F7-4D49-8F96-73B718112BD8}" srcId="{00D9D494-103E-49C0-A66B-B0D331430B22}" destId="{1D6CF011-6576-4565-8AE0-A80E0737FCF3}" srcOrd="3" destOrd="0" parTransId="{6254E4E5-91D0-4366-BDAB-90224A1DEBF2}" sibTransId="{72E27CB4-E05E-4807-A5FD-AD79B7E8BDF1}"/>
    <dgm:cxn modelId="{8D1D8AEB-A7FA-4E06-976D-2AF86BD6CAC4}" type="presOf" srcId="{5356AEF1-DB3E-429F-B906-41070DA4656C}" destId="{1050E515-D8A0-4733-818A-C7483F82BEAD}" srcOrd="0" destOrd="0" presId="urn:microsoft.com/office/officeart/2005/8/layout/pyramid4"/>
    <dgm:cxn modelId="{CC8D2338-C4EE-4C75-B8A5-027E9852F81E}" srcId="{00D9D494-103E-49C0-A66B-B0D331430B22}" destId="{723CAEA0-39D0-46EB-BC5C-D478433D3222}" srcOrd="0" destOrd="0" parTransId="{36A64642-B55E-4DBD-8D41-A565398C5780}" sibTransId="{B7E1977B-E043-4FFB-BD53-7BE6BB9A6E7E}"/>
    <dgm:cxn modelId="{261F691D-1A0E-433A-AB01-598BC7201CD8}" srcId="{00D9D494-103E-49C0-A66B-B0D331430B22}" destId="{5356AEF1-DB3E-429F-B906-41070DA4656C}" srcOrd="2" destOrd="0" parTransId="{EC0A16A3-BEF2-4125-BCE1-C1BA42F72DE6}" sibTransId="{2DF55E1F-E503-4948-B6B3-116D72DE4ED9}"/>
    <dgm:cxn modelId="{7B4D93FE-E257-489C-8C8B-4B4EB56771AB}" srcId="{00D9D494-103E-49C0-A66B-B0D331430B22}" destId="{2EDD3D8C-794B-418D-9FFA-915E1BD2E036}" srcOrd="1" destOrd="0" parTransId="{3AF3DF67-EEDD-4FF1-90E1-ABD58811F201}" sibTransId="{23055349-F10F-47F5-9181-07703EB4BC11}"/>
    <dgm:cxn modelId="{EA38A11B-49FB-4FB0-8C02-6AD6AE89EC2D}" type="presOf" srcId="{2EDD3D8C-794B-418D-9FFA-915E1BD2E036}" destId="{ED0F30F3-BFFF-4FCF-BF33-4E04FA6B3DC6}" srcOrd="0" destOrd="0" presId="urn:microsoft.com/office/officeart/2005/8/layout/pyramid4"/>
    <dgm:cxn modelId="{78514A3E-5872-417C-8350-9C67EFBC9A16}" type="presOf" srcId="{00D9D494-103E-49C0-A66B-B0D331430B22}" destId="{A46D543A-C6DC-423F-A000-5696995E452F}" srcOrd="0" destOrd="0" presId="urn:microsoft.com/office/officeart/2005/8/layout/pyramid4"/>
    <dgm:cxn modelId="{92E2AE94-E6CF-4F32-9695-EA65A57A4D3C}" type="presOf" srcId="{723CAEA0-39D0-46EB-BC5C-D478433D3222}" destId="{9FA47E59-BC95-4252-92FC-1ABF131CAC7E}" srcOrd="0" destOrd="0" presId="urn:microsoft.com/office/officeart/2005/8/layout/pyramid4"/>
    <dgm:cxn modelId="{4640861D-ADE8-4921-BF1C-4BCDACC1B9A2}" type="presOf" srcId="{1D6CF011-6576-4565-8AE0-A80E0737FCF3}" destId="{F5AAFF67-47C1-4BDE-8D97-1CB9B46BA8FD}" srcOrd="0" destOrd="0" presId="urn:microsoft.com/office/officeart/2005/8/layout/pyramid4"/>
    <dgm:cxn modelId="{E0CF92BA-1788-4032-8939-159CFEA64997}" type="presParOf" srcId="{A46D543A-C6DC-423F-A000-5696995E452F}" destId="{9FA47E59-BC95-4252-92FC-1ABF131CAC7E}" srcOrd="0" destOrd="0" presId="urn:microsoft.com/office/officeart/2005/8/layout/pyramid4"/>
    <dgm:cxn modelId="{A1E7BCBA-2873-47B4-BD17-D3CFAF4862E9}" type="presParOf" srcId="{A46D543A-C6DC-423F-A000-5696995E452F}" destId="{ED0F30F3-BFFF-4FCF-BF33-4E04FA6B3DC6}" srcOrd="1" destOrd="0" presId="urn:microsoft.com/office/officeart/2005/8/layout/pyramid4"/>
    <dgm:cxn modelId="{78BB5D76-842A-4F8B-90B8-35FA90A6A70A}" type="presParOf" srcId="{A46D543A-C6DC-423F-A000-5696995E452F}" destId="{1050E515-D8A0-4733-818A-C7483F82BEAD}" srcOrd="2" destOrd="0" presId="urn:microsoft.com/office/officeart/2005/8/layout/pyramid4"/>
    <dgm:cxn modelId="{E49F8420-3A99-4AAC-8FC7-7FEEE3B9D995}" type="presParOf" srcId="{A46D543A-C6DC-423F-A000-5696995E452F}" destId="{F5AAFF67-47C1-4BDE-8D97-1CB9B46BA8FD}" srcOrd="3" destOrd="0" presId="urn:microsoft.com/office/officeart/2005/8/layout/pyramid4"/>
  </dgm:cxnLst>
  <dgm:bg/>
  <dgm:whole/>
</dgm:dataModel>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2">
        <a:schemeClr val="bg1"/>
      </p:bgRef>
    </p:bg>
    <p:spTree>
      <p:nvGrpSpPr>
        <p:cNvPr id="1" name=""/>
        <p:cNvGrpSpPr/>
        <p:nvPr/>
      </p:nvGrpSpPr>
      <p:grpSpPr>
        <a:xfrm>
          <a:off x="0" y="0"/>
          <a:ext cx="0" cy="0"/>
          <a:chOff x="0" y="0"/>
          <a:chExt cx="0" cy="0"/>
        </a:xfrm>
      </p:grpSpPr>
      <p:sp>
        <p:nvSpPr>
          <p:cNvPr id="8" name="Прямоугольник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ая соединительная линия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Заголовок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ru-RU" smtClean="0"/>
              <a:t>Образец заголовка</a:t>
            </a:r>
            <a:endParaRPr kumimoji="0" lang="en-US"/>
          </a:p>
        </p:txBody>
      </p:sp>
      <p:sp>
        <p:nvSpPr>
          <p:cNvPr id="25" name="Подзаголовок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31" name="Дата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5B106E36-FD25-4E2D-B0AA-010F637433A0}" type="datetimeFigureOut">
              <a:rPr lang="ru-RU" smtClean="0"/>
              <a:pPr/>
              <a:t>24.03.2020</a:t>
            </a:fld>
            <a:endParaRPr lang="ru-RU"/>
          </a:p>
        </p:txBody>
      </p:sp>
      <p:sp>
        <p:nvSpPr>
          <p:cNvPr id="18" name="Нижний колонтитул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ru-RU"/>
          </a:p>
        </p:txBody>
      </p:sp>
      <p:sp>
        <p:nvSpPr>
          <p:cNvPr id="29" name="Номер слайда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553200" y="274955"/>
            <a:ext cx="1524000" cy="5851525"/>
          </a:xfrm>
        </p:spPr>
        <p:txBody>
          <a:bodyPr vert="eaVert" ancho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42"/>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a:xfrm>
            <a:off x="4242816" y="6557946"/>
            <a:ext cx="2002464" cy="226902"/>
          </a:xfrm>
        </p:spPr>
        <p:txBody>
          <a:bodyPr/>
          <a:lstStyle>
            <a:extLst/>
          </a:lstStyle>
          <a:p>
            <a:fld id="{5B106E36-FD25-4E2D-B0AA-010F637433A0}" type="datetimeFigureOut">
              <a:rPr lang="ru-RU" smtClean="0"/>
              <a:pPr/>
              <a:t>24.03.2020</a:t>
            </a:fld>
            <a:endParaRPr lang="ru-RU"/>
          </a:p>
        </p:txBody>
      </p:sp>
      <p:sp>
        <p:nvSpPr>
          <p:cNvPr id="5" name="Нижний колонтитул 4"/>
          <p:cNvSpPr>
            <a:spLocks noGrp="1"/>
          </p:cNvSpPr>
          <p:nvPr>
            <p:ph type="ftr" sz="quarter" idx="11"/>
          </p:nvPr>
        </p:nvSpPr>
        <p:spPr>
          <a:xfrm>
            <a:off x="457200" y="6556248"/>
            <a:ext cx="3657600" cy="228600"/>
          </a:xfrm>
        </p:spPr>
        <p:txBody>
          <a:bodyPr/>
          <a:lstStyle>
            <a:extLst/>
          </a:lstStyle>
          <a:p>
            <a:endParaRPr lang="ru-RU"/>
          </a:p>
        </p:txBody>
      </p:sp>
      <p:sp>
        <p:nvSpPr>
          <p:cNvPr id="6" name="Номер слайда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24.03.2020</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5B106E36-FD25-4E2D-B0AA-010F637433A0}" type="datetimeFigureOut">
              <a:rPr lang="ru-RU" smtClean="0"/>
              <a:pPr/>
              <a:t>24.03.2020</a:t>
            </a:fld>
            <a:endParaRPr lang="ru-RU"/>
          </a:p>
        </p:txBody>
      </p:sp>
      <p:sp>
        <p:nvSpPr>
          <p:cNvPr id="5" name="Нижний колонтитул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ru-RU"/>
          </a:p>
        </p:txBody>
      </p:sp>
      <p:sp>
        <p:nvSpPr>
          <p:cNvPr id="6" name="Номер слайда 5"/>
          <p:cNvSpPr>
            <a:spLocks noGrp="1"/>
          </p:cNvSpPr>
          <p:nvPr>
            <p:ph type="sldNum" sz="quarter" idx="12"/>
          </p:nvPr>
        </p:nvSpPr>
        <p:spPr>
          <a:xfrm>
            <a:off x="6733952" y="6555112"/>
            <a:ext cx="588336" cy="228600"/>
          </a:xfrm>
        </p:spPr>
        <p:txBody>
          <a:bodyPr/>
          <a:lstStyle>
            <a:extLst/>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24.03.2020</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42048"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24.03.2020</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tx2"/>
                </a:solidFill>
              </a:defRPr>
            </a:lvl1pPr>
            <a:extLst/>
          </a:lstStyle>
          <a:p>
            <a:fld id="{5B106E36-FD25-4E2D-B0AA-010F637433A0}" type="datetimeFigureOut">
              <a:rPr lang="ru-RU" smtClean="0"/>
              <a:pPr/>
              <a:t>24.03.2020</a:t>
            </a:fld>
            <a:endParaRPr lang="ru-RU"/>
          </a:p>
        </p:txBody>
      </p:sp>
      <p:sp>
        <p:nvSpPr>
          <p:cNvPr id="3" name="Нижний колонтитул 2"/>
          <p:cNvSpPr>
            <a:spLocks noGrp="1"/>
          </p:cNvSpPr>
          <p:nvPr>
            <p:ph type="ftr" sz="quarter" idx="11"/>
          </p:nvPr>
        </p:nvSpPr>
        <p:spPr/>
        <p:txBody>
          <a:bodyPr/>
          <a:lstStyle>
            <a:lvl1pPr>
              <a:defRPr>
                <a:solidFill>
                  <a:schemeClr val="tx2"/>
                </a:solidFill>
              </a:defRPr>
            </a:lvl1pPr>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bg>
      <p:bgRef idx="1002">
        <a:schemeClr val="bg2"/>
      </p:bgRef>
    </p:bg>
    <p:spTree>
      <p:nvGrpSpPr>
        <p:cNvPr id="1" name=""/>
        <p:cNvGrpSpPr/>
        <p:nvPr/>
      </p:nvGrpSpPr>
      <p:grpSpPr>
        <a:xfrm>
          <a:off x="0" y="0"/>
          <a:ext cx="0" cy="0"/>
          <a:chOff x="0" y="0"/>
          <a:chExt cx="0" cy="0"/>
        </a:xfrm>
      </p:grpSpPr>
      <p:sp>
        <p:nvSpPr>
          <p:cNvPr id="8" name="Прямоугольник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ru-RU" smtClean="0"/>
              <a:t>Образец заголовка</a:t>
            </a:r>
            <a:endParaRPr kumimoji="0" lang="en-US" dirty="0"/>
          </a:p>
        </p:txBody>
      </p:sp>
      <p:sp>
        <p:nvSpPr>
          <p:cNvPr id="4" name="Текст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ru-RU" smtClean="0"/>
              <a:t>Образец текста</a:t>
            </a:r>
          </a:p>
        </p:txBody>
      </p:sp>
      <p:sp>
        <p:nvSpPr>
          <p:cNvPr id="5" name="Дата 4"/>
          <p:cNvSpPr>
            <a:spLocks noGrp="1"/>
          </p:cNvSpPr>
          <p:nvPr>
            <p:ph type="dt" sz="half" idx="10"/>
          </p:nvPr>
        </p:nvSpPr>
        <p:spPr/>
        <p:txBody>
          <a:bodyPr/>
          <a:lstStyle>
            <a:extLst/>
          </a:lstStyle>
          <a:p>
            <a:fld id="{5B106E36-FD25-4E2D-B0AA-010F637433A0}" type="datetimeFigureOut">
              <a:rPr lang="ru-RU" smtClean="0"/>
              <a:pPr/>
              <a:t>24.03.2020</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10" name="Рисунок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ru-RU" smtClean="0"/>
              <a:t>Вставка рисунка</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Прямоугольник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Заголовок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ru-RU" smtClean="0"/>
              <a:t>Образец заголовка</a:t>
            </a:r>
            <a:endParaRPr kumimoji="0" lang="en-US"/>
          </a:p>
        </p:txBody>
      </p:sp>
      <p:sp>
        <p:nvSpPr>
          <p:cNvPr id="31" name="Текст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7" name="Дата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5B106E36-FD25-4E2D-B0AA-010F637433A0}" type="datetimeFigureOut">
              <a:rPr lang="ru-RU" smtClean="0"/>
              <a:pPr/>
              <a:t>24.03.2020</a:t>
            </a:fld>
            <a:endParaRPr lang="ru-RU"/>
          </a:p>
        </p:txBody>
      </p:sp>
      <p:sp>
        <p:nvSpPr>
          <p:cNvPr id="4" name="Нижний колонтитул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ru-RU"/>
          </a:p>
        </p:txBody>
      </p:sp>
      <p:sp>
        <p:nvSpPr>
          <p:cNvPr id="16" name="Номер слайда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5.xml"/><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jpeg"/></Relationships>
</file>

<file path=ppt/slides/_rels/slide3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6.jpeg"/><Relationship Id="rId1" Type="http://schemas.openxmlformats.org/officeDocument/2006/relationships/slideLayout" Target="../slideLayouts/slideLayout2.xml"/><Relationship Id="rId5" Type="http://schemas.openxmlformats.org/officeDocument/2006/relationships/image" Target="../media/image59.jpeg"/><Relationship Id="rId4" Type="http://schemas.openxmlformats.org/officeDocument/2006/relationships/image" Target="../media/image58.jpeg"/></Relationships>
</file>

<file path=ppt/slides/_rels/slide54.xml.rels><?xml version="1.0" encoding="UTF-8" standalone="yes"?>
<Relationships xmlns="http://schemas.openxmlformats.org/package/2006/relationships"><Relationship Id="rId3" Type="http://schemas.openxmlformats.org/officeDocument/2006/relationships/image" Target="../media/image61.gif"/><Relationship Id="rId2" Type="http://schemas.openxmlformats.org/officeDocument/2006/relationships/image" Target="../media/image60.jpeg"/><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5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image" Target="../media/image65.jpeg"/><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56.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image" Target="../media/image69.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diagramLayout" Target="../diagrams/layout1.xml"/><Relationship Id="rId7" Type="http://schemas.openxmlformats.org/officeDocument/2006/relationships/diagramLayout" Target="../diagrams/layout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openxmlformats.org/officeDocument/2006/relationships/diagramData" Target="../diagrams/data2.xml"/><Relationship Id="rId11" Type="http://schemas.openxmlformats.org/officeDocument/2006/relationships/image" Target="../media/image12.jpeg"/><Relationship Id="rId5" Type="http://schemas.openxmlformats.org/officeDocument/2006/relationships/diagramColors" Target="../diagrams/colors1.xml"/><Relationship Id="rId10" Type="http://schemas.openxmlformats.org/officeDocument/2006/relationships/image" Target="../media/image11.jpeg"/><Relationship Id="rId4" Type="http://schemas.openxmlformats.org/officeDocument/2006/relationships/diagramQuickStyle" Target="../diagrams/quickStyle1.xml"/><Relationship Id="rId9" Type="http://schemas.openxmlformats.org/officeDocument/2006/relationships/diagramColors" Target="../diagrams/colors2.xml"/></Relationships>
</file>

<file path=ppt/slides/_rels/slide6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57158" y="285728"/>
            <a:ext cx="8229600" cy="1057284"/>
          </a:xfrm>
        </p:spPr>
        <p:txBody>
          <a:bodyPr anchor="ctr">
            <a:noAutofit/>
          </a:bodyPr>
          <a:lstStyle/>
          <a:p>
            <a:r>
              <a:rPr lang="ru-RU" dirty="0" smtClean="0">
                <a:solidFill>
                  <a:srgbClr val="FF0000"/>
                </a:solidFill>
              </a:rPr>
              <a:t>БЮДЖЕТ ДЛЯ ГРАЖДАН</a:t>
            </a:r>
            <a:endParaRPr lang="ru-RU" dirty="0">
              <a:solidFill>
                <a:srgbClr val="FF0000"/>
              </a:solidFill>
            </a:endParaRPr>
          </a:p>
        </p:txBody>
      </p:sp>
      <p:sp>
        <p:nvSpPr>
          <p:cNvPr id="3" name="Подзаголовок 2"/>
          <p:cNvSpPr>
            <a:spLocks noGrp="1"/>
          </p:cNvSpPr>
          <p:nvPr>
            <p:ph type="subTitle" idx="1"/>
          </p:nvPr>
        </p:nvSpPr>
        <p:spPr>
          <a:xfrm>
            <a:off x="571472" y="3571876"/>
            <a:ext cx="8143932" cy="2752732"/>
          </a:xfrm>
        </p:spPr>
        <p:style>
          <a:lnRef idx="1">
            <a:schemeClr val="accent6"/>
          </a:lnRef>
          <a:fillRef idx="3">
            <a:schemeClr val="accent6"/>
          </a:fillRef>
          <a:effectRef idx="2">
            <a:schemeClr val="accent6"/>
          </a:effectRef>
          <a:fontRef idx="minor">
            <a:schemeClr val="lt1"/>
          </a:fontRef>
        </p:style>
        <p:txBody>
          <a:bodyPr>
            <a:normAutofit fontScale="92500" lnSpcReduction="20000"/>
          </a:bodyPr>
          <a:lstStyle/>
          <a:p>
            <a:pPr algn="ctr"/>
            <a:endParaRPr lang="ru-RU" sz="3200" dirty="0" smtClean="0"/>
          </a:p>
          <a:p>
            <a:pPr algn="ctr"/>
            <a:r>
              <a:rPr lang="ru-RU" sz="3200" dirty="0" smtClean="0">
                <a:solidFill>
                  <a:srgbClr val="7030A0"/>
                </a:solidFill>
              </a:rPr>
              <a:t>К РЕШЕНИЮ ПРЕДСТАВИТЕЛЬНОГО СОБРНИЯ ЛЬГОВСКОГО РАЙОНА КУРСКОЙ ОБЛАСТИ ОТ 25.12.2019 Г. №98 «О БЮДЖЕТЕ МУНИЦИПАЛЬНОГО РАЙОНА «ЛЬГОВСКИЙ РАЙОН» КУРСКОЙ ОБЛАСТИ НА 2020 ГОД И НА ПАЛНОВЫЙ ПЕРИОД 2021 И 2022 ГОДОВ»</a:t>
            </a:r>
            <a:endParaRPr lang="ru-RU" sz="3200" dirty="0">
              <a:solidFill>
                <a:srgbClr val="7030A0"/>
              </a:solidFill>
            </a:endParaRPr>
          </a:p>
        </p:txBody>
      </p:sp>
      <p:pic>
        <p:nvPicPr>
          <p:cNvPr id="4" name="Picture 16" descr="1116660"/>
          <p:cNvPicPr>
            <a:picLocks noChangeAspect="1" noChangeArrowheads="1"/>
          </p:cNvPicPr>
          <p:nvPr/>
        </p:nvPicPr>
        <p:blipFill>
          <a:blip r:embed="rId2" cstate="print"/>
          <a:srcRect/>
          <a:stretch>
            <a:fillRect/>
          </a:stretch>
        </p:blipFill>
        <p:spPr bwMode="auto">
          <a:xfrm rot="21420000">
            <a:off x="250216" y="1706974"/>
            <a:ext cx="2480513" cy="1438187"/>
          </a:xfrm>
          <a:prstGeom prst="rect">
            <a:avLst/>
          </a:prstGeom>
          <a:noFill/>
          <a:ln w="9525">
            <a:noFill/>
            <a:miter lim="800000"/>
            <a:headEnd/>
            <a:tailEnd/>
          </a:ln>
          <a:scene3d>
            <a:camera prst="orthographicFront">
              <a:rot lat="0" lon="0" rev="0"/>
            </a:camera>
            <a:lightRig rig="threePt" dir="t">
              <a:rot lat="0" lon="0" rev="0"/>
            </a:lightRig>
          </a:scene3d>
          <a:sp3d>
            <a:bevelT w="0" h="0"/>
            <a:bevelB w="0" h="0"/>
          </a:sp3d>
        </p:spPr>
      </p:pic>
      <p:pic>
        <p:nvPicPr>
          <p:cNvPr id="1028" name="Picture 4"/>
          <p:cNvPicPr>
            <a:picLocks noChangeAspect="1" noChangeArrowheads="1"/>
          </p:cNvPicPr>
          <p:nvPr/>
        </p:nvPicPr>
        <p:blipFill>
          <a:blip r:embed="rId3"/>
          <a:srcRect/>
          <a:stretch>
            <a:fillRect/>
          </a:stretch>
        </p:blipFill>
        <p:spPr bwMode="auto">
          <a:xfrm>
            <a:off x="3857620" y="1714488"/>
            <a:ext cx="1513427" cy="1571636"/>
          </a:xfrm>
          <a:prstGeom prst="rect">
            <a:avLst/>
          </a:prstGeom>
          <a:noFill/>
          <a:ln w="9525">
            <a:noFill/>
            <a:miter lim="800000"/>
            <a:headEnd/>
            <a:tailEnd/>
          </a:ln>
          <a:effectLst/>
        </p:spPr>
      </p:pic>
      <p:pic>
        <p:nvPicPr>
          <p:cNvPr id="1029" name="Picture 5"/>
          <p:cNvPicPr>
            <a:picLocks noChangeAspect="1" noChangeArrowheads="1"/>
          </p:cNvPicPr>
          <p:nvPr/>
        </p:nvPicPr>
        <p:blipFill>
          <a:blip r:embed="rId4"/>
          <a:srcRect/>
          <a:stretch>
            <a:fillRect/>
          </a:stretch>
        </p:blipFill>
        <p:spPr bwMode="auto">
          <a:xfrm rot="300000">
            <a:off x="6064123" y="1615666"/>
            <a:ext cx="2718918" cy="1572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6.jpg"/>
          <p:cNvPicPr>
            <a:picLocks noChangeAspect="1"/>
          </p:cNvPicPr>
          <p:nvPr/>
        </p:nvPicPr>
        <p:blipFill>
          <a:blip r:embed="rId2" cstate="print"/>
          <a:stretch>
            <a:fillRect/>
          </a:stretch>
        </p:blipFill>
        <p:spPr>
          <a:xfrm>
            <a:off x="6977141" y="5656070"/>
            <a:ext cx="2166859" cy="1201930"/>
          </a:xfrm>
          <a:prstGeom prst="rect">
            <a:avLst/>
          </a:prstGeom>
          <a:effectLst>
            <a:outerShdw blurRad="50800" dist="38100" dir="8100000" algn="tr" rotWithShape="0">
              <a:prstClr val="black">
                <a:alpha val="40000"/>
              </a:prstClr>
            </a:outerShdw>
            <a:reflection blurRad="6350" stA="52000" endA="300" endPos="35000" dir="5400000" sy="-100000" algn="bl" rotWithShape="0"/>
            <a:softEdge rad="63500"/>
          </a:effectLst>
        </p:spPr>
      </p:pic>
      <p:sp>
        <p:nvSpPr>
          <p:cNvPr id="2" name="Заголовок 1"/>
          <p:cNvSpPr>
            <a:spLocks noGrp="1"/>
          </p:cNvSpPr>
          <p:nvPr>
            <p:ph type="title"/>
          </p:nvPr>
        </p:nvSpPr>
        <p:spPr>
          <a:xfrm>
            <a:off x="428596" y="642918"/>
            <a:ext cx="7239000" cy="1143000"/>
          </a:xfrm>
        </p:spPr>
        <p:txBody>
          <a:bodyPr>
            <a:normAutofit fontScale="90000"/>
          </a:bodyPr>
          <a:lstStyle/>
          <a:p>
            <a:pPr algn="ctr"/>
            <a:r>
              <a:rPr lang="ru-RU" sz="3200" dirty="0" smtClean="0">
                <a:solidFill>
                  <a:schemeClr val="accent4">
                    <a:lumMod val="50000"/>
                  </a:schemeClr>
                </a:solidFill>
              </a:rPr>
              <a:t>Основные направления бюджетной политики в области доходов на 2020 год и плановый период 2021 и 2022 годов</a:t>
            </a:r>
            <a:endParaRPr lang="ru-RU" sz="3200" dirty="0">
              <a:solidFill>
                <a:schemeClr val="accent4">
                  <a:lumMod val="50000"/>
                </a:schemeClr>
              </a:solidFill>
            </a:endParaRPr>
          </a:p>
        </p:txBody>
      </p:sp>
      <p:sp>
        <p:nvSpPr>
          <p:cNvPr id="3" name="Содержимое 2"/>
          <p:cNvSpPr>
            <a:spLocks noGrp="1"/>
          </p:cNvSpPr>
          <p:nvPr>
            <p:ph idx="1"/>
          </p:nvPr>
        </p:nvSpPr>
        <p:spPr>
          <a:xfrm>
            <a:off x="457200" y="2000240"/>
            <a:ext cx="7615262" cy="4071966"/>
          </a:xfrm>
        </p:spPr>
        <p:txBody>
          <a:bodyPr>
            <a:normAutofit fontScale="70000" lnSpcReduction="20000"/>
          </a:bodyPr>
          <a:lstStyle/>
          <a:p>
            <a:pPr algn="just"/>
            <a:r>
              <a:rPr lang="ru-RU" dirty="0" smtClean="0">
                <a:solidFill>
                  <a:srgbClr val="0070C0"/>
                </a:solidFill>
              </a:rPr>
              <a:t>Совместная работа с ИФНС по вопросам прогнозирования налогов, мониторинга поступлений и задолженности по налогам в бюджет.</a:t>
            </a:r>
          </a:p>
          <a:p>
            <a:pPr algn="just"/>
            <a:r>
              <a:rPr lang="ru-RU" dirty="0" smtClean="0">
                <a:solidFill>
                  <a:srgbClr val="0070C0"/>
                </a:solidFill>
              </a:rPr>
              <a:t>Мероприятия по организации оформления земель в собственность и вовлечению в оборот неиспользуемых земель сельскохозяйственного назначения.</a:t>
            </a:r>
          </a:p>
          <a:p>
            <a:pPr algn="just"/>
            <a:r>
              <a:rPr lang="ru-RU" dirty="0" smtClean="0">
                <a:solidFill>
                  <a:srgbClr val="0070C0"/>
                </a:solidFill>
              </a:rPr>
              <a:t>Содействие в организации и поддержке малых форм хозяйствования.</a:t>
            </a:r>
          </a:p>
          <a:p>
            <a:pPr algn="just"/>
            <a:r>
              <a:rPr lang="ru-RU" dirty="0" smtClean="0">
                <a:solidFill>
                  <a:srgbClr val="0070C0"/>
                </a:solidFill>
              </a:rPr>
              <a:t>Мероприятия по регистрации прав муниципальной собственности на автомобильные дороги.</a:t>
            </a:r>
          </a:p>
          <a:p>
            <a:pPr algn="just"/>
            <a:r>
              <a:rPr lang="ru-RU" dirty="0" smtClean="0">
                <a:solidFill>
                  <a:srgbClr val="0070C0"/>
                </a:solidFill>
              </a:rPr>
              <a:t>Выявление и инвентаризация прав на земельные участки.</a:t>
            </a:r>
          </a:p>
          <a:p>
            <a:pPr algn="just"/>
            <a:r>
              <a:rPr lang="ru-RU" dirty="0" smtClean="0">
                <a:solidFill>
                  <a:srgbClr val="0070C0"/>
                </a:solidFill>
              </a:rPr>
              <a:t>Повышение уровня администрирования неналоговых доходов.</a:t>
            </a:r>
          </a:p>
          <a:p>
            <a:pPr algn="just"/>
            <a:r>
              <a:rPr lang="ru-RU" dirty="0" smtClean="0">
                <a:solidFill>
                  <a:srgbClr val="0070C0"/>
                </a:solidFill>
              </a:rPr>
              <a:t>Сокращение задолженности по неналоговым платежам.</a:t>
            </a:r>
          </a:p>
          <a:p>
            <a:pPr algn="just"/>
            <a:r>
              <a:rPr lang="ru-RU" dirty="0" smtClean="0">
                <a:solidFill>
                  <a:srgbClr val="0070C0"/>
                </a:solidFill>
              </a:rPr>
              <a:t>Формирование земельных участков с целью их продажи на аукционах.</a:t>
            </a:r>
          </a:p>
          <a:p>
            <a:pPr algn="just"/>
            <a:r>
              <a:rPr lang="ru-RU" dirty="0" smtClean="0">
                <a:solidFill>
                  <a:srgbClr val="0070C0"/>
                </a:solidFill>
              </a:rPr>
              <a:t>Эффективное использование муниципального арендного фонда.</a:t>
            </a:r>
            <a:endParaRPr lang="ru-RU" dirty="0">
              <a:solidFill>
                <a:srgbClr val="0070C0"/>
              </a:solidFill>
            </a:endParaRPr>
          </a:p>
        </p:txBody>
      </p:sp>
      <p:pic>
        <p:nvPicPr>
          <p:cNvPr id="5" name="Рисунок 4" descr="3d-character-3.jpg"/>
          <p:cNvPicPr>
            <a:picLocks noChangeAspect="1"/>
          </p:cNvPicPr>
          <p:nvPr/>
        </p:nvPicPr>
        <p:blipFill>
          <a:blip r:embed="rId3" cstate="print"/>
          <a:stretch>
            <a:fillRect/>
          </a:stretch>
        </p:blipFill>
        <p:spPr>
          <a:xfrm>
            <a:off x="7524739" y="714356"/>
            <a:ext cx="1619261" cy="1214446"/>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500042"/>
            <a:ext cx="7239000" cy="1143000"/>
          </a:xfrm>
        </p:spPr>
        <p:txBody>
          <a:bodyPr>
            <a:noAutofit/>
          </a:bodyPr>
          <a:lstStyle/>
          <a:p>
            <a:pPr algn="ctr"/>
            <a:r>
              <a:rPr lang="ru-RU" sz="2800" dirty="0" smtClean="0"/>
              <a:t>Основные направления бюджетной политики в области расходов на 2020 год и на плановый период 2021 и 2022 годов</a:t>
            </a:r>
            <a:endParaRPr lang="ru-RU" sz="2800" dirty="0"/>
          </a:p>
        </p:txBody>
      </p:sp>
      <p:sp>
        <p:nvSpPr>
          <p:cNvPr id="3" name="Содержимое 2"/>
          <p:cNvSpPr>
            <a:spLocks noGrp="1"/>
          </p:cNvSpPr>
          <p:nvPr>
            <p:ph idx="1"/>
          </p:nvPr>
        </p:nvSpPr>
        <p:spPr>
          <a:xfrm>
            <a:off x="457200" y="1609416"/>
            <a:ext cx="6758006" cy="3819848"/>
          </a:xfrm>
        </p:spPr>
        <p:txBody>
          <a:bodyPr>
            <a:normAutofit fontScale="92500"/>
          </a:bodyPr>
          <a:lstStyle/>
          <a:p>
            <a:r>
              <a:rPr lang="ru-RU" sz="2400" dirty="0" smtClean="0">
                <a:solidFill>
                  <a:srgbClr val="0070C0"/>
                </a:solidFill>
              </a:rPr>
              <a:t>Сохранение социальной направленности бюджета.</a:t>
            </a:r>
          </a:p>
          <a:p>
            <a:r>
              <a:rPr lang="ru-RU" sz="2400" dirty="0" smtClean="0">
                <a:solidFill>
                  <a:srgbClr val="0070C0"/>
                </a:solidFill>
              </a:rPr>
              <a:t>Реализация социально-значимых инвестиционных проектов, повышение качества дорожной инфраструктуры.</a:t>
            </a:r>
          </a:p>
          <a:p>
            <a:r>
              <a:rPr lang="ru-RU" sz="2400" dirty="0" smtClean="0">
                <a:solidFill>
                  <a:srgbClr val="0070C0"/>
                </a:solidFill>
              </a:rPr>
              <a:t>Совершенствование инструментов программно - целевого планирования бюджета.</a:t>
            </a:r>
          </a:p>
          <a:p>
            <a:r>
              <a:rPr lang="ru-RU" sz="2400" dirty="0" smtClean="0">
                <a:solidFill>
                  <a:srgbClr val="0070C0"/>
                </a:solidFill>
              </a:rPr>
              <a:t>Обеспечение сбалансированности бюджета.</a:t>
            </a:r>
          </a:p>
          <a:p>
            <a:r>
              <a:rPr lang="ru-RU" sz="2400" dirty="0" smtClean="0">
                <a:solidFill>
                  <a:srgbClr val="0070C0"/>
                </a:solidFill>
              </a:rPr>
              <a:t>Поддержание устойчивости бюджета на всем периоде планирования</a:t>
            </a:r>
            <a:r>
              <a:rPr lang="ru-RU" dirty="0" smtClean="0">
                <a:solidFill>
                  <a:srgbClr val="0070C0"/>
                </a:solidFill>
              </a:rPr>
              <a:t>.</a:t>
            </a:r>
            <a:endParaRPr lang="ru-RU" dirty="0">
              <a:solidFill>
                <a:srgbClr val="0070C0"/>
              </a:solidFill>
            </a:endParaRPr>
          </a:p>
        </p:txBody>
      </p:sp>
      <p:pic>
        <p:nvPicPr>
          <p:cNvPr id="4" name="Рисунок 3" descr="images (7).jpg"/>
          <p:cNvPicPr>
            <a:picLocks noChangeAspect="1"/>
          </p:cNvPicPr>
          <p:nvPr/>
        </p:nvPicPr>
        <p:blipFill>
          <a:blip r:embed="rId2"/>
          <a:stretch>
            <a:fillRect/>
          </a:stretch>
        </p:blipFill>
        <p:spPr>
          <a:xfrm>
            <a:off x="6297490" y="1500174"/>
            <a:ext cx="2846510" cy="1071570"/>
          </a:xfrm>
          <a:prstGeom prst="roundRect">
            <a:avLst>
              <a:gd name="adj" fmla="val 8594"/>
            </a:avLst>
          </a:prstGeom>
          <a:solidFill>
            <a:srgbClr val="FFFFFF">
              <a:shade val="85000"/>
            </a:srgbClr>
          </a:solidFill>
          <a:ln>
            <a:solidFill>
              <a:schemeClr val="bg1"/>
            </a:solidFill>
          </a:ln>
          <a:effectLst>
            <a:reflection blurRad="12700" stA="38000" endPos="28000" dist="5000" dir="5400000" sy="-100000" algn="bl" rotWithShape="0"/>
          </a:effectLst>
        </p:spPr>
      </p:pic>
      <p:pic>
        <p:nvPicPr>
          <p:cNvPr id="5" name="Рисунок 4" descr="image001_69.jpg"/>
          <p:cNvPicPr>
            <a:picLocks noChangeAspect="1"/>
          </p:cNvPicPr>
          <p:nvPr/>
        </p:nvPicPr>
        <p:blipFill>
          <a:blip r:embed="rId3" cstate="print"/>
          <a:stretch>
            <a:fillRect/>
          </a:stretch>
        </p:blipFill>
        <p:spPr>
          <a:xfrm>
            <a:off x="7000892" y="4643446"/>
            <a:ext cx="1975492" cy="2071702"/>
          </a:xfrm>
          <a:prstGeom prst="rect">
            <a:avLst/>
          </a:prstGeom>
          <a:effectLst>
            <a:outerShdw blurRad="50800" dist="38100" dir="8100000" algn="tr" rotWithShape="0">
              <a:prstClr val="black">
                <a:alpha val="40000"/>
              </a:prstClr>
            </a:outerShdw>
            <a:reflection blurRad="6350" stA="52000" endA="300" endPos="35000" dir="5400000" sy="-100000" algn="bl" rotWithShape="0"/>
            <a:softEdge rad="63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39718"/>
          </a:xfrm>
        </p:spPr>
        <p:txBody>
          <a:bodyPr>
            <a:normAutofit/>
          </a:bodyPr>
          <a:lstStyle/>
          <a:p>
            <a:pPr algn="ctr"/>
            <a:r>
              <a:rPr lang="ru-RU" altLang="ru-RU" sz="2800" dirty="0" smtClean="0">
                <a:ln w="0"/>
                <a:solidFill>
                  <a:srgbClr val="7030A0"/>
                </a:solidFill>
                <a:latin typeface="Arial Narrow" panose="020B0606020202030204" pitchFamily="34" charset="0"/>
              </a:rPr>
              <a:t>ЭТАПЫ БЮДЖЕТНОГО ПРОЦЕССА</a:t>
            </a:r>
            <a:endParaRPr lang="ru-RU" sz="2800" dirty="0">
              <a:solidFill>
                <a:srgbClr val="7030A0"/>
              </a:solidFill>
              <a:effectLst>
                <a:outerShdw blurRad="38100" dist="38100" dir="2700000" algn="tl">
                  <a:srgbClr val="000000">
                    <a:alpha val="43137"/>
                  </a:srgbClr>
                </a:outerShdw>
              </a:effectLst>
            </a:endParaRPr>
          </a:p>
        </p:txBody>
      </p:sp>
      <p:pic>
        <p:nvPicPr>
          <p:cNvPr id="5" name="Picture 2"/>
          <p:cNvPicPr>
            <a:picLocks noChangeAspect="1" noChangeArrowheads="1"/>
          </p:cNvPicPr>
          <p:nvPr/>
        </p:nvPicPr>
        <p:blipFill>
          <a:blip r:embed="rId2">
            <a:extLst/>
          </a:blip>
          <a:srcRect/>
          <a:stretch>
            <a:fillRect/>
          </a:stretch>
        </p:blipFill>
        <p:spPr bwMode="auto">
          <a:xfrm>
            <a:off x="2928926" y="2928934"/>
            <a:ext cx="2717131" cy="2014463"/>
          </a:xfrm>
          <a:prstGeom prst="rect">
            <a:avLst/>
          </a:prstGeom>
          <a:ln>
            <a:noFill/>
          </a:ln>
          <a:effectLst>
            <a:outerShdw blurRad="292100" dist="139700" dir="2700000" algn="tl" rotWithShape="0">
              <a:srgbClr val="333333">
                <a:alpha val="65000"/>
              </a:srgbClr>
            </a:outerShdw>
          </a:effectLst>
          <a:extLst/>
        </p:spPr>
      </p:pic>
      <p:grpSp>
        <p:nvGrpSpPr>
          <p:cNvPr id="6" name="Группа 5"/>
          <p:cNvGrpSpPr/>
          <p:nvPr/>
        </p:nvGrpSpPr>
        <p:grpSpPr>
          <a:xfrm>
            <a:off x="3071802" y="785795"/>
            <a:ext cx="2393470" cy="1643074"/>
            <a:chOff x="3438379" y="137609"/>
            <a:chExt cx="1964842" cy="1643074"/>
          </a:xfrm>
          <a:solidFill>
            <a:schemeClr val="accent4">
              <a:lumMod val="20000"/>
              <a:lumOff val="80000"/>
            </a:schemeClr>
          </a:solidFill>
          <a:scene3d>
            <a:camera prst="orthographicFront">
              <a:rot lat="0" lon="0" rev="0"/>
            </a:camera>
            <a:lightRig rig="contrasting" dir="t">
              <a:rot lat="0" lon="0" rev="1200000"/>
            </a:lightRig>
          </a:scene3d>
        </p:grpSpPr>
        <p:sp>
          <p:nvSpPr>
            <p:cNvPr id="7" name="Скругленный прямоугольник 6"/>
            <p:cNvSpPr/>
            <p:nvPr/>
          </p:nvSpPr>
          <p:spPr>
            <a:xfrm>
              <a:off x="3438379" y="137609"/>
              <a:ext cx="1964842" cy="1643074"/>
            </a:xfrm>
            <a:prstGeom prst="roundRect">
              <a:avLst/>
            </a:prstGeom>
            <a:grpFill/>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Скругленный прямоугольник 4"/>
            <p:cNvSpPr/>
            <p:nvPr/>
          </p:nvSpPr>
          <p:spPr>
            <a:xfrm>
              <a:off x="3526691" y="225921"/>
              <a:ext cx="1788218" cy="1483324"/>
            </a:xfrm>
            <a:prstGeom prst="rect">
              <a:avLst/>
            </a:prstGeom>
            <a:grpFill/>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dirty="0" smtClean="0">
                  <a:solidFill>
                    <a:srgbClr val="002060"/>
                  </a:solidFill>
                </a:rPr>
                <a:t>РАЗРАБОТКА ПРОГНОЗА СОЦИАЛЬНО-ЭКОНОМИЧЕСКОГО РАЗВИТИЯ ГОРОДА НА ОЧЕРЕДНОЙ ФИНАНСОВЫЙ ГОД И ПЛАНОВЫЙ ПЕРИОД</a:t>
              </a:r>
              <a:endParaRPr lang="ru-RU" sz="1200" b="1" i="0" kern="1200" dirty="0">
                <a:solidFill>
                  <a:srgbClr val="002060"/>
                </a:solidFill>
              </a:endParaRPr>
            </a:p>
          </p:txBody>
        </p:sp>
      </p:grpSp>
      <p:grpSp>
        <p:nvGrpSpPr>
          <p:cNvPr id="9" name="Группа 8"/>
          <p:cNvGrpSpPr/>
          <p:nvPr/>
        </p:nvGrpSpPr>
        <p:grpSpPr>
          <a:xfrm>
            <a:off x="5929322" y="1428737"/>
            <a:ext cx="2089959" cy="1000131"/>
            <a:chOff x="5958647" y="458336"/>
            <a:chExt cx="2089959" cy="1471265"/>
          </a:xfrm>
          <a:scene3d>
            <a:camera prst="orthographicFront">
              <a:rot lat="0" lon="0" rev="0"/>
            </a:camera>
            <a:lightRig rig="contrasting" dir="t">
              <a:rot lat="0" lon="0" rev="1200000"/>
            </a:lightRig>
          </a:scene3d>
        </p:grpSpPr>
        <p:sp>
          <p:nvSpPr>
            <p:cNvPr id="10" name="Скругленный прямоугольник 9"/>
            <p:cNvSpPr/>
            <p:nvPr/>
          </p:nvSpPr>
          <p:spPr>
            <a:xfrm>
              <a:off x="5958647" y="458336"/>
              <a:ext cx="2089959" cy="1471265"/>
            </a:xfrm>
            <a:prstGeom prst="roundRect">
              <a:avLst/>
            </a:prstGeom>
            <a:solidFill>
              <a:schemeClr val="accent1">
                <a:lumMod val="60000"/>
                <a:lumOff val="40000"/>
              </a:schemeClr>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11" name="Скругленный прямоугольник 4"/>
            <p:cNvSpPr/>
            <p:nvPr/>
          </p:nvSpPr>
          <p:spPr>
            <a:xfrm>
              <a:off x="6030468" y="530157"/>
              <a:ext cx="1946317"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РАЗРАБОТКА ДОКУМЕНТОВ И МАТЕРИАЛОВ, НЕОБХОДИМЫХ ДЛЯ ФОРМИРОВАНИЯ БЮДЖЕТА </a:t>
              </a:r>
              <a:endParaRPr lang="ru-RU" sz="1200" b="1" i="0" kern="1200" dirty="0">
                <a:solidFill>
                  <a:srgbClr val="002060"/>
                </a:solidFill>
                <a:latin typeface="Arial Narrow" panose="020B0606020202030204" pitchFamily="34" charset="0"/>
              </a:endParaRPr>
            </a:p>
          </p:txBody>
        </p:sp>
      </p:grpSp>
      <p:grpSp>
        <p:nvGrpSpPr>
          <p:cNvPr id="15" name="Группа 14"/>
          <p:cNvGrpSpPr/>
          <p:nvPr/>
        </p:nvGrpSpPr>
        <p:grpSpPr>
          <a:xfrm>
            <a:off x="5929322" y="2786058"/>
            <a:ext cx="2101455" cy="1071570"/>
            <a:chOff x="6488020" y="2425426"/>
            <a:chExt cx="1744265" cy="1471265"/>
          </a:xfrm>
          <a:scene3d>
            <a:camera prst="orthographicFront">
              <a:rot lat="0" lon="0" rev="0"/>
            </a:camera>
            <a:lightRig rig="contrasting" dir="t">
              <a:rot lat="0" lon="0" rev="1200000"/>
            </a:lightRig>
          </a:scene3d>
        </p:grpSpPr>
        <p:sp>
          <p:nvSpPr>
            <p:cNvPr id="16" name="Скругленный прямоугольник 15"/>
            <p:cNvSpPr/>
            <p:nvPr/>
          </p:nvSpPr>
          <p:spPr>
            <a:xfrm>
              <a:off x="6488020" y="2425426"/>
              <a:ext cx="1744265" cy="1471265"/>
            </a:xfrm>
            <a:prstGeom prst="roundRect">
              <a:avLst/>
            </a:prstGeom>
            <a:solidFill>
              <a:srgbClr val="00B0F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17" name="Скругленный прямоугольник 4"/>
            <p:cNvSpPr/>
            <p:nvPr/>
          </p:nvSpPr>
          <p:spPr>
            <a:xfrm>
              <a:off x="6559841" y="2497247"/>
              <a:ext cx="1600623"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СОСТАВЛЕНИЕ ПРОЕКТА БЮДЖЕТА</a:t>
              </a:r>
              <a:endParaRPr lang="ru-RU" sz="1200" b="1" i="0" kern="1200" dirty="0">
                <a:solidFill>
                  <a:srgbClr val="002060"/>
                </a:solidFill>
                <a:latin typeface="Arial Narrow" panose="020B0606020202030204" pitchFamily="34" charset="0"/>
              </a:endParaRPr>
            </a:p>
          </p:txBody>
        </p:sp>
      </p:grpSp>
      <p:grpSp>
        <p:nvGrpSpPr>
          <p:cNvPr id="18" name="Группа 17"/>
          <p:cNvGrpSpPr/>
          <p:nvPr/>
        </p:nvGrpSpPr>
        <p:grpSpPr>
          <a:xfrm>
            <a:off x="5929322" y="4357695"/>
            <a:ext cx="2060922" cy="928693"/>
            <a:chOff x="5526598" y="4309797"/>
            <a:chExt cx="1703732" cy="1471265"/>
          </a:xfrm>
          <a:scene3d>
            <a:camera prst="orthographicFront">
              <a:rot lat="0" lon="0" rev="0"/>
            </a:camera>
            <a:lightRig rig="contrasting" dir="t">
              <a:rot lat="0" lon="0" rev="1200000"/>
            </a:lightRig>
          </a:scene3d>
        </p:grpSpPr>
        <p:sp>
          <p:nvSpPr>
            <p:cNvPr id="19" name="Скругленный прямоугольник 18"/>
            <p:cNvSpPr/>
            <p:nvPr/>
          </p:nvSpPr>
          <p:spPr>
            <a:xfrm>
              <a:off x="5526598" y="4309797"/>
              <a:ext cx="1703732" cy="1471265"/>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5">
                <a:hueOff val="0"/>
                <a:satOff val="0"/>
                <a:lumOff val="0"/>
                <a:alphaOff val="0"/>
              </a:schemeClr>
            </a:fillRef>
            <a:effectRef idx="2">
              <a:schemeClr val="accent5">
                <a:hueOff val="0"/>
                <a:satOff val="0"/>
                <a:lumOff val="0"/>
                <a:alphaOff val="0"/>
              </a:schemeClr>
            </a:effectRef>
            <a:fontRef idx="minor">
              <a:schemeClr val="lt1"/>
            </a:fontRef>
          </p:style>
        </p:sp>
        <p:sp>
          <p:nvSpPr>
            <p:cNvPr id="20" name="Скругленный прямоугольник 4"/>
            <p:cNvSpPr/>
            <p:nvPr/>
          </p:nvSpPr>
          <p:spPr>
            <a:xfrm>
              <a:off x="5598419" y="4381618"/>
              <a:ext cx="1560090"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РАССМОТРЕНИЕ  И УТВЕРЖДЕНИЕ БЮДЖЕТА</a:t>
              </a:r>
              <a:endParaRPr lang="ru-RU" sz="1200" b="1" i="0" kern="1200" dirty="0">
                <a:solidFill>
                  <a:srgbClr val="002060"/>
                </a:solidFill>
                <a:latin typeface="Arial Narrow" panose="020B0606020202030204" pitchFamily="34" charset="0"/>
              </a:endParaRPr>
            </a:p>
          </p:txBody>
        </p:sp>
      </p:grpSp>
      <p:grpSp>
        <p:nvGrpSpPr>
          <p:cNvPr id="21" name="Группа 20"/>
          <p:cNvGrpSpPr/>
          <p:nvPr/>
        </p:nvGrpSpPr>
        <p:grpSpPr>
          <a:xfrm>
            <a:off x="3071802" y="5072074"/>
            <a:ext cx="2418112" cy="1547299"/>
            <a:chOff x="3366371" y="4663119"/>
            <a:chExt cx="1703732" cy="1118671"/>
          </a:xfrm>
          <a:scene3d>
            <a:camera prst="orthographicFront">
              <a:rot lat="0" lon="0" rev="0"/>
            </a:camera>
            <a:lightRig rig="contrasting" dir="t">
              <a:rot lat="0" lon="0" rev="1200000"/>
            </a:lightRig>
          </a:scene3d>
        </p:grpSpPr>
        <p:sp>
          <p:nvSpPr>
            <p:cNvPr id="22" name="Скругленный прямоугольник 21"/>
            <p:cNvSpPr/>
            <p:nvPr/>
          </p:nvSpPr>
          <p:spPr>
            <a:xfrm>
              <a:off x="3366371" y="4663119"/>
              <a:ext cx="1703732" cy="1118671"/>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3" name="Скругленный прямоугольник 4"/>
            <p:cNvSpPr/>
            <p:nvPr/>
          </p:nvSpPr>
          <p:spPr>
            <a:xfrm>
              <a:off x="3420980" y="4717728"/>
              <a:ext cx="1594514" cy="100945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ИСПОЛНЕНИЕ БЮДЖЕТА</a:t>
              </a:r>
              <a:endParaRPr lang="ru-RU" sz="1200" b="1" i="0" kern="1200" dirty="0">
                <a:solidFill>
                  <a:srgbClr val="002060"/>
                </a:solidFill>
                <a:latin typeface="Arial Narrow" panose="020B0606020202030204" pitchFamily="34" charset="0"/>
              </a:endParaRPr>
            </a:p>
          </p:txBody>
        </p:sp>
      </p:grpSp>
      <p:grpSp>
        <p:nvGrpSpPr>
          <p:cNvPr id="24" name="Группа 23"/>
          <p:cNvGrpSpPr/>
          <p:nvPr/>
        </p:nvGrpSpPr>
        <p:grpSpPr>
          <a:xfrm>
            <a:off x="357158" y="4357694"/>
            <a:ext cx="2071702" cy="928694"/>
            <a:chOff x="1067502" y="4309798"/>
            <a:chExt cx="1703732" cy="1471265"/>
          </a:xfrm>
          <a:scene3d>
            <a:camera prst="orthographicFront">
              <a:rot lat="0" lon="0" rev="0"/>
            </a:camera>
            <a:lightRig rig="contrasting" dir="t">
              <a:rot lat="0" lon="0" rev="1200000"/>
            </a:lightRig>
          </a:scene3d>
        </p:grpSpPr>
        <p:sp>
          <p:nvSpPr>
            <p:cNvPr id="25" name="Скругленный прямоугольник 24"/>
            <p:cNvSpPr/>
            <p:nvPr/>
          </p:nvSpPr>
          <p:spPr>
            <a:xfrm>
              <a:off x="1067502" y="4309798"/>
              <a:ext cx="1703732" cy="1471265"/>
            </a:xfrm>
            <a:prstGeom prst="roundRect">
              <a:avLst/>
            </a:prstGeom>
            <a:sp3d contourW="19050" prstMaterial="metal">
              <a:bevelT w="88900" h="203200"/>
              <a:bevelB w="165100" h="254000"/>
            </a:sp3d>
          </p:spPr>
          <p:style>
            <a:lnRef idx="0">
              <a:schemeClr val="lt1">
                <a:hueOff val="0"/>
                <a:satOff val="0"/>
                <a:lumOff val="0"/>
                <a:alphaOff val="0"/>
              </a:schemeClr>
            </a:lnRef>
            <a:fillRef idx="1">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26" name="Скругленный прямоугольник 4"/>
            <p:cNvSpPr/>
            <p:nvPr/>
          </p:nvSpPr>
          <p:spPr>
            <a:xfrm>
              <a:off x="1139323" y="4381619"/>
              <a:ext cx="1560090"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ОСУЩЕСТВЛЕНИЕ БЮДЖЕТНОГО УЧЕТА</a:t>
              </a:r>
              <a:endParaRPr lang="ru-RU" sz="1200" b="1" i="0" kern="1200" dirty="0">
                <a:solidFill>
                  <a:srgbClr val="002060"/>
                </a:solidFill>
                <a:latin typeface="Arial Narrow" panose="020B0606020202030204" pitchFamily="34" charset="0"/>
              </a:endParaRPr>
            </a:p>
          </p:txBody>
        </p:sp>
      </p:grpSp>
      <p:grpSp>
        <p:nvGrpSpPr>
          <p:cNvPr id="27" name="Группа 26"/>
          <p:cNvGrpSpPr/>
          <p:nvPr/>
        </p:nvGrpSpPr>
        <p:grpSpPr>
          <a:xfrm>
            <a:off x="357158" y="2857496"/>
            <a:ext cx="2071702" cy="1042637"/>
            <a:chOff x="413548" y="2425431"/>
            <a:chExt cx="1703732" cy="1471265"/>
          </a:xfrm>
          <a:scene3d>
            <a:camera prst="orthographicFront">
              <a:rot lat="0" lon="0" rev="0"/>
            </a:camera>
            <a:lightRig rig="contrasting" dir="t">
              <a:rot lat="0" lon="0" rev="1200000"/>
            </a:lightRig>
          </a:scene3d>
        </p:grpSpPr>
        <p:sp>
          <p:nvSpPr>
            <p:cNvPr id="28" name="Скругленный прямоугольник 27"/>
            <p:cNvSpPr/>
            <p:nvPr/>
          </p:nvSpPr>
          <p:spPr>
            <a:xfrm>
              <a:off x="413548" y="2425431"/>
              <a:ext cx="1703732" cy="1471265"/>
            </a:xfrm>
            <a:prstGeom prst="roundRect">
              <a:avLst/>
            </a:prstGeom>
            <a:solidFill>
              <a:srgbClr val="7030A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3">
                <a:hueOff val="0"/>
                <a:satOff val="0"/>
                <a:lumOff val="0"/>
                <a:alphaOff val="0"/>
              </a:schemeClr>
            </a:effectRef>
            <a:fontRef idx="minor">
              <a:schemeClr val="lt1"/>
            </a:fontRef>
          </p:style>
        </p:sp>
        <p:sp>
          <p:nvSpPr>
            <p:cNvPr id="29" name="Скругленный прямоугольник 4"/>
            <p:cNvSpPr/>
            <p:nvPr/>
          </p:nvSpPr>
          <p:spPr>
            <a:xfrm>
              <a:off x="485369" y="2497252"/>
              <a:ext cx="1560090" cy="1327623"/>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kern="1200" dirty="0" smtClean="0">
                  <a:latin typeface="Arial Narrow" panose="020B0606020202030204" pitchFamily="34" charset="0"/>
                </a:rPr>
                <a:t>УТВЕРЖДЕНИЕ ОТЧЕТА ОБ ИСПОЛНЕНИИ БЮДЖЕТА</a:t>
              </a:r>
              <a:endParaRPr lang="ru-RU" sz="1200" b="1" kern="1200" dirty="0">
                <a:latin typeface="Arial Narrow" panose="020B0606020202030204" pitchFamily="34" charset="0"/>
              </a:endParaRPr>
            </a:p>
          </p:txBody>
        </p:sp>
      </p:grpSp>
      <p:grpSp>
        <p:nvGrpSpPr>
          <p:cNvPr id="30" name="Группа 29"/>
          <p:cNvGrpSpPr/>
          <p:nvPr/>
        </p:nvGrpSpPr>
        <p:grpSpPr>
          <a:xfrm>
            <a:off x="357158" y="1428736"/>
            <a:ext cx="2071702" cy="1000132"/>
            <a:chOff x="1278142" y="714326"/>
            <a:chExt cx="1702318" cy="1470009"/>
          </a:xfrm>
          <a:scene3d>
            <a:camera prst="orthographicFront">
              <a:rot lat="0" lon="0" rev="0"/>
            </a:camera>
            <a:lightRig rig="contrasting" dir="t">
              <a:rot lat="0" lon="0" rev="1200000"/>
            </a:lightRig>
          </a:scene3d>
        </p:grpSpPr>
        <p:sp>
          <p:nvSpPr>
            <p:cNvPr id="31" name="Скругленный прямоугольник 30"/>
            <p:cNvSpPr/>
            <p:nvPr/>
          </p:nvSpPr>
          <p:spPr>
            <a:xfrm>
              <a:off x="1278142" y="714326"/>
              <a:ext cx="1702318" cy="1470009"/>
            </a:xfrm>
            <a:prstGeom prst="roundRect">
              <a:avLst/>
            </a:prstGeom>
            <a:solidFill>
              <a:srgbClr val="00B050"/>
            </a:solidFill>
            <a:sp3d contourW="19050" prstMaterial="metal">
              <a:bevelT w="88900" h="203200"/>
              <a:bevelB w="165100" h="254000"/>
            </a:sp3d>
          </p:spPr>
          <p:style>
            <a:lnRef idx="0">
              <a:schemeClr val="lt1">
                <a:hueOff val="0"/>
                <a:satOff val="0"/>
                <a:lumOff val="0"/>
                <a:alphaOff val="0"/>
              </a:schemeClr>
            </a:lnRef>
            <a:fillRef idx="1">
              <a:scrgbClr r="0" g="0" b="0"/>
            </a:fillRef>
            <a:effectRef idx="2">
              <a:schemeClr val="accent4">
                <a:hueOff val="0"/>
                <a:satOff val="0"/>
                <a:lumOff val="0"/>
                <a:alphaOff val="0"/>
              </a:schemeClr>
            </a:effectRef>
            <a:fontRef idx="minor">
              <a:schemeClr val="lt1"/>
            </a:fontRef>
          </p:style>
        </p:sp>
        <p:sp>
          <p:nvSpPr>
            <p:cNvPr id="32" name="Скругленный прямоугольник 4"/>
            <p:cNvSpPr/>
            <p:nvPr/>
          </p:nvSpPr>
          <p:spPr>
            <a:xfrm>
              <a:off x="1336843" y="924326"/>
              <a:ext cx="1558798" cy="931807"/>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ru-RU" sz="1200" b="1" i="0" kern="1200" dirty="0" smtClean="0">
                  <a:solidFill>
                    <a:srgbClr val="002060"/>
                  </a:solidFill>
                  <a:latin typeface="Arial Narrow" panose="020B0606020202030204" pitchFamily="34" charset="0"/>
                </a:rPr>
                <a:t>ОРГАНИЗАЦИЯ   И ОСУЩЕСТВЛЕНИЕ МУНИЦИПАЛЬНОГО ФИНАНСОВОГО КОНТРОЛЯ</a:t>
              </a:r>
              <a:endParaRPr lang="ru-RU" sz="1200" i="0" kern="1200" dirty="0">
                <a:solidFill>
                  <a:srgbClr val="002060"/>
                </a:solidFill>
                <a:latin typeface="Arial Narrow" panose="020B0606020202030204" pitchFamily="34" charset="0"/>
              </a:endParaRPr>
            </a:p>
          </p:txBody>
        </p:sp>
      </p:grpSp>
      <p:pic>
        <p:nvPicPr>
          <p:cNvPr id="33" name="Рисунок 32" descr="figarofr-recemment-certains-assures-ont-ainsi-recu-des-textos-les-informant-d-un-possible-changement_680343_.jpg"/>
          <p:cNvPicPr>
            <a:picLocks noChangeAspect="1"/>
          </p:cNvPicPr>
          <p:nvPr/>
        </p:nvPicPr>
        <p:blipFill>
          <a:blip r:embed="rId3" cstate="print"/>
          <a:stretch>
            <a:fillRect/>
          </a:stretch>
        </p:blipFill>
        <p:spPr>
          <a:xfrm>
            <a:off x="357158" y="214290"/>
            <a:ext cx="1496616" cy="9961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34" name="Рисунок 33" descr="99bc2d.jpg"/>
          <p:cNvPicPr>
            <a:picLocks noChangeAspect="1"/>
          </p:cNvPicPr>
          <p:nvPr/>
        </p:nvPicPr>
        <p:blipFill>
          <a:blip r:embed="rId4" cstate="print"/>
          <a:stretch>
            <a:fillRect/>
          </a:stretch>
        </p:blipFill>
        <p:spPr>
          <a:xfrm flipH="1">
            <a:off x="757562" y="5272090"/>
            <a:ext cx="1879845" cy="1443058"/>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5" name="Рисунок 34" descr="99bc2d.jpg"/>
          <p:cNvPicPr>
            <a:picLocks noChangeAspect="1"/>
          </p:cNvPicPr>
          <p:nvPr/>
        </p:nvPicPr>
        <p:blipFill>
          <a:blip r:embed="rId5" cstate="print"/>
          <a:stretch>
            <a:fillRect/>
          </a:stretch>
        </p:blipFill>
        <p:spPr>
          <a:xfrm rot="563990">
            <a:off x="6357950" y="5429240"/>
            <a:ext cx="1861220" cy="1428760"/>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36" name="Рисунок 35" descr="159044.jpg"/>
          <p:cNvPicPr>
            <a:picLocks noChangeAspect="1"/>
          </p:cNvPicPr>
          <p:nvPr/>
        </p:nvPicPr>
        <p:blipFill>
          <a:blip r:embed="rId6" cstate="print"/>
          <a:stretch>
            <a:fillRect/>
          </a:stretch>
        </p:blipFill>
        <p:spPr>
          <a:xfrm>
            <a:off x="7152307" y="0"/>
            <a:ext cx="1991693" cy="131544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ru-RU" sz="2000" dirty="0" smtClean="0">
                <a:ln w="1905"/>
                <a:solidFill>
                  <a:srgbClr val="7030A0"/>
                </a:solidFill>
                <a:effectLst>
                  <a:innerShdw blurRad="69850" dist="43180" dir="5400000">
                    <a:srgbClr val="000000">
                      <a:alpha val="65000"/>
                    </a:srgbClr>
                  </a:innerShdw>
                </a:effectLst>
                <a:latin typeface="Times New Roman" pitchFamily="18" charset="0"/>
              </a:rPr>
              <a:t>ОСНОВНЫЕ ХАРАКТЕРИСТИКИ </a:t>
            </a:r>
            <a:br>
              <a:rPr lang="ru-RU" sz="2000" dirty="0" smtClean="0">
                <a:ln w="1905"/>
                <a:solidFill>
                  <a:srgbClr val="7030A0"/>
                </a:solidFill>
                <a:effectLst>
                  <a:innerShdw blurRad="69850" dist="43180" dir="5400000">
                    <a:srgbClr val="000000">
                      <a:alpha val="65000"/>
                    </a:srgbClr>
                  </a:innerShdw>
                </a:effectLst>
                <a:latin typeface="Times New Roman" pitchFamily="18" charset="0"/>
              </a:rPr>
            </a:br>
            <a:r>
              <a:rPr lang="ru-RU" sz="2000" dirty="0" smtClean="0">
                <a:ln w="1905"/>
                <a:solidFill>
                  <a:srgbClr val="7030A0"/>
                </a:solidFill>
                <a:effectLst>
                  <a:innerShdw blurRad="69850" dist="43180" dir="5400000">
                    <a:srgbClr val="000000">
                      <a:alpha val="65000"/>
                    </a:srgbClr>
                  </a:innerShdw>
                </a:effectLst>
                <a:latin typeface="Times New Roman" pitchFamily="18" charset="0"/>
              </a:rPr>
              <a:t>КОНСОЛИДИРОВАННОГО БЮДЖЕТА ЛЬГОВСКОГО РАЙОНА КУРСКОЙ ОБЛАСТИ НА 2020 ГОД И НА ПЛАНОВЫЙ ПЕРИОД 2021 И 2022 ГОДОВ</a:t>
            </a:r>
            <a:endParaRPr lang="ru-RU" sz="2000" dirty="0">
              <a:solidFill>
                <a:srgbClr val="7030A0"/>
              </a:solidFill>
            </a:endParaRPr>
          </a:p>
        </p:txBody>
      </p:sp>
      <p:graphicFrame>
        <p:nvGraphicFramePr>
          <p:cNvPr id="4" name="Содержимое 3"/>
          <p:cNvGraphicFramePr>
            <a:graphicFrameLocks noGrp="1"/>
          </p:cNvGraphicFramePr>
          <p:nvPr>
            <p:ph idx="1"/>
          </p:nvPr>
        </p:nvGraphicFramePr>
        <p:xfrm>
          <a:off x="142844" y="2143116"/>
          <a:ext cx="8658228" cy="2783205"/>
        </p:xfrm>
        <a:graphic>
          <a:graphicData uri="http://schemas.openxmlformats.org/drawingml/2006/table">
            <a:tbl>
              <a:tblPr firstRow="1" bandRow="1">
                <a:tableStyleId>{21E4AEA4-8DFA-4A89-87EB-49C32662AFE0}</a:tableStyleId>
              </a:tblPr>
              <a:tblGrid>
                <a:gridCol w="1428760"/>
                <a:gridCol w="785818"/>
                <a:gridCol w="857256"/>
                <a:gridCol w="785818"/>
                <a:gridCol w="785818"/>
                <a:gridCol w="857256"/>
                <a:gridCol w="785818"/>
                <a:gridCol w="857256"/>
                <a:gridCol w="785818"/>
                <a:gridCol w="728610"/>
              </a:tblGrid>
              <a:tr h="370840">
                <a:tc rowSpan="2">
                  <a:txBody>
                    <a:bodyPr/>
                    <a:lstStyle/>
                    <a:p>
                      <a:pPr algn="ctr" fontAlgn="ctr"/>
                      <a:r>
                        <a:rPr lang="ru-RU" sz="1100" u="none" strike="noStrike" dirty="0"/>
                        <a:t>Показатель</a:t>
                      </a:r>
                      <a:endParaRPr lang="ru-RU" sz="1100" b="1" i="0" u="none" strike="noStrike" dirty="0">
                        <a:latin typeface="Times New Roman"/>
                      </a:endParaRPr>
                    </a:p>
                  </a:txBody>
                  <a:tcPr marL="9525" marR="9525" marT="9525" marB="0" anchor="ctr"/>
                </a:tc>
                <a:tc gridSpan="3">
                  <a:txBody>
                    <a:bodyPr/>
                    <a:lstStyle/>
                    <a:p>
                      <a:pPr algn="ctr" fontAlgn="ctr"/>
                      <a:r>
                        <a:rPr lang="ru-RU" sz="1300" u="none" strike="noStrike" dirty="0" smtClean="0"/>
                        <a:t>2020 </a:t>
                      </a:r>
                      <a:r>
                        <a:rPr lang="ru-RU" sz="1300" u="none" strike="noStrike" dirty="0"/>
                        <a:t>год</a:t>
                      </a:r>
                      <a:endParaRPr lang="ru-RU" sz="1300" b="1" i="0" u="none" strike="noStrike" dirty="0">
                        <a:latin typeface="Times New Roman"/>
                      </a:endParaRPr>
                    </a:p>
                  </a:txBody>
                  <a:tcPr marL="9525" marR="9525" marT="9525" marB="0" anchor="ctr"/>
                </a:tc>
                <a:tc hMerge="1">
                  <a:txBody>
                    <a:bodyPr/>
                    <a:lstStyle/>
                    <a:p>
                      <a:endParaRPr lang="ru-RU"/>
                    </a:p>
                  </a:txBody>
                  <a:tcPr/>
                </a:tc>
                <a:tc hMerge="1">
                  <a:txBody>
                    <a:bodyPr/>
                    <a:lstStyle/>
                    <a:p>
                      <a:endParaRPr lang="ru-RU"/>
                    </a:p>
                  </a:txBody>
                  <a:tcPr/>
                </a:tc>
                <a:tc gridSpan="3">
                  <a:txBody>
                    <a:bodyPr/>
                    <a:lstStyle/>
                    <a:p>
                      <a:pPr algn="ctr" fontAlgn="ctr"/>
                      <a:r>
                        <a:rPr lang="ru-RU" sz="1300" u="none" strike="noStrike" dirty="0" smtClean="0"/>
                        <a:t>2021 </a:t>
                      </a:r>
                      <a:r>
                        <a:rPr lang="ru-RU" sz="1300" u="none" strike="noStrike" dirty="0"/>
                        <a:t>год</a:t>
                      </a:r>
                      <a:endParaRPr lang="ru-RU" sz="1300" b="1" i="0" u="none" strike="noStrike" dirty="0">
                        <a:latin typeface="Times New Roman"/>
                      </a:endParaRPr>
                    </a:p>
                  </a:txBody>
                  <a:tcPr marL="9525" marR="9525" marT="9525" marB="0" anchor="ctr"/>
                </a:tc>
                <a:tc hMerge="1">
                  <a:txBody>
                    <a:bodyPr/>
                    <a:lstStyle/>
                    <a:p>
                      <a:endParaRPr lang="ru-RU"/>
                    </a:p>
                  </a:txBody>
                  <a:tcPr/>
                </a:tc>
                <a:tc hMerge="1">
                  <a:txBody>
                    <a:bodyPr/>
                    <a:lstStyle/>
                    <a:p>
                      <a:endParaRPr lang="ru-RU"/>
                    </a:p>
                  </a:txBody>
                  <a:tcPr/>
                </a:tc>
                <a:tc gridSpan="3">
                  <a:txBody>
                    <a:bodyPr/>
                    <a:lstStyle/>
                    <a:p>
                      <a:pPr algn="ctr" fontAlgn="ctr"/>
                      <a:r>
                        <a:rPr lang="ru-RU" sz="1300" u="none" strike="noStrike" dirty="0" smtClean="0"/>
                        <a:t>2022 </a:t>
                      </a:r>
                      <a:r>
                        <a:rPr lang="ru-RU" sz="1300" u="none" strike="noStrike" dirty="0"/>
                        <a:t>год</a:t>
                      </a:r>
                      <a:endParaRPr lang="ru-RU" sz="1300" b="1" i="0" u="none" strike="noStrike" dirty="0">
                        <a:latin typeface="Times New Roman"/>
                      </a:endParaRPr>
                    </a:p>
                  </a:txBody>
                  <a:tcPr marL="9525" marR="9525" marT="9525" marB="0" anchor="ctr"/>
                </a:tc>
                <a:tc hMerge="1">
                  <a:txBody>
                    <a:bodyPr/>
                    <a:lstStyle/>
                    <a:p>
                      <a:endParaRPr lang="ru-RU"/>
                    </a:p>
                  </a:txBody>
                  <a:tcPr/>
                </a:tc>
                <a:tc hMerge="1">
                  <a:txBody>
                    <a:bodyPr/>
                    <a:lstStyle/>
                    <a:p>
                      <a:endParaRPr lang="ru-RU"/>
                    </a:p>
                  </a:txBody>
                  <a:tcPr/>
                </a:tc>
              </a:tr>
              <a:tr h="370840">
                <a:tc vMerge="1">
                  <a:txBody>
                    <a:bodyPr/>
                    <a:lstStyle/>
                    <a:p>
                      <a:endParaRPr lang="ru-RU"/>
                    </a:p>
                  </a:txBody>
                  <a:tcPr/>
                </a:tc>
                <a:tc>
                  <a:txBody>
                    <a:bodyPr/>
                    <a:lstStyle/>
                    <a:p>
                      <a:pPr algn="ctr" fontAlgn="b"/>
                      <a:r>
                        <a:rPr lang="ru-RU" sz="900" u="none" strike="noStrike" dirty="0"/>
                        <a:t>Консолидированный бюджет </a:t>
                      </a:r>
                      <a:r>
                        <a:rPr lang="ru-RU" sz="900" u="none" strike="noStrike" dirty="0" smtClean="0"/>
                        <a:t>2020 </a:t>
                      </a:r>
                      <a:r>
                        <a:rPr lang="ru-RU" sz="900" u="none" strike="noStrike" dirty="0"/>
                        <a:t>год</a:t>
                      </a:r>
                      <a:endParaRPr lang="ru-RU" sz="900" b="1" i="0" u="none" strike="noStrike" dirty="0">
                        <a:latin typeface="Times New Roman"/>
                      </a:endParaRPr>
                    </a:p>
                  </a:txBody>
                  <a:tcPr marL="9525" marR="9525" marT="9525" marB="0" anchor="b"/>
                </a:tc>
                <a:tc>
                  <a:txBody>
                    <a:bodyPr/>
                    <a:lstStyle/>
                    <a:p>
                      <a:pPr algn="ctr" fontAlgn="b"/>
                      <a:r>
                        <a:rPr lang="ru-RU" sz="900" u="none" strike="noStrike" dirty="0"/>
                        <a:t>Бюджет муниципального района</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Бюджеты сельских поселений</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Консолидированный бюджет </a:t>
                      </a:r>
                      <a:r>
                        <a:rPr lang="ru-RU" sz="900" u="none" strike="noStrike" dirty="0" smtClean="0"/>
                        <a:t>2020 </a:t>
                      </a:r>
                      <a:r>
                        <a:rPr lang="ru-RU" sz="900" u="none" strike="noStrike" dirty="0"/>
                        <a:t>год</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 муниципального района</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Бюджеты сельских поселений</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Консолидированный бюджет </a:t>
                      </a:r>
                      <a:r>
                        <a:rPr lang="ru-RU" sz="900" u="none" strike="noStrike" dirty="0" smtClean="0"/>
                        <a:t>2022 </a:t>
                      </a:r>
                      <a:r>
                        <a:rPr lang="ru-RU" sz="900" u="none" strike="noStrike" dirty="0"/>
                        <a:t>год</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 муниципального района</a:t>
                      </a:r>
                      <a:endParaRPr lang="ru-RU" sz="900" b="1" i="0" u="none" strike="noStrike" dirty="0">
                        <a:latin typeface="Times New Roman"/>
                      </a:endParaRPr>
                    </a:p>
                  </a:txBody>
                  <a:tcPr marL="9525" marR="9525" marT="9525" marB="0" anchor="ctr"/>
                </a:tc>
                <a:tc>
                  <a:txBody>
                    <a:bodyPr/>
                    <a:lstStyle/>
                    <a:p>
                      <a:pPr algn="ctr" fontAlgn="b"/>
                      <a:r>
                        <a:rPr lang="ru-RU" sz="900" u="none" strike="noStrike" dirty="0"/>
                        <a:t>Бюджеты сельских поселений</a:t>
                      </a:r>
                      <a:endParaRPr lang="ru-RU" sz="900" b="1" i="0" u="none" strike="noStrike" dirty="0">
                        <a:latin typeface="Times New Roman"/>
                      </a:endParaRPr>
                    </a:p>
                  </a:txBody>
                  <a:tcPr marL="9525" marR="9525" marT="9525" marB="0" anchor="ctr"/>
                </a:tc>
              </a:tr>
              <a:tr h="370840">
                <a:tc>
                  <a:txBody>
                    <a:bodyPr/>
                    <a:lstStyle/>
                    <a:p>
                      <a:pPr algn="l" fontAlgn="b"/>
                      <a:r>
                        <a:rPr lang="ru-RU" sz="1050" u="none" strike="noStrike" dirty="0" smtClean="0"/>
                        <a:t>Доходы - всего </a:t>
                      </a:r>
                      <a:r>
                        <a:rPr lang="ru-RU" sz="1050" u="none" strike="noStrike" dirty="0"/>
                        <a:t>(без внутренних оборотов)</a:t>
                      </a:r>
                      <a:endParaRPr lang="ru-RU" sz="1050" b="1" i="0" u="none" strike="noStrike" dirty="0">
                        <a:latin typeface="Times New Roman"/>
                      </a:endParaRPr>
                    </a:p>
                  </a:txBody>
                  <a:tcPr marL="9525" marR="9525" marT="9525" marB="0" anchor="b"/>
                </a:tc>
                <a:tc>
                  <a:txBody>
                    <a:bodyPr/>
                    <a:lstStyle/>
                    <a:p>
                      <a:pPr algn="ctr">
                        <a:lnSpc>
                          <a:spcPct val="115000"/>
                        </a:lnSpc>
                        <a:spcAft>
                          <a:spcPts val="0"/>
                        </a:spcAft>
                      </a:pPr>
                      <a:r>
                        <a:rPr lang="ru-RU" sz="800" b="1">
                          <a:latin typeface="Times New Roman"/>
                          <a:ea typeface="Times New Roman"/>
                          <a:cs typeface="Times New Roman"/>
                        </a:rPr>
                        <a:t>389 205 964,00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356 783 678,00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32 422 286,00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367 032 202,00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345 758 010,00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21 274 192,00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374 745 278,00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353 207 366,00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21 537 912,00</a:t>
                      </a:r>
                      <a:endParaRPr lang="ru-RU" sz="1100">
                        <a:latin typeface="Calibri"/>
                        <a:ea typeface="Times New Roman"/>
                        <a:cs typeface="Times New Roman"/>
                      </a:endParaRPr>
                    </a:p>
                  </a:txBody>
                  <a:tcPr marL="68580" marR="68580" marT="0" marB="0" anchor="ctr"/>
                </a:tc>
              </a:tr>
              <a:tr h="370840">
                <a:tc>
                  <a:txBody>
                    <a:bodyPr/>
                    <a:lstStyle/>
                    <a:p>
                      <a:pPr algn="l" fontAlgn="b"/>
                      <a:r>
                        <a:rPr lang="ru-RU" sz="1050" u="none" strike="noStrike"/>
                        <a:t>Налоговые и неналоговые</a:t>
                      </a:r>
                      <a:endParaRPr lang="ru-RU" sz="1050" b="0" i="1" u="none" strike="noStrike">
                        <a:latin typeface="Times New Roman"/>
                      </a:endParaRPr>
                    </a:p>
                  </a:txBody>
                  <a:tcPr marL="9525" marR="9525" marT="9525" marB="0" anchor="b"/>
                </a:tc>
                <a:tc>
                  <a:txBody>
                    <a:bodyPr/>
                    <a:lstStyle/>
                    <a:p>
                      <a:pPr algn="ctr">
                        <a:lnSpc>
                          <a:spcPct val="115000"/>
                        </a:lnSpc>
                        <a:spcAft>
                          <a:spcPts val="0"/>
                        </a:spcAft>
                      </a:pPr>
                      <a:r>
                        <a:rPr lang="ru-RU" sz="800" b="1">
                          <a:latin typeface="Times New Roman"/>
                          <a:ea typeface="Times New Roman"/>
                          <a:cs typeface="Times New Roman"/>
                        </a:rPr>
                        <a:t>72 430 507,00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57 841 363,00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14 589 144,00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76 463 259,00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61 436 507,00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15 026 752,00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80 686 841,00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65 411 913,00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15 274 928,00</a:t>
                      </a:r>
                      <a:endParaRPr lang="ru-RU" sz="1100">
                        <a:latin typeface="Calibri"/>
                        <a:ea typeface="Times New Roman"/>
                        <a:cs typeface="Times New Roman"/>
                      </a:endParaRPr>
                    </a:p>
                  </a:txBody>
                  <a:tcPr marL="68580" marR="68580" marT="0" marB="0" anchor="ctr"/>
                </a:tc>
              </a:tr>
              <a:tr h="370840">
                <a:tc>
                  <a:txBody>
                    <a:bodyPr/>
                    <a:lstStyle/>
                    <a:p>
                      <a:pPr algn="l" fontAlgn="b"/>
                      <a:r>
                        <a:rPr lang="ru-RU" sz="1050" u="none" strike="noStrike"/>
                        <a:t>Безвозмездные поступления</a:t>
                      </a:r>
                      <a:endParaRPr lang="ru-RU" sz="1050" b="0" i="1" u="none" strike="noStrike">
                        <a:latin typeface="Times New Roman"/>
                      </a:endParaRPr>
                    </a:p>
                  </a:txBody>
                  <a:tcPr marL="9525" marR="9525" marT="9525" marB="0" anchor="b"/>
                </a:tc>
                <a:tc>
                  <a:txBody>
                    <a:bodyPr/>
                    <a:lstStyle/>
                    <a:p>
                      <a:pPr algn="ctr">
                        <a:lnSpc>
                          <a:spcPct val="115000"/>
                        </a:lnSpc>
                        <a:spcAft>
                          <a:spcPts val="0"/>
                        </a:spcAft>
                      </a:pPr>
                      <a:r>
                        <a:rPr lang="ru-RU" sz="800" b="1">
                          <a:latin typeface="Times New Roman"/>
                          <a:ea typeface="Times New Roman"/>
                          <a:cs typeface="Times New Roman"/>
                        </a:rPr>
                        <a:t>316 775 457,00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298 942 315,00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17 833 142,00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dirty="0">
                          <a:latin typeface="Times New Roman"/>
                          <a:ea typeface="Times New Roman"/>
                          <a:cs typeface="Times New Roman"/>
                        </a:rPr>
                        <a:t>290 568 943,00</a:t>
                      </a:r>
                      <a:endParaRPr lang="ru-RU" sz="11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284 321 503,00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6 247 440,00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294 058 437,00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287 795 453,00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a:latin typeface="Times New Roman"/>
                          <a:ea typeface="Times New Roman"/>
                          <a:cs typeface="Times New Roman"/>
                        </a:rPr>
                        <a:t>6 262 984,00</a:t>
                      </a:r>
                      <a:endParaRPr lang="ru-RU" sz="1100">
                        <a:latin typeface="Calibri"/>
                        <a:ea typeface="Times New Roman"/>
                        <a:cs typeface="Times New Roman"/>
                      </a:endParaRPr>
                    </a:p>
                  </a:txBody>
                  <a:tcPr marL="68580" marR="68580" marT="0" marB="0" anchor="ctr"/>
                </a:tc>
              </a:tr>
              <a:tr h="370840">
                <a:tc>
                  <a:txBody>
                    <a:bodyPr/>
                    <a:lstStyle/>
                    <a:p>
                      <a:pPr algn="l" fontAlgn="b"/>
                      <a:r>
                        <a:rPr lang="ru-RU" sz="1050" u="none" strike="noStrike"/>
                        <a:t>Расходы - всего (без внутренних оборотов)</a:t>
                      </a:r>
                      <a:endParaRPr lang="ru-RU" sz="1050" b="1" i="0" u="none" strike="noStrike">
                        <a:latin typeface="Times New Roman"/>
                      </a:endParaRPr>
                    </a:p>
                  </a:txBody>
                  <a:tcPr marL="9525" marR="9525" marT="9525" marB="0" anchor="b"/>
                </a:tc>
                <a:tc>
                  <a:txBody>
                    <a:bodyPr/>
                    <a:lstStyle/>
                    <a:p>
                      <a:pPr algn="ctr">
                        <a:lnSpc>
                          <a:spcPct val="115000"/>
                        </a:lnSpc>
                        <a:spcAft>
                          <a:spcPts val="0"/>
                        </a:spcAft>
                      </a:pPr>
                      <a:r>
                        <a:rPr lang="ru-RU" sz="800" b="1">
                          <a:latin typeface="Times New Roman"/>
                          <a:ea typeface="Times New Roman"/>
                          <a:cs typeface="Times New Roman"/>
                        </a:rPr>
                        <a:t>389 205 964,00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356 783 678,00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32 422 286,00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367 032 202,00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345 758 010,00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21 274 192,00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374 745 278,00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353 207 366,00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21 537 912,00</a:t>
                      </a:r>
                      <a:endParaRPr lang="ru-RU" sz="1100">
                        <a:latin typeface="Calibri"/>
                        <a:ea typeface="Times New Roman"/>
                        <a:cs typeface="Times New Roman"/>
                      </a:endParaRPr>
                    </a:p>
                  </a:txBody>
                  <a:tcPr marL="68580" marR="68580" marT="0" marB="0" anchor="ctr"/>
                </a:tc>
              </a:tr>
              <a:tr h="370840">
                <a:tc>
                  <a:txBody>
                    <a:bodyPr/>
                    <a:lstStyle/>
                    <a:p>
                      <a:pPr algn="l" fontAlgn="b"/>
                      <a:r>
                        <a:rPr lang="ru-RU" sz="1050" u="none" strike="noStrike" dirty="0"/>
                        <a:t>Профицит(+), дефицит (-)</a:t>
                      </a:r>
                      <a:endParaRPr lang="ru-RU" sz="1050" b="1" i="0" u="none" strike="noStrike" dirty="0">
                        <a:latin typeface="Times New Roman"/>
                      </a:endParaRPr>
                    </a:p>
                  </a:txBody>
                  <a:tcPr marL="9525" marR="9525" marT="9525" marB="0" anchor="b"/>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a:latin typeface="Times New Roman"/>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800" b="1" dirty="0">
                          <a:latin typeface="Times New Roman"/>
                          <a:ea typeface="Times New Roman"/>
                          <a:cs typeface="Times New Roman"/>
                        </a:rPr>
                        <a:t>0,00</a:t>
                      </a:r>
                      <a:endParaRPr lang="ru-RU" sz="1100" dirty="0">
                        <a:latin typeface="Calibri"/>
                        <a:ea typeface="Times New Roman"/>
                        <a:cs typeface="Times New Roman"/>
                      </a:endParaRPr>
                    </a:p>
                  </a:txBody>
                  <a:tcPr marL="68580" marR="68580" marT="0" marB="0" anchor="ctr"/>
                </a:tc>
              </a:tr>
            </a:tbl>
          </a:graphicData>
        </a:graphic>
      </p:graphicFrame>
      <p:sp>
        <p:nvSpPr>
          <p:cNvPr id="5" name="Прямоугольник 4"/>
          <p:cNvSpPr/>
          <p:nvPr/>
        </p:nvSpPr>
        <p:spPr>
          <a:xfrm>
            <a:off x="8001024" y="1714488"/>
            <a:ext cx="862159" cy="369332"/>
          </a:xfrm>
          <a:prstGeom prst="rect">
            <a:avLst/>
          </a:prstGeom>
        </p:spPr>
        <p:txBody>
          <a:bodyPr wrap="none">
            <a:spAutoFit/>
          </a:bodyPr>
          <a:lstStyle/>
          <a:p>
            <a:r>
              <a:rPr lang="ru-RU" dirty="0" smtClean="0"/>
              <a:t>рублей</a:t>
            </a:r>
            <a:endParaRPr lang="ru-RU" dirty="0"/>
          </a:p>
        </p:txBody>
      </p:sp>
      <p:pic>
        <p:nvPicPr>
          <p:cNvPr id="6" name="Рисунок 5" descr="thWNTQUNHD.jpg"/>
          <p:cNvPicPr>
            <a:picLocks noChangeAspect="1"/>
          </p:cNvPicPr>
          <p:nvPr/>
        </p:nvPicPr>
        <p:blipFill>
          <a:blip r:embed="rId2" cstate="print"/>
          <a:stretch>
            <a:fillRect/>
          </a:stretch>
        </p:blipFill>
        <p:spPr>
          <a:xfrm>
            <a:off x="5643570" y="5000636"/>
            <a:ext cx="2533871" cy="1714512"/>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965820"/>
          </a:xfrm>
        </p:spPr>
        <p:txBody>
          <a:bodyPr anchor="ctr">
            <a:normAutofit/>
          </a:bodyPr>
          <a:lstStyle/>
          <a:p>
            <a:pPr algn="ctr"/>
            <a:r>
              <a:rPr lang="ru-RU" sz="2800" dirty="0" smtClean="0">
                <a:solidFill>
                  <a:srgbClr val="00B0F0"/>
                </a:solidFill>
              </a:rPr>
              <a:t>ДОХОДЫ БЮДЖЕТА   </a:t>
            </a:r>
            <a:r>
              <a:rPr lang="ru-RU" sz="2800" i="1" dirty="0" smtClean="0">
                <a:solidFill>
                  <a:srgbClr val="00B0F0"/>
                </a:solidFill>
              </a:rPr>
              <a:t> -  поступления денежных средств в бюджет</a:t>
            </a:r>
            <a:endParaRPr lang="ru-RU" sz="2800" dirty="0">
              <a:solidFill>
                <a:srgbClr val="00B0F0"/>
              </a:solidFill>
            </a:endParaRPr>
          </a:p>
        </p:txBody>
      </p:sp>
      <p:graphicFrame>
        <p:nvGraphicFramePr>
          <p:cNvPr id="4" name="Содержимое 3"/>
          <p:cNvGraphicFramePr>
            <a:graphicFrameLocks noGrp="1"/>
          </p:cNvGraphicFramePr>
          <p:nvPr>
            <p:ph idx="1"/>
          </p:nvPr>
        </p:nvGraphicFramePr>
        <p:xfrm>
          <a:off x="214282" y="1428736"/>
          <a:ext cx="8229600" cy="50435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Стрелка вправо 7"/>
          <p:cNvSpPr/>
          <p:nvPr/>
        </p:nvSpPr>
        <p:spPr>
          <a:xfrm>
            <a:off x="5643570" y="4143380"/>
            <a:ext cx="428628" cy="28575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трелка влево 9"/>
          <p:cNvSpPr/>
          <p:nvPr/>
        </p:nvSpPr>
        <p:spPr>
          <a:xfrm>
            <a:off x="2571736" y="4214818"/>
            <a:ext cx="428628" cy="2857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трелка вверх 10"/>
          <p:cNvSpPr/>
          <p:nvPr/>
        </p:nvSpPr>
        <p:spPr>
          <a:xfrm>
            <a:off x="4714876" y="3571876"/>
            <a:ext cx="357190" cy="35719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7" name="Рисунок 6" descr="chem-otlichaetsya-nalog-ot-poshliny.png"/>
          <p:cNvPicPr>
            <a:picLocks noChangeAspect="1"/>
          </p:cNvPicPr>
          <p:nvPr/>
        </p:nvPicPr>
        <p:blipFill>
          <a:blip r:embed="rId6" cstate="print"/>
          <a:stretch>
            <a:fillRect/>
          </a:stretch>
        </p:blipFill>
        <p:spPr>
          <a:xfrm>
            <a:off x="6215074" y="1142984"/>
            <a:ext cx="2016223" cy="2016223"/>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28596" y="357166"/>
            <a:ext cx="4040188" cy="750887"/>
          </a:xfr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a:lstStyle/>
          <a:p>
            <a:pPr algn="ctr"/>
            <a:r>
              <a:rPr lang="ru-RU" dirty="0" smtClean="0">
                <a:solidFill>
                  <a:srgbClr val="7030A0"/>
                </a:solidFill>
              </a:rPr>
              <a:t>НАЛОГОВЫЕ ДОХОДЫ</a:t>
            </a:r>
            <a:endParaRPr lang="ru-RU" dirty="0">
              <a:solidFill>
                <a:srgbClr val="7030A0"/>
              </a:solidFill>
            </a:endParaRPr>
          </a:p>
        </p:txBody>
      </p:sp>
      <p:sp>
        <p:nvSpPr>
          <p:cNvPr id="4" name="Текст 3"/>
          <p:cNvSpPr>
            <a:spLocks noGrp="1"/>
          </p:cNvSpPr>
          <p:nvPr>
            <p:ph type="body" sz="half" idx="3"/>
          </p:nvPr>
        </p:nvSpPr>
        <p:spPr>
          <a:xfrm>
            <a:off x="4643438" y="357166"/>
            <a:ext cx="4041775" cy="750887"/>
          </a:xfr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a:lstStyle/>
          <a:p>
            <a:pPr algn="ctr"/>
            <a:r>
              <a:rPr lang="ru-RU" dirty="0" smtClean="0">
                <a:solidFill>
                  <a:srgbClr val="7030A0"/>
                </a:solidFill>
              </a:rPr>
              <a:t>НЕНАЛОГОВЫЕ ДОХДЫ</a:t>
            </a:r>
            <a:endParaRPr lang="ru-RU" dirty="0">
              <a:solidFill>
                <a:srgbClr val="7030A0"/>
              </a:solidFill>
            </a:endParaRPr>
          </a:p>
        </p:txBody>
      </p:sp>
      <p:sp>
        <p:nvSpPr>
          <p:cNvPr id="5" name="Содержимое 4"/>
          <p:cNvSpPr>
            <a:spLocks noGrp="1"/>
          </p:cNvSpPr>
          <p:nvPr>
            <p:ph sz="quarter" idx="2"/>
          </p:nvPr>
        </p:nvSpPr>
        <p:spPr>
          <a:xfrm>
            <a:off x="457200" y="1500175"/>
            <a:ext cx="4040188" cy="3857652"/>
          </a:xfr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a:normAutofit/>
          </a:bodyPr>
          <a:lstStyle/>
          <a:p>
            <a:pPr>
              <a:buNone/>
            </a:pPr>
            <a:r>
              <a:rPr lang="ru-RU" sz="1600" dirty="0" smtClean="0"/>
              <a:t>       </a:t>
            </a:r>
            <a:r>
              <a:rPr lang="ru-RU" sz="1600" dirty="0" smtClean="0">
                <a:solidFill>
                  <a:srgbClr val="00B0F0"/>
                </a:solidFill>
              </a:rPr>
              <a:t>НАЛОГ НА ДОХОДЫ ФИЗИЧЕСКИХ                     ЛИЦ</a:t>
            </a:r>
          </a:p>
          <a:p>
            <a:pPr>
              <a:buNone/>
            </a:pPr>
            <a:r>
              <a:rPr lang="ru-RU" sz="1600" dirty="0" smtClean="0">
                <a:solidFill>
                  <a:srgbClr val="00B0F0"/>
                </a:solidFill>
              </a:rPr>
              <a:t>       НАЛОГ, ВЗИМАЕМЫЙ В СВЯЗИ С ПРИМЕНЕНИЕМ УПРОЩЕННОЙ СИСТЕМЫ НАЛОГООБЛОЖЕНИЯ</a:t>
            </a:r>
          </a:p>
          <a:p>
            <a:pPr>
              <a:buNone/>
            </a:pPr>
            <a:r>
              <a:rPr lang="ru-RU" sz="1600" dirty="0" smtClean="0">
                <a:solidFill>
                  <a:srgbClr val="00B0F0"/>
                </a:solidFill>
              </a:rPr>
              <a:t>       НАЛОГ НА ТОВАРЫ,  РЕАЛИЗУЕМЫЕ  НА ТЕРРИТОРИИ РФ (АКЦИЗЫ)</a:t>
            </a:r>
          </a:p>
          <a:p>
            <a:pPr>
              <a:buNone/>
            </a:pPr>
            <a:r>
              <a:rPr lang="ru-RU" sz="1600" dirty="0" smtClean="0">
                <a:solidFill>
                  <a:srgbClr val="00B0F0"/>
                </a:solidFill>
              </a:rPr>
              <a:t>       ЕДИНЫЙ НАЛОГ НА ВМЕННЫЙ ДОХОД ДЛЯ ОТДЕЛЬНЫХ ВИДОВ ДЕЯТЕЛЬНОСТИ</a:t>
            </a:r>
          </a:p>
          <a:p>
            <a:pPr>
              <a:buNone/>
            </a:pPr>
            <a:r>
              <a:rPr lang="ru-RU" sz="1600" dirty="0" smtClean="0">
                <a:solidFill>
                  <a:srgbClr val="00B0F0"/>
                </a:solidFill>
              </a:rPr>
              <a:t>       ЕДИНЫЙ СЕЛЬСКОХОЗЯЙСТВЕННЫЙ НАЛОГ</a:t>
            </a:r>
          </a:p>
          <a:p>
            <a:pPr>
              <a:buNone/>
            </a:pPr>
            <a:r>
              <a:rPr lang="ru-RU" sz="1600" dirty="0" smtClean="0">
                <a:solidFill>
                  <a:srgbClr val="00B0F0"/>
                </a:solidFill>
              </a:rPr>
              <a:t>       ГОСУДАРСТВЕННАЯ ПОШЛИНА</a:t>
            </a:r>
            <a:endParaRPr lang="ru-RU" sz="1600" dirty="0" smtClean="0"/>
          </a:p>
        </p:txBody>
      </p:sp>
      <p:sp>
        <p:nvSpPr>
          <p:cNvPr id="6" name="Содержимое 5"/>
          <p:cNvSpPr>
            <a:spLocks noGrp="1"/>
          </p:cNvSpPr>
          <p:nvPr>
            <p:ph sz="quarter" idx="4"/>
          </p:nvPr>
        </p:nvSpPr>
        <p:spPr>
          <a:xfrm>
            <a:off x="4645025" y="1500175"/>
            <a:ext cx="4041775" cy="3857652"/>
          </a:xfrm>
          <a:blipFill>
            <a:blip r:embed="rId3"/>
            <a:tile tx="0" ty="0" sx="100000" sy="100000" flip="none" algn="tl"/>
          </a:blipFill>
        </p:spPr>
        <p:style>
          <a:lnRef idx="1">
            <a:schemeClr val="accent5"/>
          </a:lnRef>
          <a:fillRef idx="3">
            <a:schemeClr val="accent5"/>
          </a:fillRef>
          <a:effectRef idx="2">
            <a:schemeClr val="accent5"/>
          </a:effectRef>
          <a:fontRef idx="minor">
            <a:schemeClr val="lt1"/>
          </a:fontRef>
        </p:style>
        <p:txBody>
          <a:bodyPr>
            <a:normAutofit/>
          </a:bodyPr>
          <a:lstStyle/>
          <a:p>
            <a:pPr>
              <a:buNone/>
            </a:pPr>
            <a:r>
              <a:rPr lang="ru-RU" sz="1600" dirty="0" smtClean="0"/>
              <a:t>       </a:t>
            </a:r>
            <a:r>
              <a:rPr lang="ru-RU" sz="1600" dirty="0" smtClean="0">
                <a:solidFill>
                  <a:srgbClr val="00B0F0"/>
                </a:solidFill>
              </a:rPr>
              <a:t>ДОХОДЫ ОТ ИСПОЛЬЗОВАНИЯ ИМУЩЕСТВА, НАХОДЯЩЕГОСЯ В ГОСУДАРСТВЕННОЙ И МУНИЦИПАЛЬНОЙ СОБСТВЕННОСТИ</a:t>
            </a:r>
          </a:p>
          <a:p>
            <a:pPr>
              <a:buNone/>
            </a:pPr>
            <a:r>
              <a:rPr lang="ru-RU" sz="1600" dirty="0" smtClean="0">
                <a:solidFill>
                  <a:srgbClr val="00B0F0"/>
                </a:solidFill>
              </a:rPr>
              <a:t>       ПЛАТЕЖИ ПРИ ПОЛЬЗОВАНИИ ПРИРОДНЫМИ РЕСУРСАМИ</a:t>
            </a:r>
          </a:p>
          <a:p>
            <a:pPr>
              <a:buNone/>
            </a:pPr>
            <a:r>
              <a:rPr lang="ru-RU" sz="1600" dirty="0" smtClean="0">
                <a:solidFill>
                  <a:srgbClr val="00B0F0"/>
                </a:solidFill>
              </a:rPr>
              <a:t>       ДОХОДЫ ОТ ОКАЗАНИЯ ПЛАТНЫХ УСЛУГ (РАБОТ) И КОМПЕНСАЦИИ ЗАТРАТ ГОСУДАРСТВА</a:t>
            </a:r>
          </a:p>
          <a:p>
            <a:pPr>
              <a:buNone/>
            </a:pPr>
            <a:r>
              <a:rPr lang="ru-RU" sz="1600" dirty="0" smtClean="0">
                <a:solidFill>
                  <a:srgbClr val="00B0F0"/>
                </a:solidFill>
              </a:rPr>
              <a:t>       ПРОЧИЕ НЕНАЛОГОВЫЕ ДОХОДЫ</a:t>
            </a:r>
          </a:p>
          <a:p>
            <a:pPr>
              <a:buNone/>
            </a:pPr>
            <a:r>
              <a:rPr lang="ru-RU" sz="1600" dirty="0" smtClean="0">
                <a:solidFill>
                  <a:srgbClr val="00B0F0"/>
                </a:solidFill>
              </a:rPr>
              <a:t>     ШТРАФЫ, САНКЦИИ, ВОЗМЕЩЕНИЕ УЩЕРБА</a:t>
            </a:r>
            <a:endParaRPr lang="ru-RU" sz="1600" dirty="0">
              <a:solidFill>
                <a:srgbClr val="00B0F0"/>
              </a:solidFill>
            </a:endParaRPr>
          </a:p>
        </p:txBody>
      </p:sp>
      <p:sp>
        <p:nvSpPr>
          <p:cNvPr id="7" name="Солнце 6"/>
          <p:cNvSpPr/>
          <p:nvPr/>
        </p:nvSpPr>
        <p:spPr>
          <a:xfrm>
            <a:off x="500034" y="1500174"/>
            <a:ext cx="342896" cy="3571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Солнце 7"/>
          <p:cNvSpPr/>
          <p:nvPr/>
        </p:nvSpPr>
        <p:spPr>
          <a:xfrm>
            <a:off x="500034" y="2143116"/>
            <a:ext cx="342896" cy="357190"/>
          </a:xfrm>
          <a:prstGeom prst="su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Солнце 8"/>
          <p:cNvSpPr/>
          <p:nvPr/>
        </p:nvSpPr>
        <p:spPr>
          <a:xfrm>
            <a:off x="500034" y="2857496"/>
            <a:ext cx="342896"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Солнце 9"/>
          <p:cNvSpPr/>
          <p:nvPr/>
        </p:nvSpPr>
        <p:spPr>
          <a:xfrm>
            <a:off x="500034" y="3500438"/>
            <a:ext cx="414334"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Солнце 10"/>
          <p:cNvSpPr/>
          <p:nvPr/>
        </p:nvSpPr>
        <p:spPr>
          <a:xfrm>
            <a:off x="500034" y="4214818"/>
            <a:ext cx="414334"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олнце 16"/>
          <p:cNvSpPr/>
          <p:nvPr/>
        </p:nvSpPr>
        <p:spPr>
          <a:xfrm>
            <a:off x="500034" y="4857760"/>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Солнце 22"/>
          <p:cNvSpPr/>
          <p:nvPr/>
        </p:nvSpPr>
        <p:spPr>
          <a:xfrm>
            <a:off x="4643438" y="4000504"/>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Солнце 23"/>
          <p:cNvSpPr/>
          <p:nvPr/>
        </p:nvSpPr>
        <p:spPr>
          <a:xfrm>
            <a:off x="4643438" y="1571612"/>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Солнце 24"/>
          <p:cNvSpPr/>
          <p:nvPr/>
        </p:nvSpPr>
        <p:spPr>
          <a:xfrm>
            <a:off x="4643438" y="2500306"/>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Солнце 25"/>
          <p:cNvSpPr/>
          <p:nvPr/>
        </p:nvSpPr>
        <p:spPr>
          <a:xfrm>
            <a:off x="4643438" y="3071810"/>
            <a:ext cx="428628" cy="357190"/>
          </a:xfrm>
          <a:prstGeom prst="sun">
            <a:avLst>
              <a:gd name="adj"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7" name="Picture 34" descr="imagesCAXB4YMV"/>
          <p:cNvPicPr>
            <a:picLocks noChangeAspect="1" noChangeArrowheads="1"/>
          </p:cNvPicPr>
          <p:nvPr/>
        </p:nvPicPr>
        <p:blipFill>
          <a:blip r:embed="rId4"/>
          <a:srcRect/>
          <a:stretch>
            <a:fillRect/>
          </a:stretch>
        </p:blipFill>
        <p:spPr bwMode="auto">
          <a:xfrm>
            <a:off x="3428992" y="5440910"/>
            <a:ext cx="2092321" cy="1417090"/>
          </a:xfrm>
          <a:prstGeom prst="ellipse">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229600" cy="1500198"/>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0000"/>
            <a:scene3d>
              <a:camera prst="orthographicFront"/>
              <a:lightRig rig="soft" dir="t">
                <a:rot lat="0" lon="0" rev="16800000"/>
              </a:lightRig>
            </a:scene3d>
            <a:sp3d prstMaterial="softEdge">
              <a:bevelT w="38100" h="38100"/>
            </a:sp3d>
          </a:bodyPr>
          <a:lstStyle/>
          <a:p>
            <a:pPr algn="ctr"/>
            <a:r>
              <a:rPr lang="ru-RU" sz="2000" dirty="0" smtClean="0">
                <a:solidFill>
                  <a:srgbClr val="FF0000"/>
                </a:solidFill>
                <a:effectLst/>
              </a:rPr>
              <a:t>Межбюджетные трансферты - основной вид безвозмездных перечислений. </a:t>
            </a:r>
            <a:br>
              <a:rPr lang="ru-RU" sz="2000" dirty="0" smtClean="0">
                <a:solidFill>
                  <a:srgbClr val="FF0000"/>
                </a:solidFill>
                <a:effectLst/>
              </a:rPr>
            </a:br>
            <a:r>
              <a:rPr lang="ru-RU" sz="2000" dirty="0" smtClean="0">
                <a:solidFill>
                  <a:srgbClr val="FF0000"/>
                </a:solidFill>
                <a:effectLst/>
              </a:rPr>
              <a:t>Межбюджетные трансферты–денежные средства, перечисляемые из одного бюджета бюджетной системы Российской Федерации другому.</a:t>
            </a:r>
            <a:endParaRPr lang="ru-RU" dirty="0">
              <a:solidFill>
                <a:srgbClr val="FF0000"/>
              </a:solidFill>
              <a:effectLst/>
            </a:endParaRPr>
          </a:p>
        </p:txBody>
      </p:sp>
      <p:graphicFrame>
        <p:nvGraphicFramePr>
          <p:cNvPr id="4" name="Содержимое 3"/>
          <p:cNvGraphicFramePr>
            <a:graphicFrameLocks noGrp="1"/>
          </p:cNvGraphicFramePr>
          <p:nvPr>
            <p:ph idx="1"/>
          </p:nvPr>
        </p:nvGraphicFramePr>
        <p:xfrm>
          <a:off x="457200" y="2214563"/>
          <a:ext cx="8229600" cy="2654613"/>
        </p:xfrm>
        <a:graphic>
          <a:graphicData uri="http://schemas.openxmlformats.org/drawingml/2006/table">
            <a:tbl>
              <a:tblPr firstRow="1" bandRow="1">
                <a:tableStyleId>{0660B408-B3CF-4A94-85FC-2B1E0A45F4A2}</a:tableStyleId>
              </a:tblPr>
              <a:tblGrid>
                <a:gridCol w="2743200"/>
                <a:gridCol w="2743200"/>
                <a:gridCol w="2743200"/>
              </a:tblGrid>
              <a:tr h="642933">
                <a:tc>
                  <a:txBody>
                    <a:bodyPr/>
                    <a:lstStyle/>
                    <a:p>
                      <a:pPr algn="ctr">
                        <a:spcAft>
                          <a:spcPts val="0"/>
                        </a:spcAft>
                      </a:pPr>
                      <a:r>
                        <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Виды межбюджетных трансфертов</a:t>
                      </a:r>
                      <a:endPar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cs typeface="Times New Roman"/>
                      </a:endParaRPr>
                    </a:p>
                  </a:txBody>
                  <a:tcPr marL="68580" marR="68580" marT="0" marB="0" anchor="ctr"/>
                </a:tc>
                <a:tc>
                  <a:txBody>
                    <a:bodyPr/>
                    <a:lstStyle/>
                    <a:p>
                      <a:pPr algn="ctr">
                        <a:spcAft>
                          <a:spcPts val="0"/>
                        </a:spcAft>
                      </a:pPr>
                      <a:r>
                        <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Определение</a:t>
                      </a:r>
                      <a:endPar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cs typeface="Times New Roman"/>
                      </a:endParaRPr>
                    </a:p>
                  </a:txBody>
                  <a:tcPr marL="68580" marR="68580" marT="0" marB="0" anchor="ctr"/>
                </a:tc>
                <a:tc>
                  <a:txBody>
                    <a:bodyPr/>
                    <a:lstStyle/>
                    <a:p>
                      <a:pPr algn="ctr">
                        <a:spcAft>
                          <a:spcPts val="0"/>
                        </a:spcAft>
                      </a:pPr>
                      <a:r>
                        <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Аналогия в семейном бюджете</a:t>
                      </a:r>
                      <a:endParaRPr lang="ru-RU" sz="1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Times New Roman"/>
                        <a:ea typeface="Times New Roman"/>
                        <a:cs typeface="Times New Roman"/>
                      </a:endParaRPr>
                    </a:p>
                  </a:txBody>
                  <a:tcPr marL="68580" marR="68580" marT="0" marB="0" anchor="ctr"/>
                </a:tc>
              </a:tr>
              <a:tr h="370840">
                <a:tc>
                  <a:txBody>
                    <a:bodyPr/>
                    <a:lstStyle/>
                    <a:p>
                      <a:pPr>
                        <a:spcAft>
                          <a:spcPts val="0"/>
                        </a:spcAft>
                      </a:pP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Дотации (от лат. «</a:t>
                      </a:r>
                      <a:r>
                        <a:rPr lang="ru-RU" sz="1200"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Dotatio</a:t>
                      </a: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»–дар, пожертвование</a:t>
                      </a:r>
                      <a:r>
                        <a:rPr lang="ru-RU" sz="1200" cap="all" spc="0" dirty="0" smtClean="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a:t>
                      </a:r>
                      <a:endParaRPr lang="ru-RU" sz="12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Предоставляются без определения конкретной цели их </a:t>
                      </a:r>
                      <a:r>
                        <a:rPr lang="ru-RU" sz="1200"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использования</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Вы даете своему ребенку «карманные деньги»</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r>
              <a:tr h="370840">
                <a:tc>
                  <a:txBody>
                    <a:bodyPr/>
                    <a:lstStyle/>
                    <a:p>
                      <a:pPr>
                        <a:spcAft>
                          <a:spcPts val="0"/>
                        </a:spcAft>
                      </a:pP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Субвенции (от лат. «</a:t>
                      </a:r>
                      <a:r>
                        <a:rPr lang="ru-RU" sz="1200"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Subvenire</a:t>
                      </a: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»–приходить на помощь)</a:t>
                      </a:r>
                      <a:endParaRPr lang="ru-RU" sz="12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Предоставляются на финансирование «переданных» другим публично -правовым образованиям </a:t>
                      </a:r>
                      <a:r>
                        <a:rPr lang="ru-RU" sz="1200" cap="all" spc="0" dirty="0" smtClean="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полномочий</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Вы даете своему ребенку деньги и посылаете его в магазин купить продукты (по списку)</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r>
              <a:tr h="370840">
                <a:tc>
                  <a:txBody>
                    <a:bodyPr/>
                    <a:lstStyle/>
                    <a:p>
                      <a:pPr>
                        <a:spcAft>
                          <a:spcPts val="0"/>
                        </a:spcAft>
                      </a:pP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Субсидии (от лат. «</a:t>
                      </a:r>
                      <a:r>
                        <a:rPr lang="ru-RU" sz="1200" cap="all" spc="0" dirty="0" err="1">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Subsidium</a:t>
                      </a:r>
                      <a:r>
                        <a:rPr lang="ru-RU" sz="1200"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rPr>
                        <a:t>»–поддержка)</a:t>
                      </a:r>
                      <a:endParaRPr lang="ru-RU" sz="1200" b="1" cap="all" spc="0" dirty="0">
                        <a:ln w="9000" cmpd="sng">
                          <a:solidFill>
                            <a:schemeClr val="accent4">
                              <a:shade val="50000"/>
                              <a:satMod val="120000"/>
                            </a:schemeClr>
                          </a:solidFill>
                          <a:prstDash val="solid"/>
                        </a:ln>
                        <a:solidFill>
                          <a:srgbClr val="00B0F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Предоставляются на условиях долевого софинансирования расходов других бюджетов</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c>
                  <a:txBody>
                    <a:bodyPr/>
                    <a:lstStyle/>
                    <a:p>
                      <a:pPr>
                        <a:spcAft>
                          <a:spcPts val="0"/>
                        </a:spcAft>
                      </a:pPr>
                      <a:r>
                        <a:rPr lang="ru-RU" sz="1200"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rPr>
                        <a:t>Вы «добавляете» денег для того, чтобы ваш ребенок купил себе новый телефон (а остальные он накопил сам)</a:t>
                      </a:r>
                      <a:endParaRPr lang="ru-RU" sz="1200" b="1" cap="all" spc="0" dirty="0">
                        <a:ln w="9000" cmpd="sng">
                          <a:solidFill>
                            <a:schemeClr val="accent4">
                              <a:shade val="50000"/>
                              <a:satMod val="120000"/>
                            </a:schemeClr>
                          </a:solidFill>
                          <a:prstDash val="solid"/>
                        </a:ln>
                        <a:solidFill>
                          <a:srgbClr val="0070C0"/>
                        </a:solidFill>
                        <a:effectLst>
                          <a:reflection blurRad="12700" stA="28000" endPos="45000" dist="1000" dir="5400000" sy="-100000" algn="bl" rotWithShape="0"/>
                        </a:effectLst>
                        <a:latin typeface="Times New Roman"/>
                        <a:ea typeface="Times New Roman"/>
                        <a:cs typeface="Times New Roman"/>
                      </a:endParaRPr>
                    </a:p>
                  </a:txBody>
                  <a:tcPr marL="68580" marR="68580" marT="0" marB="0" anchor="ctr"/>
                </a:tc>
              </a:tr>
            </a:tbl>
          </a:graphicData>
        </a:graphic>
      </p:graphicFrame>
      <p:pic>
        <p:nvPicPr>
          <p:cNvPr id="5" name="Picture 16" descr="C:\Users\User\Desktop\ТЕСТЫ\фото 2\деньги реб 2.jpeg"/>
          <p:cNvPicPr>
            <a:picLocks noChangeAspect="1" noChangeArrowheads="1"/>
          </p:cNvPicPr>
          <p:nvPr/>
        </p:nvPicPr>
        <p:blipFill>
          <a:blip r:embed="rId2" cstate="print"/>
          <a:srcRect/>
          <a:stretch>
            <a:fillRect/>
          </a:stretch>
        </p:blipFill>
        <p:spPr bwMode="auto">
          <a:xfrm>
            <a:off x="3786182" y="5143512"/>
            <a:ext cx="1837028" cy="1428760"/>
          </a:xfrm>
          <a:prstGeom prst="round2DiagRect">
            <a:avLst/>
          </a:prstGeom>
          <a:noFill/>
        </p:spPr>
      </p:pic>
      <p:pic>
        <p:nvPicPr>
          <p:cNvPr id="6" name="Picture 4" descr="C:\Users\User\Desktop\ТЕСТЫ\фото 2\деньги ребенку.jpg"/>
          <p:cNvPicPr>
            <a:picLocks noChangeAspect="1" noChangeArrowheads="1"/>
          </p:cNvPicPr>
          <p:nvPr/>
        </p:nvPicPr>
        <p:blipFill>
          <a:blip r:embed="rId3" cstate="print"/>
          <a:srcRect/>
          <a:stretch>
            <a:fillRect/>
          </a:stretch>
        </p:blipFill>
        <p:spPr bwMode="auto">
          <a:xfrm>
            <a:off x="571472" y="5214950"/>
            <a:ext cx="2357454" cy="1357323"/>
          </a:xfrm>
          <a:prstGeom prst="round2DiagRect">
            <a:avLst/>
          </a:prstGeom>
          <a:noFill/>
        </p:spPr>
      </p:pic>
      <p:pic>
        <p:nvPicPr>
          <p:cNvPr id="7" name="Picture 3" descr="C:\Users\User\Desktop\ТЕСТЫ\фото 2\деньги реб 5.jpg"/>
          <p:cNvPicPr>
            <a:picLocks noChangeAspect="1" noChangeArrowheads="1"/>
          </p:cNvPicPr>
          <p:nvPr/>
        </p:nvPicPr>
        <p:blipFill>
          <a:blip r:embed="rId4"/>
          <a:srcRect/>
          <a:stretch>
            <a:fillRect/>
          </a:stretch>
        </p:blipFill>
        <p:spPr bwMode="auto">
          <a:xfrm>
            <a:off x="6572264" y="5072074"/>
            <a:ext cx="2321735" cy="1500198"/>
          </a:xfrm>
          <a:prstGeom prst="round2Diag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002060"/>
                </a:solidFill>
                <a:latin typeface="Times New Roman" pitchFamily="18" charset="0"/>
                <a:cs typeface="Times New Roman" pitchFamily="18" charset="0"/>
              </a:rPr>
              <a:t>СВЕДЕНИЯ О ПЛАНИРУЕМЫХ ПОСТУПЛЕНИЯХ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В БЮДЖЕТ </a:t>
            </a:r>
            <a:r>
              <a:rPr lang="en-US" sz="2800" dirty="0" smtClean="0">
                <a:solidFill>
                  <a:srgbClr val="002060"/>
                </a:solidFill>
                <a:latin typeface="Times New Roman" pitchFamily="18" charset="0"/>
                <a:cs typeface="Times New Roman" pitchFamily="18" charset="0"/>
              </a:rPr>
              <a:t>[1]</a:t>
            </a:r>
            <a:endParaRPr lang="ru-RU" sz="2800" dirty="0"/>
          </a:p>
        </p:txBody>
      </p:sp>
      <p:graphicFrame>
        <p:nvGraphicFramePr>
          <p:cNvPr id="5" name="Содержимое 4"/>
          <p:cNvGraphicFramePr>
            <a:graphicFrameLocks noGrp="1"/>
          </p:cNvGraphicFramePr>
          <p:nvPr>
            <p:ph idx="1"/>
          </p:nvPr>
        </p:nvGraphicFramePr>
        <p:xfrm>
          <a:off x="214282" y="2000240"/>
          <a:ext cx="8358247" cy="3814405"/>
        </p:xfrm>
        <a:graphic>
          <a:graphicData uri="http://schemas.openxmlformats.org/drawingml/2006/table">
            <a:tbl>
              <a:tblPr firstRow="1" bandRow="1">
                <a:tableStyleId>{5C22544A-7EE6-4342-B048-85BDC9FD1C3A}</a:tableStyleId>
              </a:tblPr>
              <a:tblGrid>
                <a:gridCol w="2775377"/>
                <a:gridCol w="1042784"/>
                <a:gridCol w="962568"/>
                <a:gridCol w="994060"/>
                <a:gridCol w="897145"/>
                <a:gridCol w="926473"/>
                <a:gridCol w="759840"/>
              </a:tblGrid>
              <a:tr h="387286">
                <a:tc rowSpan="2">
                  <a:txBody>
                    <a:bodyPr/>
                    <a:lstStyle/>
                    <a:p>
                      <a:pPr algn="ctr" rtl="0" fontAlgn="ctr"/>
                      <a:r>
                        <a:rPr lang="ru-RU" sz="900" b="1" i="0" u="none" strike="noStrike" dirty="0">
                          <a:solidFill>
                            <a:srgbClr val="FFFFFF"/>
                          </a:solidFill>
                          <a:latin typeface="Arial"/>
                        </a:rPr>
                        <a:t>Наименование доходов</a:t>
                      </a:r>
                    </a:p>
                  </a:txBody>
                  <a:tcPr marL="9525" marR="9525" marT="9525" marB="0" anchor="ctr"/>
                </a:tc>
                <a:tc gridSpan="2">
                  <a:txBody>
                    <a:bodyPr/>
                    <a:lstStyle/>
                    <a:p>
                      <a:pPr algn="ctr" fontAlgn="ctr"/>
                      <a:r>
                        <a:rPr lang="ru-RU" sz="900" b="1" i="0" u="none" strike="noStrike" dirty="0" smtClean="0">
                          <a:latin typeface="Arial"/>
                        </a:rPr>
                        <a:t>2020 год</a:t>
                      </a:r>
                      <a:endParaRPr lang="ru-RU" sz="900" b="1" i="0" u="none" strike="noStrike" dirty="0">
                        <a:latin typeface="Arial"/>
                      </a:endParaRPr>
                    </a:p>
                  </a:txBody>
                  <a:tcPr marL="7620" marR="7620" marT="7620" marB="0" anchor="ctr"/>
                </a:tc>
                <a:tc hMerge="1">
                  <a:txBody>
                    <a:bodyPr/>
                    <a:lstStyle/>
                    <a:p>
                      <a:endParaRPr lang="ru-RU"/>
                    </a:p>
                  </a:txBody>
                  <a:tcPr/>
                </a:tc>
                <a:tc gridSpan="2">
                  <a:txBody>
                    <a:bodyPr/>
                    <a:lstStyle/>
                    <a:p>
                      <a:pPr algn="ctr" fontAlgn="ctr"/>
                      <a:r>
                        <a:rPr lang="ru-RU" sz="900" b="1" i="0" u="none" strike="noStrike" dirty="0" smtClean="0">
                          <a:latin typeface="Arial"/>
                        </a:rPr>
                        <a:t>2021 </a:t>
                      </a:r>
                      <a:r>
                        <a:rPr lang="ru-RU" sz="900" b="1" i="0" u="none" strike="noStrike" dirty="0">
                          <a:latin typeface="Arial"/>
                        </a:rPr>
                        <a:t>год</a:t>
                      </a:r>
                    </a:p>
                  </a:txBody>
                  <a:tcPr marL="7620" marR="7620" marT="7620" marB="0" anchor="ctr"/>
                </a:tc>
                <a:tc hMerge="1">
                  <a:txBody>
                    <a:bodyPr/>
                    <a:lstStyle/>
                    <a:p>
                      <a:endParaRPr lang="ru-RU"/>
                    </a:p>
                  </a:txBody>
                  <a:tcPr/>
                </a:tc>
                <a:tc gridSpan="2">
                  <a:txBody>
                    <a:bodyPr/>
                    <a:lstStyle/>
                    <a:p>
                      <a:pPr algn="ctr" fontAlgn="ctr"/>
                      <a:r>
                        <a:rPr lang="ru-RU" sz="900" b="1" i="0" u="none" strike="noStrike" dirty="0" smtClean="0">
                          <a:latin typeface="Arial"/>
                        </a:rPr>
                        <a:t>2022 </a:t>
                      </a:r>
                      <a:r>
                        <a:rPr lang="ru-RU" sz="900" b="1" i="0" u="none" strike="noStrike" dirty="0">
                          <a:latin typeface="Arial"/>
                        </a:rPr>
                        <a:t>год</a:t>
                      </a:r>
                    </a:p>
                  </a:txBody>
                  <a:tcPr marL="7620" marR="7620" marT="7620" marB="0" anchor="ctr"/>
                </a:tc>
                <a:tc hMerge="1">
                  <a:txBody>
                    <a:bodyPr/>
                    <a:lstStyle/>
                    <a:p>
                      <a:endParaRPr lang="ru-RU"/>
                    </a:p>
                  </a:txBody>
                  <a:tcPr/>
                </a:tc>
              </a:tr>
              <a:tr h="391928">
                <a:tc vMerge="1">
                  <a:txBody>
                    <a:bodyPr/>
                    <a:lstStyle/>
                    <a:p>
                      <a:endParaRPr lang="ru-RU"/>
                    </a:p>
                  </a:txBody>
                  <a:tcP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r>
              <a:tr h="235416">
                <a:tc>
                  <a:txBody>
                    <a:bodyPr/>
                    <a:lstStyle/>
                    <a:p>
                      <a:pPr algn="l" rtl="0" fontAlgn="ctr"/>
                      <a:r>
                        <a:rPr lang="ru-RU" sz="800" b="1" i="1" u="none" strike="noStrike" dirty="0">
                          <a:solidFill>
                            <a:srgbClr val="000000"/>
                          </a:solidFill>
                          <a:latin typeface="Arial"/>
                        </a:rPr>
                        <a:t>НАЛОГОВЫЕ И НЕНАЛОГОВЫЕ ДОХОДЫ</a:t>
                      </a:r>
                    </a:p>
                  </a:txBody>
                  <a:tcPr marL="9525" marR="9525" marT="9525" marB="0" anchor="ctr"/>
                </a:tc>
                <a:tc>
                  <a:txBody>
                    <a:bodyPr/>
                    <a:lstStyle/>
                    <a:p>
                      <a:pPr algn="ctr">
                        <a:lnSpc>
                          <a:spcPct val="115000"/>
                        </a:lnSpc>
                        <a:spcAft>
                          <a:spcPts val="0"/>
                        </a:spcAft>
                      </a:pPr>
                      <a:r>
                        <a:rPr lang="ru-RU" sz="900" b="1" i="1">
                          <a:latin typeface="Arial"/>
                          <a:ea typeface="Times New Roman"/>
                          <a:cs typeface="Times New Roman"/>
                        </a:rPr>
                        <a:t>57 841 363,00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i="1">
                          <a:latin typeface="Arial"/>
                          <a:ea typeface="Times New Roman"/>
                          <a:cs typeface="Times New Roman"/>
                        </a:rPr>
                        <a:t>16,21</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i="1" dirty="0">
                          <a:latin typeface="Arial"/>
                          <a:ea typeface="Times New Roman"/>
                          <a:cs typeface="Times New Roman"/>
                        </a:rPr>
                        <a:t>61 436 507,00</a:t>
                      </a:r>
                      <a:endParaRPr lang="ru-RU" sz="11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i="1">
                          <a:latin typeface="Arial"/>
                          <a:ea typeface="Times New Roman"/>
                          <a:cs typeface="Times New Roman"/>
                        </a:rPr>
                        <a:t>17,77</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i="1">
                          <a:latin typeface="Arial"/>
                          <a:ea typeface="Times New Roman"/>
                          <a:cs typeface="Times New Roman"/>
                        </a:rPr>
                        <a:t>65 411 913,00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i="1">
                          <a:latin typeface="Arial"/>
                          <a:ea typeface="Times New Roman"/>
                          <a:cs typeface="Times New Roman"/>
                        </a:rPr>
                        <a:t>18,52</a:t>
                      </a:r>
                      <a:endParaRPr lang="ru-RU" sz="1100">
                        <a:latin typeface="Calibri"/>
                        <a:ea typeface="Times New Roman"/>
                        <a:cs typeface="Times New Roman"/>
                      </a:endParaRPr>
                    </a:p>
                  </a:txBody>
                  <a:tcPr marL="68580" marR="68580" marT="0" marB="0" anchor="ctr"/>
                </a:tc>
              </a:tr>
              <a:tr h="223818">
                <a:tc>
                  <a:txBody>
                    <a:bodyPr/>
                    <a:lstStyle/>
                    <a:p>
                      <a:pPr algn="l" rtl="0" fontAlgn="ctr"/>
                      <a:r>
                        <a:rPr lang="ru-RU" sz="800" b="0" i="0" u="none" strike="noStrike" dirty="0">
                          <a:solidFill>
                            <a:srgbClr val="000000"/>
                          </a:solidFill>
                          <a:latin typeface="Arial"/>
                        </a:rPr>
                        <a:t>НАЛОГИ НА ПРИБЫЛЬ, ДОХОДЫ</a:t>
                      </a:r>
                    </a:p>
                  </a:txBody>
                  <a:tcPr marL="9525" marR="9525" marT="9525" marB="0" anchor="ctr"/>
                </a:tc>
                <a:tc>
                  <a:txBody>
                    <a:bodyPr/>
                    <a:lstStyle/>
                    <a:p>
                      <a:pPr algn="ctr">
                        <a:lnSpc>
                          <a:spcPct val="115000"/>
                        </a:lnSpc>
                        <a:spcAft>
                          <a:spcPts val="0"/>
                        </a:spcAft>
                      </a:pPr>
                      <a:r>
                        <a:rPr lang="ru-RU" sz="900">
                          <a:latin typeface="Arial"/>
                          <a:ea typeface="Times New Roman"/>
                          <a:cs typeface="Times New Roman"/>
                        </a:rPr>
                        <a:t>45 370 360,00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12,72</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49 431 697,00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14,30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53 329 081,00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15,10</a:t>
                      </a:r>
                      <a:endParaRPr lang="ru-RU" sz="1100">
                        <a:latin typeface="Calibri"/>
                        <a:ea typeface="Times New Roman"/>
                        <a:cs typeface="Times New Roman"/>
                      </a:endParaRPr>
                    </a:p>
                  </a:txBody>
                  <a:tcPr marL="68580" marR="68580" marT="0" marB="0" anchor="ctr"/>
                </a:tc>
              </a:tr>
              <a:tr h="519254">
                <a:tc>
                  <a:txBody>
                    <a:bodyPr/>
                    <a:lstStyle/>
                    <a:p>
                      <a:pPr algn="l" rtl="0" fontAlgn="ctr"/>
                      <a:r>
                        <a:rPr lang="ru-RU" sz="800" b="0" i="0" u="none" strike="noStrike" dirty="0">
                          <a:solidFill>
                            <a:srgbClr val="000000"/>
                          </a:solidFill>
                          <a:latin typeface="Arial"/>
                        </a:rPr>
                        <a:t>НАЛОГИ НА ТОВАРЫ (РАБОТЫ, УСЛУГИ), РЕАЛИЗУЕМЫЕ НА ТЕРРИТОРИИ РОССИЙСКОЙ ФЕДЕРАЦИИ</a:t>
                      </a:r>
                    </a:p>
                  </a:txBody>
                  <a:tcPr marL="9525" marR="9525" marT="9525" marB="0" anchor="ctr"/>
                </a:tc>
                <a:tc>
                  <a:txBody>
                    <a:bodyPr/>
                    <a:lstStyle/>
                    <a:p>
                      <a:pPr algn="ctr">
                        <a:lnSpc>
                          <a:spcPct val="115000"/>
                        </a:lnSpc>
                        <a:spcAft>
                          <a:spcPts val="0"/>
                        </a:spcAft>
                      </a:pPr>
                      <a:r>
                        <a:rPr lang="ru-RU" sz="900">
                          <a:latin typeface="Arial"/>
                          <a:ea typeface="Times New Roman"/>
                          <a:cs typeface="Times New Roman"/>
                        </a:rPr>
                        <a:t>6 201 382,00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1,74</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6 149 217,00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1,78</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6 149 217,00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1,74</a:t>
                      </a:r>
                      <a:endParaRPr lang="ru-RU" sz="1100">
                        <a:latin typeface="Calibri"/>
                        <a:ea typeface="Times New Roman"/>
                        <a:cs typeface="Times New Roman"/>
                      </a:endParaRPr>
                    </a:p>
                  </a:txBody>
                  <a:tcPr marL="68580" marR="68580" marT="0" marB="0" anchor="ctr"/>
                </a:tc>
              </a:tr>
              <a:tr h="204920">
                <a:tc>
                  <a:txBody>
                    <a:bodyPr/>
                    <a:lstStyle/>
                    <a:p>
                      <a:pPr algn="l" rtl="0" fontAlgn="ctr"/>
                      <a:r>
                        <a:rPr lang="ru-RU" sz="800" b="0" i="0" u="none" strike="noStrike" dirty="0">
                          <a:solidFill>
                            <a:srgbClr val="000000"/>
                          </a:solidFill>
                          <a:latin typeface="Arial"/>
                        </a:rPr>
                        <a:t>НАЛОГИ НА СОВОКУПНЫЙ ДОХОД</a:t>
                      </a:r>
                    </a:p>
                  </a:txBody>
                  <a:tcPr marL="9525" marR="9525" marT="9525" marB="0" anchor="ctr"/>
                </a:tc>
                <a:tc>
                  <a:txBody>
                    <a:bodyPr/>
                    <a:lstStyle/>
                    <a:p>
                      <a:pPr algn="ctr">
                        <a:lnSpc>
                          <a:spcPct val="115000"/>
                        </a:lnSpc>
                        <a:spcAft>
                          <a:spcPts val="0"/>
                        </a:spcAft>
                      </a:pPr>
                      <a:r>
                        <a:rPr lang="ru-RU" sz="900">
                          <a:latin typeface="Arial"/>
                          <a:ea typeface="Times New Roman"/>
                          <a:cs typeface="Times New Roman"/>
                        </a:rPr>
                        <a:t>3 036 510,00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0,85</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2 682 482,00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0,78</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2 660 504,00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0,75</a:t>
                      </a:r>
                      <a:endParaRPr lang="ru-RU" sz="1100">
                        <a:latin typeface="Calibri"/>
                        <a:ea typeface="Times New Roman"/>
                        <a:cs typeface="Times New Roman"/>
                      </a:endParaRPr>
                    </a:p>
                  </a:txBody>
                  <a:tcPr marL="68580" marR="68580" marT="0" marB="0" anchor="ctr"/>
                </a:tc>
              </a:tr>
              <a:tr h="514347">
                <a:tc>
                  <a:txBody>
                    <a:bodyPr/>
                    <a:lstStyle/>
                    <a:p>
                      <a:pPr algn="l" rtl="0" fontAlgn="ctr"/>
                      <a:r>
                        <a:rPr lang="ru-RU" sz="800" b="0" i="0" u="none" strike="noStrike">
                          <a:solidFill>
                            <a:srgbClr val="000000"/>
                          </a:solidFill>
                          <a:latin typeface="Arial"/>
                        </a:rPr>
                        <a:t>ДОХОДЫ ОТ ИСПОЛЬЗОВАНИЯ ИМУЩЕСТВА, НАХОДЯЩЕГОСЯ В ГОСУДАРСТВЕННОЙ И МУНИЦИПАЛЬНОЙ СОБСТВЕННОСТИ</a:t>
                      </a:r>
                    </a:p>
                  </a:txBody>
                  <a:tcPr marL="9525" marR="9525" marT="9525" marB="0" anchor="ctr"/>
                </a:tc>
                <a:tc>
                  <a:txBody>
                    <a:bodyPr/>
                    <a:lstStyle/>
                    <a:p>
                      <a:pPr algn="ctr">
                        <a:lnSpc>
                          <a:spcPct val="115000"/>
                        </a:lnSpc>
                        <a:spcAft>
                          <a:spcPts val="0"/>
                        </a:spcAft>
                      </a:pPr>
                      <a:r>
                        <a:rPr lang="ru-RU" sz="900">
                          <a:latin typeface="Arial"/>
                          <a:ea typeface="Times New Roman"/>
                          <a:cs typeface="Times New Roman"/>
                        </a:rPr>
                        <a:t>3 085 644,00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0,86</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3 085 644,00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0,89</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3 085 644,00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0,87</a:t>
                      </a:r>
                      <a:endParaRPr lang="ru-RU" sz="1100">
                        <a:latin typeface="Calibri"/>
                        <a:ea typeface="Times New Roman"/>
                        <a:cs typeface="Times New Roman"/>
                      </a:endParaRPr>
                    </a:p>
                  </a:txBody>
                  <a:tcPr marL="68580" marR="68580" marT="0" marB="0" anchor="ctr"/>
                </a:tc>
              </a:tr>
              <a:tr h="301412">
                <a:tc>
                  <a:txBody>
                    <a:bodyPr/>
                    <a:lstStyle/>
                    <a:p>
                      <a:pPr algn="l" rtl="0" fontAlgn="ctr"/>
                      <a:r>
                        <a:rPr lang="ru-RU" sz="800" b="0" i="0" u="none" strike="noStrike">
                          <a:solidFill>
                            <a:srgbClr val="000000"/>
                          </a:solidFill>
                          <a:latin typeface="Arial"/>
                        </a:rPr>
                        <a:t>ПЛАТЕЖИ ПРИ ПОЛЬЗОВАНИИ ПРИРОДНЫМИ РЕСУРСАМИ</a:t>
                      </a:r>
                    </a:p>
                  </a:txBody>
                  <a:tcPr marL="9525" marR="9525" marT="9525" marB="0" anchor="ctr"/>
                </a:tc>
                <a:tc>
                  <a:txBody>
                    <a:bodyPr/>
                    <a:lstStyle/>
                    <a:p>
                      <a:pPr algn="ctr">
                        <a:lnSpc>
                          <a:spcPct val="115000"/>
                        </a:lnSpc>
                        <a:spcAft>
                          <a:spcPts val="0"/>
                        </a:spcAft>
                      </a:pPr>
                      <a:r>
                        <a:rPr lang="ru-RU" sz="900">
                          <a:latin typeface="Arial"/>
                          <a:ea typeface="Times New Roman"/>
                          <a:cs typeface="Times New Roman"/>
                        </a:rPr>
                        <a:t>10 980,00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10 980,00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10 980,00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0,00</a:t>
                      </a:r>
                      <a:endParaRPr lang="ru-RU" sz="1100">
                        <a:latin typeface="Calibri"/>
                        <a:ea typeface="Times New Roman"/>
                        <a:cs typeface="Times New Roman"/>
                      </a:endParaRPr>
                    </a:p>
                  </a:txBody>
                  <a:tcPr marL="68580" marR="68580" marT="0" marB="0" anchor="ctr"/>
                </a:tc>
              </a:tr>
              <a:tr h="484406">
                <a:tc>
                  <a:txBody>
                    <a:bodyPr/>
                    <a:lstStyle/>
                    <a:p>
                      <a:pPr algn="l" rtl="0" fontAlgn="ctr"/>
                      <a:r>
                        <a:rPr lang="ru-RU" sz="800" b="0" i="0" u="none" strike="noStrike">
                          <a:solidFill>
                            <a:srgbClr val="000000"/>
                          </a:solidFill>
                          <a:latin typeface="Arial"/>
                        </a:rPr>
                        <a:t>ДОХОДЫ ОТ ОКАЗАНИЯ ПЛАТНЫХ УСЛУГ (РАБОТ) И КОМПЕНСАЦИИ ЗАТРАТ ГОСУДАРСТВА</a:t>
                      </a:r>
                    </a:p>
                  </a:txBody>
                  <a:tcPr marL="9525" marR="9525" marT="9525" marB="0" anchor="ctr"/>
                </a:tc>
                <a:tc>
                  <a:txBody>
                    <a:bodyPr/>
                    <a:lstStyle/>
                    <a:p>
                      <a:pPr algn="ctr">
                        <a:lnSpc>
                          <a:spcPct val="115000"/>
                        </a:lnSpc>
                        <a:spcAft>
                          <a:spcPts val="0"/>
                        </a:spcAft>
                      </a:pPr>
                      <a:r>
                        <a:rPr lang="ru-RU" sz="900">
                          <a:latin typeface="Arial"/>
                          <a:ea typeface="Times New Roman"/>
                          <a:cs typeface="Times New Roman"/>
                        </a:rPr>
                        <a:t>55 500,00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0,02</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55 500,00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0,02</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55 500,00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0,02</a:t>
                      </a:r>
                      <a:endParaRPr lang="ru-RU" sz="1100">
                        <a:latin typeface="Calibri"/>
                        <a:ea typeface="Times New Roman"/>
                        <a:cs typeface="Times New Roman"/>
                      </a:endParaRPr>
                    </a:p>
                  </a:txBody>
                  <a:tcPr marL="68580" marR="68580" marT="0" marB="0" anchor="ctr"/>
                </a:tc>
              </a:tr>
              <a:tr h="387286">
                <a:tc>
                  <a:txBody>
                    <a:bodyPr/>
                    <a:lstStyle/>
                    <a:p>
                      <a:pPr algn="l" rtl="0" fontAlgn="ctr"/>
                      <a:r>
                        <a:rPr lang="ru-RU" sz="800" b="0" i="0" u="none" strike="noStrike">
                          <a:solidFill>
                            <a:srgbClr val="000000"/>
                          </a:solidFill>
                          <a:latin typeface="Arial"/>
                        </a:rPr>
                        <a:t>ДОХОДЫ ОТ ПРОДАЖИ МАТЕРИАЛЬНЫХ И НЕМАТЕРИАЛЬНЫХ АКТИВОВ</a:t>
                      </a:r>
                    </a:p>
                  </a:txBody>
                  <a:tcPr marL="9525" marR="9525" marT="9525" marB="0" anchor="ctr"/>
                </a:tc>
                <a:tc>
                  <a:txBody>
                    <a:bodyPr/>
                    <a:lstStyle/>
                    <a:p>
                      <a:pPr algn="ctr">
                        <a:lnSpc>
                          <a:spcPct val="115000"/>
                        </a:lnSpc>
                        <a:spcAft>
                          <a:spcPts val="0"/>
                        </a:spcAft>
                      </a:pPr>
                      <a:r>
                        <a:rPr lang="ru-RU" sz="900">
                          <a:latin typeface="Arial"/>
                          <a:ea typeface="Times New Roman"/>
                          <a:cs typeface="Times New Roman"/>
                        </a:rPr>
                        <a:t>80 000,00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0,02</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20 000,00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0,01</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120 000,00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dirty="0">
                          <a:latin typeface="Arial"/>
                          <a:ea typeface="Times New Roman"/>
                          <a:cs typeface="Times New Roman"/>
                        </a:rPr>
                        <a:t>0,03</a:t>
                      </a:r>
                      <a:endParaRPr lang="ru-RU" sz="1100" dirty="0">
                        <a:latin typeface="Calibri"/>
                        <a:ea typeface="Times New Roman"/>
                        <a:cs typeface="Times New Roman"/>
                      </a:endParaRPr>
                    </a:p>
                  </a:txBody>
                  <a:tcPr marL="68580" marR="68580" marT="0" marB="0" anchor="ctr"/>
                </a:tc>
              </a:tr>
            </a:tbl>
          </a:graphicData>
        </a:graphic>
      </p:graphicFrame>
      <p:sp>
        <p:nvSpPr>
          <p:cNvPr id="6" name="Прямоугольник 5"/>
          <p:cNvSpPr/>
          <p:nvPr/>
        </p:nvSpPr>
        <p:spPr>
          <a:xfrm>
            <a:off x="7215206" y="1571612"/>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ru-RU" sz="2800" dirty="0" smtClean="0">
                <a:solidFill>
                  <a:srgbClr val="002060"/>
                </a:solidFill>
                <a:latin typeface="Times New Roman" pitchFamily="18" charset="0"/>
                <a:cs typeface="Times New Roman" pitchFamily="18" charset="0"/>
              </a:rPr>
              <a:t>СВЕДЕНИЯ О ПЛАНИРУЕМЫХ ПОСТУПЛЕНИЯХ </a:t>
            </a:r>
            <a:br>
              <a:rPr lang="ru-RU" sz="2800" dirty="0" smtClean="0">
                <a:solidFill>
                  <a:srgbClr val="002060"/>
                </a:solidFill>
                <a:latin typeface="Times New Roman" pitchFamily="18" charset="0"/>
                <a:cs typeface="Times New Roman" pitchFamily="18" charset="0"/>
              </a:rPr>
            </a:br>
            <a:r>
              <a:rPr lang="ru-RU" sz="2800" dirty="0" smtClean="0">
                <a:solidFill>
                  <a:srgbClr val="002060"/>
                </a:solidFill>
                <a:latin typeface="Times New Roman" pitchFamily="18" charset="0"/>
                <a:cs typeface="Times New Roman" pitchFamily="18" charset="0"/>
              </a:rPr>
              <a:t>В БЮДЖЕТ </a:t>
            </a:r>
            <a:r>
              <a:rPr lang="en-US" sz="2800" dirty="0" smtClean="0">
                <a:solidFill>
                  <a:srgbClr val="002060"/>
                </a:solidFill>
                <a:latin typeface="Times New Roman" pitchFamily="18" charset="0"/>
                <a:cs typeface="Times New Roman" pitchFamily="18" charset="0"/>
              </a:rPr>
              <a:t>[</a:t>
            </a:r>
            <a:r>
              <a:rPr lang="ru-RU" sz="2800" dirty="0" smtClean="0">
                <a:solidFill>
                  <a:srgbClr val="002060"/>
                </a:solidFill>
                <a:latin typeface="Times New Roman" pitchFamily="18" charset="0"/>
                <a:cs typeface="Times New Roman" pitchFamily="18" charset="0"/>
              </a:rPr>
              <a:t>2</a:t>
            </a:r>
            <a:r>
              <a:rPr lang="en-US" sz="2800" dirty="0" smtClean="0">
                <a:solidFill>
                  <a:srgbClr val="002060"/>
                </a:solidFill>
                <a:latin typeface="Times New Roman" pitchFamily="18" charset="0"/>
                <a:cs typeface="Times New Roman" pitchFamily="18" charset="0"/>
              </a:rPr>
              <a:t>]</a:t>
            </a:r>
            <a:endParaRPr lang="ru-RU" sz="2800" dirty="0"/>
          </a:p>
        </p:txBody>
      </p:sp>
      <p:graphicFrame>
        <p:nvGraphicFramePr>
          <p:cNvPr id="7" name="Содержимое 6"/>
          <p:cNvGraphicFramePr>
            <a:graphicFrameLocks noGrp="1"/>
          </p:cNvGraphicFramePr>
          <p:nvPr>
            <p:ph idx="1"/>
          </p:nvPr>
        </p:nvGraphicFramePr>
        <p:xfrm>
          <a:off x="214282" y="1609725"/>
          <a:ext cx="8572561" cy="3101350"/>
        </p:xfrm>
        <a:graphic>
          <a:graphicData uri="http://schemas.openxmlformats.org/drawingml/2006/table">
            <a:tbl>
              <a:tblPr firstRow="1" bandRow="1">
                <a:tableStyleId>{5C22544A-7EE6-4342-B048-85BDC9FD1C3A}</a:tableStyleId>
              </a:tblPr>
              <a:tblGrid>
                <a:gridCol w="2674010"/>
                <a:gridCol w="1188721"/>
                <a:gridCol w="852177"/>
                <a:gridCol w="1143008"/>
                <a:gridCol w="969658"/>
                <a:gridCol w="1085560"/>
                <a:gridCol w="659427"/>
              </a:tblGrid>
              <a:tr h="367815">
                <a:tc rowSpan="2">
                  <a:txBody>
                    <a:bodyPr/>
                    <a:lstStyle/>
                    <a:p>
                      <a:pPr algn="ctr" rtl="0" fontAlgn="ctr"/>
                      <a:r>
                        <a:rPr lang="ru-RU" sz="900" b="1" i="0" u="none" strike="noStrike" dirty="0">
                          <a:solidFill>
                            <a:srgbClr val="FFFFFF"/>
                          </a:solidFill>
                          <a:latin typeface="Arial"/>
                        </a:rPr>
                        <a:t>Наименование доходов</a:t>
                      </a:r>
                    </a:p>
                  </a:txBody>
                  <a:tcPr marL="8378" marR="8378" marT="9525" marB="0" anchor="ctr"/>
                </a:tc>
                <a:tc gridSpan="2">
                  <a:txBody>
                    <a:bodyPr/>
                    <a:lstStyle/>
                    <a:p>
                      <a:pPr algn="ctr" fontAlgn="ctr"/>
                      <a:r>
                        <a:rPr lang="ru-RU" sz="900" b="1" i="0" u="none" strike="noStrike" dirty="0" smtClean="0">
                          <a:latin typeface="Arial"/>
                        </a:rPr>
                        <a:t>2020 год</a:t>
                      </a:r>
                      <a:endParaRPr lang="ru-RU" sz="900" b="1" i="0" u="none" strike="noStrike" dirty="0">
                        <a:latin typeface="Arial"/>
                      </a:endParaRPr>
                    </a:p>
                  </a:txBody>
                  <a:tcPr marL="7620" marR="7620" marT="7620" marB="0" anchor="ctr"/>
                </a:tc>
                <a:tc hMerge="1">
                  <a:txBody>
                    <a:bodyPr/>
                    <a:lstStyle/>
                    <a:p>
                      <a:endParaRPr lang="ru-RU"/>
                    </a:p>
                  </a:txBody>
                  <a:tcPr/>
                </a:tc>
                <a:tc gridSpan="2">
                  <a:txBody>
                    <a:bodyPr/>
                    <a:lstStyle/>
                    <a:p>
                      <a:pPr algn="ctr" fontAlgn="ctr"/>
                      <a:r>
                        <a:rPr lang="ru-RU" sz="900" b="1" i="0" u="none" strike="noStrike" dirty="0" smtClean="0">
                          <a:latin typeface="Arial"/>
                        </a:rPr>
                        <a:t>2021 </a:t>
                      </a:r>
                      <a:r>
                        <a:rPr lang="ru-RU" sz="900" b="1" i="0" u="none" strike="noStrike" dirty="0">
                          <a:latin typeface="Arial"/>
                        </a:rPr>
                        <a:t>год</a:t>
                      </a:r>
                    </a:p>
                  </a:txBody>
                  <a:tcPr marL="7620" marR="7620" marT="7620" marB="0" anchor="ctr"/>
                </a:tc>
                <a:tc hMerge="1">
                  <a:txBody>
                    <a:bodyPr/>
                    <a:lstStyle/>
                    <a:p>
                      <a:endParaRPr lang="ru-RU"/>
                    </a:p>
                  </a:txBody>
                  <a:tcPr/>
                </a:tc>
                <a:tc gridSpan="2">
                  <a:txBody>
                    <a:bodyPr/>
                    <a:lstStyle/>
                    <a:p>
                      <a:pPr algn="ctr" fontAlgn="ctr"/>
                      <a:r>
                        <a:rPr lang="ru-RU" sz="900" b="1" i="0" u="none" strike="noStrike" dirty="0" smtClean="0">
                          <a:latin typeface="Arial"/>
                        </a:rPr>
                        <a:t>2022 </a:t>
                      </a:r>
                      <a:r>
                        <a:rPr lang="ru-RU" sz="900" b="1" i="0" u="none" strike="noStrike" dirty="0">
                          <a:latin typeface="Arial"/>
                        </a:rPr>
                        <a:t>год</a:t>
                      </a:r>
                    </a:p>
                  </a:txBody>
                  <a:tcPr marL="7620" marR="7620" marT="7620" marB="0" anchor="ctr"/>
                </a:tc>
                <a:tc hMerge="1">
                  <a:txBody>
                    <a:bodyPr/>
                    <a:lstStyle/>
                    <a:p>
                      <a:endParaRPr lang="ru-RU"/>
                    </a:p>
                  </a:txBody>
                  <a:tcPr/>
                </a:tc>
              </a:tr>
              <a:tr h="551723">
                <a:tc vMerge="1">
                  <a:txBody>
                    <a:bodyPr/>
                    <a:lstStyle/>
                    <a:p>
                      <a:endParaRPr lang="ru-RU"/>
                    </a:p>
                  </a:txBody>
                  <a:tcP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a:latin typeface="Arial"/>
                        </a:rPr>
                        <a:t>Доля в общем объеме доходов, %</a:t>
                      </a:r>
                    </a:p>
                  </a:txBody>
                  <a:tcPr marL="7620" marR="7620" marT="7620" marB="0" anchor="ctr"/>
                </a:tc>
                <a:tc>
                  <a:txBody>
                    <a:bodyPr/>
                    <a:lstStyle/>
                    <a:p>
                      <a:pPr algn="ctr" rtl="0" fontAlgn="ctr"/>
                      <a:r>
                        <a:rPr lang="ru-RU" sz="900" b="1" i="0" u="none" strike="noStrike" dirty="0">
                          <a:latin typeface="Arial"/>
                        </a:rPr>
                        <a:t>План</a:t>
                      </a:r>
                    </a:p>
                  </a:txBody>
                  <a:tcPr marL="7620" marR="7620" marT="7620" marB="0" anchor="ctr"/>
                </a:tc>
                <a:tc>
                  <a:txBody>
                    <a:bodyPr/>
                    <a:lstStyle/>
                    <a:p>
                      <a:pPr algn="ctr" rtl="0" fontAlgn="ctr"/>
                      <a:r>
                        <a:rPr lang="ru-RU" sz="900" b="1" i="0" u="none" strike="noStrike" dirty="0">
                          <a:latin typeface="Arial"/>
                        </a:rPr>
                        <a:t>Доля в общем объеме доходов, %</a:t>
                      </a:r>
                    </a:p>
                  </a:txBody>
                  <a:tcPr marL="7620" marR="7620" marT="7620" marB="0" anchor="ctr"/>
                </a:tc>
                <a:tc>
                  <a:txBody>
                    <a:bodyPr/>
                    <a:lstStyle/>
                    <a:p>
                      <a:pPr algn="ctr" rtl="0" fontAlgn="ctr"/>
                      <a:r>
                        <a:rPr lang="ru-RU" sz="900" b="1" i="0" u="none" strike="noStrike">
                          <a:latin typeface="Arial"/>
                        </a:rPr>
                        <a:t>План</a:t>
                      </a:r>
                    </a:p>
                  </a:txBody>
                  <a:tcPr marL="7620" marR="7620" marT="7620" marB="0" anchor="ctr"/>
                </a:tc>
                <a:tc>
                  <a:txBody>
                    <a:bodyPr/>
                    <a:lstStyle/>
                    <a:p>
                      <a:pPr algn="ctr" rtl="0" fontAlgn="ctr"/>
                      <a:r>
                        <a:rPr lang="ru-RU" sz="900" b="1" i="0" u="none" strike="noStrike" dirty="0">
                          <a:latin typeface="Arial"/>
                        </a:rPr>
                        <a:t>Доля в общем объеме доходов, %</a:t>
                      </a:r>
                    </a:p>
                  </a:txBody>
                  <a:tcPr marL="7620" marR="7620" marT="7620" marB="0" anchor="ctr"/>
                </a:tc>
              </a:tr>
              <a:tr h="319947">
                <a:tc>
                  <a:txBody>
                    <a:bodyPr/>
                    <a:lstStyle/>
                    <a:p>
                      <a:pPr algn="l" rtl="0" fontAlgn="ctr"/>
                      <a:r>
                        <a:rPr lang="ru-RU" sz="900" b="0" i="0" u="none" strike="noStrike" dirty="0">
                          <a:solidFill>
                            <a:srgbClr val="000000"/>
                          </a:solidFill>
                          <a:latin typeface="Arial"/>
                        </a:rPr>
                        <a:t>ПРОЧИЕ НЕНАЛОГОВЫЕ ДОХОДЫ</a:t>
                      </a:r>
                    </a:p>
                  </a:txBody>
                  <a:tcPr marL="9525" marR="9525" marT="9525" marB="0" anchor="ctr"/>
                </a:tc>
                <a:tc>
                  <a:txBody>
                    <a:bodyPr/>
                    <a:lstStyle/>
                    <a:p>
                      <a:pPr algn="ctr">
                        <a:lnSpc>
                          <a:spcPct val="115000"/>
                        </a:lnSpc>
                        <a:spcAft>
                          <a:spcPts val="0"/>
                        </a:spcAft>
                      </a:pPr>
                      <a:r>
                        <a:rPr lang="ru-RU" sz="900">
                          <a:latin typeface="Arial"/>
                          <a:ea typeface="Times New Roman"/>
                          <a:cs typeface="Times New Roman"/>
                        </a:rPr>
                        <a:t>987,00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987,00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987,00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0,00</a:t>
                      </a:r>
                      <a:endParaRPr lang="ru-RU" sz="1100">
                        <a:latin typeface="Calibri"/>
                        <a:ea typeface="Times New Roman"/>
                        <a:cs typeface="Times New Roman"/>
                      </a:endParaRPr>
                    </a:p>
                  </a:txBody>
                  <a:tcPr marL="68580" marR="68580" marT="0" marB="0" anchor="ctr"/>
                </a:tc>
              </a:tr>
              <a:tr h="212566">
                <a:tc>
                  <a:txBody>
                    <a:bodyPr/>
                    <a:lstStyle/>
                    <a:p>
                      <a:pPr algn="l" rtl="0" fontAlgn="ctr"/>
                      <a:r>
                        <a:rPr lang="ru-RU" sz="900" b="1" i="1" u="none" strike="noStrike" dirty="0">
                          <a:latin typeface="Arial"/>
                        </a:rPr>
                        <a:t>БЕЗВОЗМЕЗДНЫЕ ПОСТУПЛЕНИЯ</a:t>
                      </a:r>
                    </a:p>
                  </a:txBody>
                  <a:tcPr marL="7620" marR="7620" marT="7620" marB="0" anchor="ctr"/>
                </a:tc>
                <a:tc>
                  <a:txBody>
                    <a:bodyPr/>
                    <a:lstStyle/>
                    <a:p>
                      <a:pPr algn="ctr">
                        <a:lnSpc>
                          <a:spcPct val="115000"/>
                        </a:lnSpc>
                        <a:spcAft>
                          <a:spcPts val="0"/>
                        </a:spcAft>
                      </a:pPr>
                      <a:r>
                        <a:rPr lang="ru-RU" sz="900" b="1" i="1">
                          <a:latin typeface="Arial"/>
                          <a:ea typeface="Times New Roman"/>
                          <a:cs typeface="Times New Roman"/>
                        </a:rPr>
                        <a:t>298 942 315,00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i="1">
                          <a:latin typeface="Arial"/>
                          <a:ea typeface="Times New Roman"/>
                          <a:cs typeface="Times New Roman"/>
                        </a:rPr>
                        <a:t>83,79</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i="1">
                          <a:latin typeface="Arial"/>
                          <a:ea typeface="Times New Roman"/>
                          <a:cs typeface="Times New Roman"/>
                        </a:rPr>
                        <a:t>284 321 503,00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i="1">
                          <a:latin typeface="Arial"/>
                          <a:ea typeface="Times New Roman"/>
                          <a:cs typeface="Times New Roman"/>
                        </a:rPr>
                        <a:t>82,23</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i="1">
                          <a:latin typeface="Arial"/>
                          <a:ea typeface="Times New Roman"/>
                          <a:cs typeface="Times New Roman"/>
                        </a:rPr>
                        <a:t>287 795 453,00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i="1">
                          <a:latin typeface="Arial"/>
                          <a:ea typeface="Times New Roman"/>
                          <a:cs typeface="Times New Roman"/>
                        </a:rPr>
                        <a:t>81,48</a:t>
                      </a:r>
                      <a:endParaRPr lang="ru-RU" sz="1100">
                        <a:latin typeface="Calibri"/>
                        <a:ea typeface="Times New Roman"/>
                        <a:cs typeface="Times New Roman"/>
                      </a:endParaRPr>
                    </a:p>
                  </a:txBody>
                  <a:tcPr marL="68580" marR="68580" marT="0" marB="0" anchor="ctr"/>
                </a:tc>
              </a:tr>
              <a:tr h="495987">
                <a:tc>
                  <a:txBody>
                    <a:bodyPr/>
                    <a:lstStyle/>
                    <a:p>
                      <a:pPr algn="l" rtl="0" fontAlgn="ctr"/>
                      <a:r>
                        <a:rPr lang="ru-RU" sz="900" b="0" i="0" u="none" strike="noStrike" dirty="0">
                          <a:latin typeface="Arial"/>
                        </a:rPr>
                        <a:t>БЕЗВОЗМЕЗДНЫЕ ПОСТУПЛЕНИЯ ОТ ДРУГИХ БЮДЖЕТОВ БЮДЖЕТНОЙ СИСТЕМЫ РОССИЙСКОЙ ФЕДЕРАЦИИ</a:t>
                      </a:r>
                    </a:p>
                  </a:txBody>
                  <a:tcPr marL="7620" marR="7620" marT="7620" marB="0" anchor="ctr"/>
                </a:tc>
                <a:tc>
                  <a:txBody>
                    <a:bodyPr/>
                    <a:lstStyle/>
                    <a:p>
                      <a:pPr algn="ctr">
                        <a:lnSpc>
                          <a:spcPct val="115000"/>
                        </a:lnSpc>
                        <a:spcAft>
                          <a:spcPts val="0"/>
                        </a:spcAft>
                      </a:pPr>
                      <a:r>
                        <a:rPr lang="ru-RU" sz="900" dirty="0">
                          <a:latin typeface="Arial"/>
                          <a:ea typeface="Times New Roman"/>
                          <a:cs typeface="Times New Roman"/>
                        </a:rPr>
                        <a:t>298 942 315,00</a:t>
                      </a:r>
                      <a:endParaRPr lang="ru-RU" sz="11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83,79</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284 321 503,00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dirty="0">
                          <a:latin typeface="Arial"/>
                          <a:ea typeface="Times New Roman"/>
                          <a:cs typeface="Times New Roman"/>
                        </a:rPr>
                        <a:t>82,23</a:t>
                      </a:r>
                      <a:endParaRPr lang="ru-RU" sz="1100"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287 795 453,00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81,48</a:t>
                      </a:r>
                      <a:endParaRPr lang="ru-RU" sz="1100">
                        <a:latin typeface="Calibri"/>
                        <a:ea typeface="Times New Roman"/>
                        <a:cs typeface="Times New Roman"/>
                      </a:endParaRPr>
                    </a:p>
                  </a:txBody>
                  <a:tcPr marL="68580" marR="68580" marT="0" marB="0" anchor="ctr"/>
                </a:tc>
              </a:tr>
              <a:tr h="354276">
                <a:tc>
                  <a:txBody>
                    <a:bodyPr/>
                    <a:lstStyle/>
                    <a:p>
                      <a:pPr algn="l" rtl="0" fontAlgn="ctr"/>
                      <a:r>
                        <a:rPr lang="ru-RU" sz="900" b="0" i="0" u="none" strike="noStrike" dirty="0">
                          <a:latin typeface="Arial"/>
                        </a:rPr>
                        <a:t>Дотации бюджетам бюджетной системы Российской Федерации</a:t>
                      </a:r>
                    </a:p>
                  </a:txBody>
                  <a:tcPr marL="7620" marR="7620" marT="7620" marB="0" anchor="ctr"/>
                </a:tc>
                <a:tc>
                  <a:txBody>
                    <a:bodyPr/>
                    <a:lstStyle/>
                    <a:p>
                      <a:pPr algn="ctr">
                        <a:lnSpc>
                          <a:spcPct val="115000"/>
                        </a:lnSpc>
                        <a:spcAft>
                          <a:spcPts val="0"/>
                        </a:spcAft>
                      </a:pPr>
                      <a:r>
                        <a:rPr lang="ru-RU" sz="900">
                          <a:latin typeface="Arial"/>
                          <a:ea typeface="Times New Roman"/>
                          <a:cs typeface="Times New Roman"/>
                        </a:rPr>
                        <a:t>72 733 196,00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20,39</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64 220 779,00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18,57</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67 644 497,00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19,15</a:t>
                      </a:r>
                      <a:endParaRPr lang="ru-RU" sz="1100">
                        <a:latin typeface="Calibri"/>
                        <a:ea typeface="Times New Roman"/>
                        <a:cs typeface="Times New Roman"/>
                      </a:endParaRPr>
                    </a:p>
                  </a:txBody>
                  <a:tcPr marL="68580" marR="68580" marT="0" marB="0" anchor="ctr"/>
                </a:tc>
              </a:tr>
              <a:tr h="367815">
                <a:tc>
                  <a:txBody>
                    <a:bodyPr/>
                    <a:lstStyle/>
                    <a:p>
                      <a:pPr algn="l" rtl="0" fontAlgn="ctr"/>
                      <a:r>
                        <a:rPr lang="ru-RU" sz="900" b="0" i="0" u="none" strike="noStrike" dirty="0">
                          <a:latin typeface="Arial"/>
                        </a:rPr>
                        <a:t>Субвенции бюджетам бюджетной системы Российской Федерации</a:t>
                      </a:r>
                    </a:p>
                  </a:txBody>
                  <a:tcPr marL="7620" marR="7620" marT="7620" marB="0" anchor="ctr"/>
                </a:tc>
                <a:tc>
                  <a:txBody>
                    <a:bodyPr/>
                    <a:lstStyle/>
                    <a:p>
                      <a:pPr algn="ctr">
                        <a:lnSpc>
                          <a:spcPct val="115000"/>
                        </a:lnSpc>
                        <a:spcAft>
                          <a:spcPts val="0"/>
                        </a:spcAft>
                      </a:pPr>
                      <a:r>
                        <a:rPr lang="ru-RU" sz="900">
                          <a:latin typeface="Arial"/>
                          <a:ea typeface="Times New Roman"/>
                          <a:cs typeface="Times New Roman"/>
                        </a:rPr>
                        <a:t>2 186 487,00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 0,61</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199 459,00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0,06 </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a:latin typeface="Arial"/>
                          <a:ea typeface="Times New Roman"/>
                          <a:cs typeface="Times New Roman"/>
                        </a:rPr>
                        <a:t>199 291,00</a:t>
                      </a:r>
                      <a:endParaRPr lang="ru-RU" sz="110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dirty="0">
                          <a:latin typeface="Arial"/>
                          <a:ea typeface="Times New Roman"/>
                          <a:cs typeface="Times New Roman"/>
                        </a:rPr>
                        <a:t> 0,06 </a:t>
                      </a:r>
                      <a:endParaRPr lang="ru-RU" sz="1100" dirty="0">
                        <a:latin typeface="Calibri"/>
                        <a:ea typeface="Times New Roman"/>
                        <a:cs typeface="Times New Roman"/>
                      </a:endParaRPr>
                    </a:p>
                  </a:txBody>
                  <a:tcPr marL="68580" marR="68580" marT="0" marB="0" anchor="ctr"/>
                </a:tc>
              </a:tr>
              <a:tr h="289524">
                <a:tc>
                  <a:txBody>
                    <a:bodyPr/>
                    <a:lstStyle/>
                    <a:p>
                      <a:pPr algn="l" rtl="0" fontAlgn="ctr"/>
                      <a:r>
                        <a:rPr lang="ru-RU" sz="900" b="1" i="0" u="none" strike="noStrike" dirty="0">
                          <a:solidFill>
                            <a:srgbClr val="000000"/>
                          </a:solidFill>
                          <a:latin typeface="Arial"/>
                        </a:rPr>
                        <a:t>Всего доходов</a:t>
                      </a:r>
                    </a:p>
                  </a:txBody>
                  <a:tcPr marL="8378" marR="8378" marT="9525" marB="0" anchor="ctr"/>
                </a:tc>
                <a:tc>
                  <a:txBody>
                    <a:bodyPr/>
                    <a:lstStyle/>
                    <a:p>
                      <a:pPr algn="ctr">
                        <a:lnSpc>
                          <a:spcPct val="115000"/>
                        </a:lnSpc>
                        <a:spcAft>
                          <a:spcPts val="0"/>
                        </a:spcAft>
                      </a:pPr>
                      <a:r>
                        <a:rPr lang="ru-RU" sz="900" b="1" dirty="0">
                          <a:latin typeface="Arial"/>
                          <a:ea typeface="Times New Roman"/>
                          <a:cs typeface="Times New Roman"/>
                        </a:rPr>
                        <a:t>224 022 632,00</a:t>
                      </a:r>
                      <a:endParaRPr lang="ru-RU"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dirty="0">
                          <a:latin typeface="Arial"/>
                          <a:ea typeface="Times New Roman"/>
                          <a:cs typeface="Times New Roman"/>
                        </a:rPr>
                        <a:t>62,79</a:t>
                      </a:r>
                      <a:endParaRPr lang="ru-RU"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dirty="0">
                          <a:latin typeface="Arial"/>
                          <a:ea typeface="Times New Roman"/>
                          <a:cs typeface="Times New Roman"/>
                        </a:rPr>
                        <a:t>219 901 265,00</a:t>
                      </a:r>
                      <a:endParaRPr lang="ru-RU"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dirty="0">
                          <a:latin typeface="Arial"/>
                          <a:ea typeface="Times New Roman"/>
                          <a:cs typeface="Times New Roman"/>
                        </a:rPr>
                        <a:t>63,60</a:t>
                      </a:r>
                      <a:endParaRPr lang="ru-RU"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dirty="0">
                          <a:latin typeface="Arial"/>
                          <a:ea typeface="Times New Roman"/>
                          <a:cs typeface="Times New Roman"/>
                        </a:rPr>
                        <a:t>219 951 665,00</a:t>
                      </a:r>
                      <a:endParaRPr lang="ru-RU" sz="1100" b="1" dirty="0">
                        <a:latin typeface="Calibri"/>
                        <a:ea typeface="Times New Roman"/>
                        <a:cs typeface="Times New Roman"/>
                      </a:endParaRPr>
                    </a:p>
                  </a:txBody>
                  <a:tcPr marL="68580" marR="68580" marT="0" marB="0" anchor="ctr"/>
                </a:tc>
                <a:tc>
                  <a:txBody>
                    <a:bodyPr/>
                    <a:lstStyle/>
                    <a:p>
                      <a:pPr algn="ctr">
                        <a:lnSpc>
                          <a:spcPct val="115000"/>
                        </a:lnSpc>
                        <a:spcAft>
                          <a:spcPts val="0"/>
                        </a:spcAft>
                      </a:pPr>
                      <a:r>
                        <a:rPr lang="ru-RU" sz="900" b="1" dirty="0">
                          <a:latin typeface="Arial"/>
                          <a:ea typeface="Times New Roman"/>
                          <a:cs typeface="Times New Roman"/>
                        </a:rPr>
                        <a:t>62,27</a:t>
                      </a:r>
                      <a:endParaRPr lang="ru-RU" sz="1100" b="1" dirty="0">
                        <a:latin typeface="Calibri"/>
                        <a:ea typeface="Times New Roman"/>
                        <a:cs typeface="Times New Roman"/>
                      </a:endParaRPr>
                    </a:p>
                  </a:txBody>
                  <a:tcPr marL="68580" marR="68580" marT="0" marB="0" anchor="ctr"/>
                </a:tc>
              </a:tr>
            </a:tbl>
          </a:graphicData>
        </a:graphic>
      </p:graphicFrame>
      <p:sp>
        <p:nvSpPr>
          <p:cNvPr id="5" name="Прямоугольник 4"/>
          <p:cNvSpPr/>
          <p:nvPr/>
        </p:nvSpPr>
        <p:spPr>
          <a:xfrm>
            <a:off x="7286644" y="1142984"/>
            <a:ext cx="862159" cy="369332"/>
          </a:xfrm>
          <a:prstGeom prst="rect">
            <a:avLst/>
          </a:prstGeom>
        </p:spPr>
        <p:txBody>
          <a:bodyPr wrap="none">
            <a:spAutoFit/>
          </a:bodyPr>
          <a:lstStyle/>
          <a:p>
            <a:r>
              <a:rPr lang="ru-RU" dirty="0" smtClean="0"/>
              <a:t>рублей</a:t>
            </a:r>
            <a:endParaRPr lang="ru-RU" dirty="0"/>
          </a:p>
        </p:txBody>
      </p:sp>
      <p:pic>
        <p:nvPicPr>
          <p:cNvPr id="6" name="Picture 2" descr="https://www.volyn24.com/img/modules/news/5/3c/8a96026d46026db6f93a0b1c1c6753c5/gallery-photo.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643570" y="5000636"/>
            <a:ext cx="3158092" cy="1690155"/>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615262" cy="965820"/>
          </a:xfrm>
        </p:spPr>
        <p:txBody>
          <a:bodyPr>
            <a:noAutofit/>
          </a:bodyPr>
          <a:lstStyle/>
          <a:p>
            <a:pPr algn="ctr"/>
            <a:r>
              <a:rPr lang="ru-RU" sz="2400" spc="300" dirty="0" smtClean="0">
                <a:solidFill>
                  <a:srgbClr val="FF65A3"/>
                </a:solidFill>
                <a:effectLst>
                  <a:outerShdw blurRad="38100" dist="38100" dir="2700000" algn="tl">
                    <a:srgbClr val="000000">
                      <a:alpha val="43137"/>
                    </a:srgbClr>
                  </a:outerShdw>
                </a:effectLst>
                <a:latin typeface="Times New Roman" pitchFamily="18" charset="0"/>
              </a:rPr>
              <a:t>СТРУКТУРА ДОХОДОВ БЮДЖЕТА </a:t>
            </a:r>
            <a:br>
              <a:rPr lang="ru-RU" sz="2400" spc="300" dirty="0" smtClean="0">
                <a:solidFill>
                  <a:srgbClr val="FF65A3"/>
                </a:solidFill>
                <a:effectLst>
                  <a:outerShdw blurRad="38100" dist="38100" dir="2700000" algn="tl">
                    <a:srgbClr val="000000">
                      <a:alpha val="43137"/>
                    </a:srgbClr>
                  </a:outerShdw>
                </a:effectLst>
                <a:latin typeface="Times New Roman" pitchFamily="18" charset="0"/>
              </a:rPr>
            </a:br>
            <a:r>
              <a:rPr lang="ru-RU" sz="2400" spc="300" dirty="0" smtClean="0">
                <a:solidFill>
                  <a:srgbClr val="FF65A3"/>
                </a:solidFill>
                <a:effectLst>
                  <a:outerShdw blurRad="38100" dist="38100" dir="2700000" algn="tl">
                    <a:srgbClr val="000000">
                      <a:alpha val="43137"/>
                    </a:srgbClr>
                  </a:outerShdw>
                </a:effectLst>
                <a:latin typeface="Times New Roman" pitchFamily="18" charset="0"/>
              </a:rPr>
              <a:t>В 2020 ГОДУ И НА ПЛАНОВЫЙ ПЕРИОД 2021 И 2022 ГОДОВ</a:t>
            </a:r>
            <a:endParaRPr lang="ru-RU" sz="2400" spc="300" dirty="0">
              <a:solidFill>
                <a:srgbClr val="FF65A3"/>
              </a:solidFill>
              <a:effectLst>
                <a:outerShdw blurRad="38100" dist="38100" dir="2700000" algn="tl">
                  <a:srgbClr val="000000">
                    <a:alpha val="43137"/>
                  </a:srgbClr>
                </a:outerShdw>
              </a:effectLst>
            </a:endParaRPr>
          </a:p>
        </p:txBody>
      </p:sp>
      <p:graphicFrame>
        <p:nvGraphicFramePr>
          <p:cNvPr id="6" name="Диаграмма 5"/>
          <p:cNvGraphicFramePr/>
          <p:nvPr/>
        </p:nvGraphicFramePr>
        <p:xfrm>
          <a:off x="2428860" y="1285860"/>
          <a:ext cx="4357686" cy="242889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Диаграмма 8"/>
          <p:cNvGraphicFramePr/>
          <p:nvPr/>
        </p:nvGraphicFramePr>
        <p:xfrm>
          <a:off x="142844" y="3786190"/>
          <a:ext cx="4429156" cy="26432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nvGraphicFramePr>
        <p:xfrm>
          <a:off x="4643438" y="3786190"/>
          <a:ext cx="4357718" cy="2643206"/>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C:\Users\User\Desktop\ТЕСТЫ\фото 2\byud.jpg"/>
          <p:cNvPicPr>
            <a:picLocks noChangeAspect="1" noChangeArrowheads="1"/>
          </p:cNvPicPr>
          <p:nvPr/>
        </p:nvPicPr>
        <p:blipFill>
          <a:blip r:embed="rId2" cstate="print"/>
          <a:srcRect/>
          <a:stretch>
            <a:fillRect/>
          </a:stretch>
        </p:blipFill>
        <p:spPr bwMode="auto">
          <a:xfrm>
            <a:off x="7786710" y="3786190"/>
            <a:ext cx="1357290" cy="1222359"/>
          </a:xfrm>
          <a:prstGeom prst="snip1Rect">
            <a:avLst/>
          </a:prstGeom>
          <a:noFill/>
          <a:ln w="9525">
            <a:noFill/>
            <a:miter lim="800000"/>
            <a:headEnd/>
            <a:tailEnd/>
          </a:ln>
        </p:spPr>
      </p:pic>
      <p:sp>
        <p:nvSpPr>
          <p:cNvPr id="2" name="Заголовок 1"/>
          <p:cNvSpPr>
            <a:spLocks noGrp="1"/>
          </p:cNvSpPr>
          <p:nvPr>
            <p:ph type="title"/>
          </p:nvPr>
        </p:nvSpPr>
        <p:spPr>
          <a:xfrm>
            <a:off x="457200" y="274638"/>
            <a:ext cx="8229600" cy="3154362"/>
          </a:xfrm>
        </p:spPr>
        <p:txBody>
          <a:bodyPr>
            <a:normAutofit/>
          </a:bodyPr>
          <a:lstStyle/>
          <a:p>
            <a:r>
              <a:rPr lang="ru-RU" sz="1400" dirty="0" smtClean="0"/>
              <a:t/>
            </a:r>
            <a:br>
              <a:rPr lang="ru-RU" sz="1400" dirty="0" smtClean="0"/>
            </a:br>
            <a:endParaRPr lang="ru-RU" sz="1400" dirty="0"/>
          </a:p>
        </p:txBody>
      </p:sp>
      <p:sp>
        <p:nvSpPr>
          <p:cNvPr id="3" name="Содержимое 2"/>
          <p:cNvSpPr>
            <a:spLocks noGrp="1"/>
          </p:cNvSpPr>
          <p:nvPr>
            <p:ph idx="1"/>
          </p:nvPr>
        </p:nvSpPr>
        <p:spPr>
          <a:xfrm>
            <a:off x="142844" y="285728"/>
            <a:ext cx="7929618" cy="4923474"/>
          </a:xfrm>
        </p:spPr>
        <p:txBody>
          <a:bodyPr>
            <a:normAutofit fontScale="70000" lnSpcReduction="20000"/>
          </a:bodyPr>
          <a:lstStyle/>
          <a:p>
            <a:pPr algn="ctr">
              <a:buNone/>
            </a:pPr>
            <a:r>
              <a:rPr lang="ru-RU" b="1" dirty="0" smtClean="0">
                <a:solidFill>
                  <a:srgbClr val="FF0066"/>
                </a:solidFill>
                <a:effectLst>
                  <a:outerShdw blurRad="38100" dist="38100" dir="2700000" algn="tl">
                    <a:srgbClr val="000000">
                      <a:alpha val="43137"/>
                    </a:srgbClr>
                  </a:outerShdw>
                </a:effectLst>
              </a:rPr>
              <a:t>Что такое «Бюджет для граждан?»</a:t>
            </a:r>
            <a:r>
              <a:rPr lang="ru-RU" dirty="0" smtClean="0">
                <a:solidFill>
                  <a:schemeClr val="accent6">
                    <a:lumMod val="75000"/>
                  </a:schemeClr>
                </a:solidFill>
              </a:rPr>
              <a:t/>
            </a:r>
            <a:br>
              <a:rPr lang="ru-RU" dirty="0" smtClean="0">
                <a:solidFill>
                  <a:schemeClr val="accent6">
                    <a:lumMod val="75000"/>
                  </a:schemeClr>
                </a:solidFill>
              </a:rPr>
            </a:br>
            <a:r>
              <a:rPr lang="ru-RU" dirty="0" smtClean="0">
                <a:solidFill>
                  <a:schemeClr val="accent6">
                    <a:lumMod val="75000"/>
                  </a:schemeClr>
                </a:solidFill>
              </a:rPr>
              <a:t> </a:t>
            </a:r>
            <a:br>
              <a:rPr lang="ru-RU" dirty="0" smtClean="0">
                <a:solidFill>
                  <a:schemeClr val="accent6">
                    <a:lumMod val="75000"/>
                  </a:schemeClr>
                </a:solidFill>
              </a:rPr>
            </a:br>
            <a:r>
              <a:rPr lang="ru-RU" sz="4000" b="1" i="1" u="sng" dirty="0" smtClean="0">
                <a:solidFill>
                  <a:srgbClr val="FF0000"/>
                </a:solidFill>
                <a:latin typeface="Times New Roman" pitchFamily="18" charset="0"/>
              </a:rPr>
              <a:t> БЮДЖЕТ ДЛЯ ГРАЖДАН </a:t>
            </a:r>
            <a:r>
              <a:rPr lang="ru-RU" dirty="0" smtClean="0">
                <a:latin typeface="Times New Roman" pitchFamily="18" charset="0"/>
              </a:rPr>
              <a:t>– это упрощенная версия бюджетного документа, которая использует неформальный язык и доступные форматы, чтобы облегчить для граждан понимание бюджета. Он содержит информационно-аналитический материал, доступный для широкого круга неподготовленных пользователей</a:t>
            </a:r>
          </a:p>
          <a:p>
            <a:pPr algn="ctr">
              <a:buNone/>
            </a:pPr>
            <a:r>
              <a:rPr lang="ru-RU" dirty="0" smtClean="0">
                <a:solidFill>
                  <a:schemeClr val="accent4">
                    <a:lumMod val="75000"/>
                  </a:schemeClr>
                </a:solidFill>
              </a:rPr>
              <a:t>«Бюджет для граждан» познакомит Вас с положениями основного финансового документа Льговского муниципального района – утвержденного бюджета на предстоящий год и на плановый период.</a:t>
            </a:r>
            <a:br>
              <a:rPr lang="ru-RU" dirty="0" smtClean="0">
                <a:solidFill>
                  <a:schemeClr val="accent4">
                    <a:lumMod val="75000"/>
                  </a:schemeClr>
                </a:solidFill>
              </a:rPr>
            </a:br>
            <a:r>
              <a:rPr lang="ru-RU" dirty="0" smtClean="0">
                <a:solidFill>
                  <a:schemeClr val="accent4">
                    <a:lumMod val="75000"/>
                  </a:schemeClr>
                </a:solidFill>
              </a:rPr>
              <a:t>Представленная информация предназначена для широкого круга пользователей и будет интересна и полезна как студентам, педагогам, врачам, молодым семьям, так и гражданским служащим, пенсионерам и другим категориям населения, так как районный бюджет затрагивает интересы каждого жителя Льговского муниципального района. Мы постарались в доступной и понятной форме для граждан, показать основные показатели районного бюджета.</a:t>
            </a:r>
            <a:endParaRPr lang="ru-RU" dirty="0">
              <a:solidFill>
                <a:schemeClr val="accent4">
                  <a:lumMod val="75000"/>
                </a:schemeClr>
              </a:solidFill>
            </a:endParaRPr>
          </a:p>
        </p:txBody>
      </p:sp>
      <p:pic>
        <p:nvPicPr>
          <p:cNvPr id="1026" name="Picture 2"/>
          <p:cNvPicPr>
            <a:picLocks noChangeAspect="1" noChangeArrowheads="1"/>
          </p:cNvPicPr>
          <p:nvPr/>
        </p:nvPicPr>
        <p:blipFill>
          <a:blip r:embed="rId3"/>
          <a:srcRect/>
          <a:stretch>
            <a:fillRect/>
          </a:stretch>
        </p:blipFill>
        <p:spPr bwMode="auto">
          <a:xfrm>
            <a:off x="0" y="4924403"/>
            <a:ext cx="2688779" cy="1933597"/>
          </a:xfrm>
          <a:prstGeom prst="rect">
            <a:avLst/>
          </a:prstGeom>
          <a:noFill/>
          <a:ln w="9525">
            <a:noFill/>
            <a:miter lim="800000"/>
            <a:headEnd/>
            <a:tailEnd/>
          </a:ln>
        </p:spPr>
      </p:pic>
      <p:graphicFrame>
        <p:nvGraphicFramePr>
          <p:cNvPr id="5" name="Таблица 4"/>
          <p:cNvGraphicFramePr>
            <a:graphicFrameLocks noGrp="1"/>
          </p:cNvGraphicFramePr>
          <p:nvPr/>
        </p:nvGraphicFramePr>
        <p:xfrm>
          <a:off x="2786050" y="5000636"/>
          <a:ext cx="6357950" cy="1643074"/>
        </p:xfrm>
        <a:graphic>
          <a:graphicData uri="http://schemas.openxmlformats.org/drawingml/2006/table">
            <a:tbl>
              <a:tblPr/>
              <a:tblGrid>
                <a:gridCol w="6357950"/>
              </a:tblGrid>
              <a:tr h="1643074">
                <a:tc>
                  <a:txBody>
                    <a:bodyPr/>
                    <a:lstStyle/>
                    <a:p>
                      <a:pPr indent="342900" algn="just">
                        <a:spcAft>
                          <a:spcPts val="0"/>
                        </a:spcAft>
                      </a:pPr>
                      <a:r>
                        <a:rPr lang="ru-RU" sz="2400" dirty="0">
                          <a:solidFill>
                            <a:srgbClr val="404040"/>
                          </a:solidFill>
                          <a:latin typeface="Times New Roman"/>
                          <a:ea typeface="Times New Roman"/>
                          <a:cs typeface="Times New Roman"/>
                        </a:rPr>
                        <a:t>«Бюджет для граждан» нацелен на получение обратной связи от граждан, которым интересны современные проблемы муниципальных финансов в Льговском районе.</a:t>
                      </a:r>
                      <a:endParaRPr lang="ru-RU" sz="2400" dirty="0">
                        <a:latin typeface="Times New Roman"/>
                        <a:ea typeface="Times New Roman"/>
                        <a:cs typeface="Times New Roman"/>
                      </a:endParaRPr>
                    </a:p>
                  </a:txBody>
                  <a:tcPr marL="64597" marR="64597"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FFFF"/>
                    </a:solidFill>
                  </a:tcPr>
                </a:tc>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239000" cy="680068"/>
          </a:xfrm>
        </p:spPr>
        <p:txBody>
          <a:bodyPr anchor="ctr">
            <a:normAutofit fontScale="90000"/>
          </a:bodyPr>
          <a:lstStyle/>
          <a:p>
            <a:r>
              <a:rPr lang="ru-RU" dirty="0" smtClean="0"/>
              <a:t>ДИНАМИКА ДОХОДОВ  БЮДЖЕТА</a:t>
            </a:r>
            <a:endParaRPr lang="ru-RU" dirty="0"/>
          </a:p>
        </p:txBody>
      </p:sp>
      <p:sp>
        <p:nvSpPr>
          <p:cNvPr id="5" name="Прямоугольник 4"/>
          <p:cNvSpPr/>
          <p:nvPr/>
        </p:nvSpPr>
        <p:spPr>
          <a:xfrm>
            <a:off x="6715140" y="785794"/>
            <a:ext cx="1336648" cy="369332"/>
          </a:xfrm>
          <a:prstGeom prst="rect">
            <a:avLst/>
          </a:prstGeom>
        </p:spPr>
        <p:txBody>
          <a:bodyPr wrap="none">
            <a:spAutoFit/>
          </a:bodyPr>
          <a:lstStyle/>
          <a:p>
            <a:r>
              <a:rPr lang="ru-RU" dirty="0" smtClean="0"/>
              <a:t>тыс. рублей</a:t>
            </a:r>
            <a:endParaRPr lang="ru-RU" dirty="0"/>
          </a:p>
        </p:txBody>
      </p:sp>
      <p:graphicFrame>
        <p:nvGraphicFramePr>
          <p:cNvPr id="6" name="Диаграмма 5"/>
          <p:cNvGraphicFramePr/>
          <p:nvPr/>
        </p:nvGraphicFramePr>
        <p:xfrm>
          <a:off x="142844" y="1214422"/>
          <a:ext cx="8715436" cy="55007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chor="ctr">
            <a:noAutofit/>
          </a:bodyPr>
          <a:lstStyle/>
          <a:p>
            <a:pPr algn="ctr"/>
            <a:r>
              <a:rPr lang="ru-RU" sz="2400" dirty="0" smtClean="0"/>
              <a:t>СТРУКТУРА НАЛОГОВЫХ ДОХОДОВ В 2020 ГОДУ И НА ПЛАНОВЫЙ ПЕРИОД 2021 И 2022 ГОДОВ </a:t>
            </a:r>
            <a:r>
              <a:rPr lang="en-US" sz="2400" dirty="0" smtClean="0">
                <a:solidFill>
                  <a:srgbClr val="00206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1</a:t>
            </a:r>
            <a:r>
              <a:rPr lang="en-US" sz="2400" dirty="0" smtClean="0">
                <a:solidFill>
                  <a:srgbClr val="002060"/>
                </a:solidFill>
                <a:latin typeface="Times New Roman" pitchFamily="18" charset="0"/>
                <a:cs typeface="Times New Roman" pitchFamily="18" charset="0"/>
              </a:rPr>
              <a:t>]</a:t>
            </a:r>
            <a:endParaRPr lang="ru-RU" sz="2400" dirty="0"/>
          </a:p>
        </p:txBody>
      </p:sp>
      <p:graphicFrame>
        <p:nvGraphicFramePr>
          <p:cNvPr id="4" name="Диаграмма 3"/>
          <p:cNvGraphicFramePr/>
          <p:nvPr/>
        </p:nvGraphicFramePr>
        <p:xfrm>
          <a:off x="428596" y="1285860"/>
          <a:ext cx="8215370" cy="521497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chor="ctr">
            <a:noAutofit/>
          </a:bodyPr>
          <a:lstStyle/>
          <a:p>
            <a:pPr algn="ctr"/>
            <a:r>
              <a:rPr lang="ru-RU" sz="2400" dirty="0" smtClean="0"/>
              <a:t>СТРУКТУРА НАЛОГОВЫХ ДОХОДОВ В 2020 ГОДУ И НА ПЛАНОВЫЙ ПЕРИОД 2021 И 2022 ГОДОВ </a:t>
            </a:r>
            <a:r>
              <a:rPr lang="en-US" sz="2400" dirty="0" smtClean="0">
                <a:solidFill>
                  <a:srgbClr val="00206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2</a:t>
            </a:r>
            <a:r>
              <a:rPr lang="en-US" sz="2400" dirty="0" smtClean="0">
                <a:solidFill>
                  <a:srgbClr val="002060"/>
                </a:solidFill>
                <a:latin typeface="Times New Roman" pitchFamily="18" charset="0"/>
                <a:cs typeface="Times New Roman" pitchFamily="18" charset="0"/>
              </a:rPr>
              <a:t>]</a:t>
            </a:r>
            <a:endParaRPr lang="ru-RU" sz="2400" dirty="0"/>
          </a:p>
        </p:txBody>
      </p:sp>
      <p:graphicFrame>
        <p:nvGraphicFramePr>
          <p:cNvPr id="4" name="Диаграмма 3"/>
          <p:cNvGraphicFramePr/>
          <p:nvPr/>
        </p:nvGraphicFramePr>
        <p:xfrm>
          <a:off x="214282" y="1357298"/>
          <a:ext cx="8643998" cy="5286411"/>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868346"/>
          </a:xfrm>
        </p:spPr>
        <p:txBody>
          <a:bodyPr anchor="ctr">
            <a:noAutofit/>
          </a:bodyPr>
          <a:lstStyle/>
          <a:p>
            <a:pPr algn="ctr"/>
            <a:r>
              <a:rPr lang="ru-RU" sz="2400" dirty="0" smtClean="0"/>
              <a:t>СТРУКТУРА НАЛОГОВЫХ ДОХОДОВ В 2020 ГОДУ И НА ПЛАНОВЫЙ ПЕРИОД 2021 И 2022 ГОДОВ </a:t>
            </a:r>
            <a:r>
              <a:rPr lang="en-US" sz="2400" dirty="0" smtClean="0">
                <a:solidFill>
                  <a:srgbClr val="002060"/>
                </a:solidFill>
                <a:latin typeface="Times New Roman" pitchFamily="18" charset="0"/>
                <a:cs typeface="Times New Roman" pitchFamily="18" charset="0"/>
              </a:rPr>
              <a:t>[</a:t>
            </a:r>
            <a:r>
              <a:rPr lang="ru-RU" sz="2400" dirty="0" smtClean="0">
                <a:solidFill>
                  <a:srgbClr val="002060"/>
                </a:solidFill>
                <a:latin typeface="Times New Roman" pitchFamily="18" charset="0"/>
                <a:cs typeface="Times New Roman" pitchFamily="18" charset="0"/>
              </a:rPr>
              <a:t>3</a:t>
            </a:r>
            <a:r>
              <a:rPr lang="en-US" sz="2400" dirty="0" smtClean="0">
                <a:solidFill>
                  <a:srgbClr val="002060"/>
                </a:solidFill>
                <a:latin typeface="Times New Roman" pitchFamily="18" charset="0"/>
                <a:cs typeface="Times New Roman" pitchFamily="18" charset="0"/>
              </a:rPr>
              <a:t>]</a:t>
            </a:r>
            <a:endParaRPr lang="ru-RU" sz="2400" dirty="0"/>
          </a:p>
        </p:txBody>
      </p:sp>
      <p:graphicFrame>
        <p:nvGraphicFramePr>
          <p:cNvPr id="4" name="Диаграмма 3"/>
          <p:cNvGraphicFramePr/>
          <p:nvPr/>
        </p:nvGraphicFramePr>
        <p:xfrm>
          <a:off x="214282" y="1357298"/>
          <a:ext cx="8501122" cy="521497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6972320" cy="965820"/>
          </a:xfrm>
        </p:spPr>
        <p:txBody>
          <a:bodyPr anchor="ctr">
            <a:normAutofit fontScale="90000"/>
          </a:bodyPr>
          <a:lstStyle/>
          <a:p>
            <a:pPr algn="ctr"/>
            <a:r>
              <a:rPr lang="ru-RU" sz="3200" dirty="0" smtClean="0">
                <a:solidFill>
                  <a:srgbClr val="FF0066"/>
                </a:solidFill>
              </a:rPr>
              <a:t>СТРУКТУРА НЕНАЛОГОВЫХ ДОХОДОВ В 2020 ГОДУ</a:t>
            </a:r>
            <a:endParaRPr lang="ru-RU" sz="3200" dirty="0"/>
          </a:p>
        </p:txBody>
      </p:sp>
      <p:graphicFrame>
        <p:nvGraphicFramePr>
          <p:cNvPr id="5" name="Таблица 4"/>
          <p:cNvGraphicFramePr>
            <a:graphicFrameLocks noGrp="1"/>
          </p:cNvGraphicFramePr>
          <p:nvPr/>
        </p:nvGraphicFramePr>
        <p:xfrm>
          <a:off x="1142976" y="5643578"/>
          <a:ext cx="5786478" cy="928694"/>
        </p:xfrm>
        <a:graphic>
          <a:graphicData uri="http://schemas.openxmlformats.org/drawingml/2006/table">
            <a:tbl>
              <a:tblPr/>
              <a:tblGrid>
                <a:gridCol w="1643074"/>
                <a:gridCol w="928694"/>
                <a:gridCol w="1071570"/>
                <a:gridCol w="1071570"/>
                <a:gridCol w="1071570"/>
              </a:tblGrid>
              <a:tr h="928694">
                <a:tc>
                  <a:txBody>
                    <a:bodyPr/>
                    <a:lstStyle/>
                    <a:p>
                      <a:pPr algn="ctr" fontAlgn="t"/>
                      <a:r>
                        <a:rPr lang="ru-RU" sz="800" b="1" i="0" u="none" strike="noStrike" dirty="0">
                          <a:solidFill>
                            <a:srgbClr val="002060"/>
                          </a:solidFill>
                          <a:latin typeface="Arial"/>
                        </a:rPr>
                        <a:t>ДОХОДЫ ОТ ИСПОЛЬЗОВАНИЯ ИМУЩЕСТВА, НАХОДЯЩЕГОСЯ В ГОСУДАРСТВЕННОЙ И МУНИЦИПАЛЬНОЙ СОБСТВЕННОСТИ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a:solidFill>
                            <a:srgbClr val="002060"/>
                          </a:solidFill>
                          <a:latin typeface="Arial"/>
                        </a:rPr>
                        <a:t>ПЛАТЕЖИ ПРИ ПОЛЬЗОВАНИИ ПРИРОДНЫМИ РЕСУРСАМИ</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a:solidFill>
                            <a:srgbClr val="002060"/>
                          </a:solidFill>
                          <a:latin typeface="Arial"/>
                        </a:rPr>
                        <a:t>ДОХОДЫ ОТ ОКАЗАНИЯ ПЛАТНЫХ УСЛУГ (РАБОТ) И КОМПЕНСАЦИИ ЗАТРАТ ГОСУДАРСТВА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a:solidFill>
                            <a:srgbClr val="002060"/>
                          </a:solidFill>
                          <a:latin typeface="Arial"/>
                        </a:rPr>
                        <a:t>ДОХОДЫ ОТ ПРОДАЖИ МАТЕРИАЛЬНЫХ И НЕМАТЕРИАЛЬНЫХ АКТИВОВ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fontAlgn="t"/>
                      <a:r>
                        <a:rPr lang="ru-RU" sz="800" b="1" i="0" u="none" strike="noStrike" dirty="0" smtClean="0">
                          <a:solidFill>
                            <a:srgbClr val="002060"/>
                          </a:solidFill>
                          <a:latin typeface="Arial"/>
                        </a:rPr>
                        <a:t>ПРОЧИЕ НЕНАЛОГОВЫЕ ДОХОДЫ</a:t>
                      </a:r>
                      <a:endParaRPr lang="ru-RU" sz="800" b="1" i="0" u="none" strike="noStrike" dirty="0">
                        <a:solidFill>
                          <a:srgbClr val="00206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4">
                        <a:lumMod val="20000"/>
                        <a:lumOff val="80000"/>
                      </a:schemeClr>
                    </a:solidFill>
                  </a:tcPr>
                </a:tc>
              </a:tr>
            </a:tbl>
          </a:graphicData>
        </a:graphic>
      </p:graphicFrame>
      <p:graphicFrame>
        <p:nvGraphicFramePr>
          <p:cNvPr id="7" name="Диаграмма 6"/>
          <p:cNvGraphicFramePr/>
          <p:nvPr/>
        </p:nvGraphicFramePr>
        <p:xfrm>
          <a:off x="214282" y="1357298"/>
          <a:ext cx="8429684" cy="428628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142852"/>
            <a:ext cx="8229600" cy="1143000"/>
          </a:xfrm>
        </p:spPr>
        <p:txBody>
          <a:bodyPr anchor="ctr">
            <a:normAutofit/>
          </a:bodyPr>
          <a:lstStyle/>
          <a:p>
            <a:pPr algn="ctr"/>
            <a:r>
              <a:rPr lang="ru-RU" sz="2800" dirty="0" smtClean="0"/>
              <a:t>СТРУКТУРА НЕНАЛОГОВЫХ ДОХОДОВ НА ПЛАНОВЫЙ ПЕРИОД 2021 И 2022 ГОДОВ </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latin typeface="Times New Roman" pitchFamily="18" charset="0"/>
                <a:cs typeface="Times New Roman" pitchFamily="18" charset="0"/>
              </a:rPr>
              <a:t>1</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rPr>
              <a:t> </a:t>
            </a:r>
            <a:endParaRPr lang="ru-RU" sz="2800" dirty="0">
              <a:solidFill>
                <a:schemeClr val="accent1">
                  <a:lumMod val="60000"/>
                  <a:lumOff val="40000"/>
                </a:schemeClr>
              </a:solidFill>
            </a:endParaRPr>
          </a:p>
        </p:txBody>
      </p:sp>
      <p:graphicFrame>
        <p:nvGraphicFramePr>
          <p:cNvPr id="4" name="Диаграмма 3"/>
          <p:cNvGraphicFramePr>
            <a:graphicFrameLocks/>
          </p:cNvGraphicFramePr>
          <p:nvPr/>
        </p:nvGraphicFramePr>
        <p:xfrm>
          <a:off x="214282" y="1214422"/>
          <a:ext cx="8786874" cy="5143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7686700" cy="1071570"/>
          </a:xfrm>
        </p:spPr>
        <p:txBody>
          <a:bodyPr anchor="ctr">
            <a:noAutofit/>
          </a:bodyPr>
          <a:lstStyle/>
          <a:p>
            <a:pPr algn="ctr"/>
            <a:r>
              <a:rPr lang="ru-RU" sz="2800" dirty="0" smtClean="0"/>
              <a:t>СТРУКТУРА НЕНАЛОГОВЫХ ДОХОДОВ НА ПЛАНОВЫЙ ПЕРИОД 2020 И 2021 ГОДОВ</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latin typeface="Times New Roman" pitchFamily="18" charset="0"/>
                <a:cs typeface="Times New Roman" pitchFamily="18" charset="0"/>
              </a:rPr>
              <a:t>2</a:t>
            </a:r>
            <a:r>
              <a:rPr lang="en-US" sz="2800" dirty="0" smtClean="0">
                <a:solidFill>
                  <a:schemeClr val="accent1">
                    <a:lumMod val="60000"/>
                    <a:lumOff val="40000"/>
                  </a:schemeClr>
                </a:solidFill>
                <a:latin typeface="Times New Roman" pitchFamily="18" charset="0"/>
                <a:cs typeface="Times New Roman" pitchFamily="18" charset="0"/>
              </a:rPr>
              <a:t>]</a:t>
            </a:r>
            <a:r>
              <a:rPr lang="ru-RU" sz="2800" dirty="0" smtClean="0">
                <a:solidFill>
                  <a:schemeClr val="accent1">
                    <a:lumMod val="60000"/>
                    <a:lumOff val="40000"/>
                  </a:schemeClr>
                </a:solidFill>
              </a:rPr>
              <a:t> </a:t>
            </a:r>
            <a:endParaRPr lang="ru-RU" sz="2800" dirty="0"/>
          </a:p>
        </p:txBody>
      </p:sp>
      <p:graphicFrame>
        <p:nvGraphicFramePr>
          <p:cNvPr id="6" name="Диаграмма 5"/>
          <p:cNvGraphicFramePr>
            <a:graphicFrameLocks/>
          </p:cNvGraphicFramePr>
          <p:nvPr/>
        </p:nvGraphicFramePr>
        <p:xfrm>
          <a:off x="357158" y="1285860"/>
          <a:ext cx="8286808" cy="514353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4">
              <a:lumMod val="20000"/>
              <a:lumOff val="80000"/>
            </a:schemeClr>
          </a:solidFill>
        </p:spPr>
        <p:txBody>
          <a:bodyPr anchor="ctr">
            <a:normAutofit fontScale="90000"/>
          </a:bodyPr>
          <a:lstStyle/>
          <a:p>
            <a:pPr algn="ctr"/>
            <a:r>
              <a:rPr lang="ru-RU" sz="2800" dirty="0" smtClean="0"/>
              <a:t>ОБЪЕМ И ДИНАМИКА БЕЗВОЗМЕЗДНЫХ ПОСТУПЛЕНИЙ ИЗ ОБЛАСТНОГО БЮДЖЕТА В БЮДЖЕТ МУНИЦИПАЛЬНОГО РАЙОНА</a:t>
            </a:r>
            <a:endParaRPr lang="ru-RU" sz="2800" dirty="0"/>
          </a:p>
        </p:txBody>
      </p:sp>
      <p:sp>
        <p:nvSpPr>
          <p:cNvPr id="5" name="Прямоугольник 4"/>
          <p:cNvSpPr/>
          <p:nvPr/>
        </p:nvSpPr>
        <p:spPr>
          <a:xfrm>
            <a:off x="7215206" y="1500174"/>
            <a:ext cx="1071570" cy="246221"/>
          </a:xfrm>
          <a:prstGeom prst="rect">
            <a:avLst/>
          </a:prstGeom>
        </p:spPr>
        <p:txBody>
          <a:bodyPr wrap="square">
            <a:spAutoFit/>
          </a:bodyPr>
          <a:lstStyle/>
          <a:p>
            <a:pPr algn="ctr"/>
            <a:r>
              <a:rPr lang="ru-RU" sz="1000" dirty="0" smtClean="0">
                <a:solidFill>
                  <a:srgbClr val="002060"/>
                </a:solidFill>
              </a:rPr>
              <a:t>тыс. рублей</a:t>
            </a:r>
            <a:endParaRPr lang="ru-RU" sz="1000" dirty="0">
              <a:solidFill>
                <a:srgbClr val="002060"/>
              </a:solidFill>
            </a:endParaRPr>
          </a:p>
        </p:txBody>
      </p:sp>
      <p:pic>
        <p:nvPicPr>
          <p:cNvPr id="2050" name="Picture 2"/>
          <p:cNvPicPr>
            <a:picLocks noChangeAspect="1" noChangeArrowheads="1"/>
          </p:cNvPicPr>
          <p:nvPr/>
        </p:nvPicPr>
        <p:blipFill>
          <a:blip r:embed="rId2"/>
          <a:srcRect/>
          <a:stretch>
            <a:fillRect/>
          </a:stretch>
        </p:blipFill>
        <p:spPr bwMode="auto">
          <a:xfrm>
            <a:off x="285720" y="1785926"/>
            <a:ext cx="8001056" cy="4786346"/>
          </a:xfrm>
          <a:prstGeom prst="rect">
            <a:avLst/>
          </a:prstGeom>
          <a:noFill/>
          <a:ln w="9525">
            <a:noFill/>
            <a:miter lim="800000"/>
            <a:headEnd/>
            <a:tailEnd/>
          </a:ln>
          <a:effectLst/>
        </p:spPr>
      </p:pic>
      <p:sp>
        <p:nvSpPr>
          <p:cNvPr id="6" name="Oval 41"/>
          <p:cNvSpPr>
            <a:spLocks noChangeAspect="1" noChangeArrowheads="1"/>
          </p:cNvSpPr>
          <p:nvPr/>
        </p:nvSpPr>
        <p:spPr bwMode="auto">
          <a:xfrm>
            <a:off x="7643834" y="1928802"/>
            <a:ext cx="1344678" cy="1200595"/>
          </a:xfrm>
          <a:prstGeom prst="ellipse">
            <a:avLst/>
          </a:prstGeom>
          <a:solidFill>
            <a:srgbClr val="BE8CB8"/>
          </a:solidFill>
          <a:ln w="25400" cap="flat" cmpd="sng" algn="ctr">
            <a:noFill/>
            <a:prstDash val="soli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lIns="21312" tIns="54132" rIns="21312" bIns="54132"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defTabSz="936382">
              <a:defRPr/>
            </a:pPr>
            <a:endParaRPr lang="ru-RU" sz="1100" b="0" dirty="0"/>
          </a:p>
          <a:p>
            <a:pPr defTabSz="935038"/>
            <a:r>
              <a:rPr lang="ru-RU" sz="1100" dirty="0">
                <a:solidFill>
                  <a:sysClr val="windowText" lastClr="000000"/>
                </a:solidFill>
                <a:latin typeface="Times New Roman" pitchFamily="18" charset="0"/>
                <a:cs typeface="Times New Roman" pitchFamily="18" charset="0"/>
              </a:rPr>
              <a:t>БЮДЖЕТ КУРСКОЙ ОБЛАСТИ</a:t>
            </a:r>
          </a:p>
          <a:p>
            <a:pPr defTabSz="936382">
              <a:defRPr/>
            </a:pPr>
            <a:endParaRPr lang="ru-RU" sz="1100" dirty="0">
              <a:solidFill>
                <a:srgbClr val="000099"/>
              </a:solidFill>
              <a:latin typeface="Times New Roman" pitchFamily="18" charset="0"/>
              <a:cs typeface="Times New Roman" pitchFamily="18" charset="0"/>
            </a:endParaRPr>
          </a:p>
        </p:txBody>
      </p:sp>
      <p:sp>
        <p:nvSpPr>
          <p:cNvPr id="8" name="Стрелка вниз 7"/>
          <p:cNvSpPr/>
          <p:nvPr/>
        </p:nvSpPr>
        <p:spPr bwMode="auto">
          <a:xfrm>
            <a:off x="8326897" y="3397160"/>
            <a:ext cx="383431" cy="791815"/>
          </a:xfrm>
          <a:prstGeom prst="downArrow">
            <a:avLst/>
          </a:prstGeom>
          <a:gradFill flip="none" rotWithShape="1">
            <a:gsLst>
              <a:gs pos="0">
                <a:srgbClr val="FF99FF"/>
              </a:gs>
              <a:gs pos="50000">
                <a:srgbClr val="7598D9">
                  <a:lumMod val="20000"/>
                  <a:lumOff val="80000"/>
                </a:srgbClr>
              </a:gs>
            </a:gsLst>
            <a:lin ang="16200000" scaled="1"/>
            <a:tileRect/>
          </a:gradFill>
          <a:ln w="9525" cap="flat" cmpd="sng" algn="ctr">
            <a:noFill/>
            <a:prstDash val="solid"/>
            <a:round/>
            <a:headEnd type="none" w="med" len="med"/>
            <a:tailEnd type="none" w="med" len="me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nchor="ct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1082675">
              <a:defRPr/>
            </a:pPr>
            <a:endParaRPr lang="ru-RU" sz="3800" dirty="0"/>
          </a:p>
        </p:txBody>
      </p:sp>
      <p:sp>
        <p:nvSpPr>
          <p:cNvPr id="9" name="Oval 42"/>
          <p:cNvSpPr>
            <a:spLocks noChangeAspect="1" noChangeArrowheads="1"/>
          </p:cNvSpPr>
          <p:nvPr/>
        </p:nvSpPr>
        <p:spPr bwMode="auto">
          <a:xfrm>
            <a:off x="7742784" y="4429132"/>
            <a:ext cx="1401216" cy="1200595"/>
          </a:xfrm>
          <a:prstGeom prst="ellipse">
            <a:avLst/>
          </a:prstGeom>
          <a:solidFill>
            <a:srgbClr val="CCCCFF"/>
          </a:solidFill>
          <a:ln w="34925" cap="flat" cmpd="sng" algn="ctr">
            <a:noFill/>
            <a:prstDash val="solid"/>
            <a:headEnd/>
            <a:tailEnd/>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3"/>
          </a:fillRef>
          <a:effectRef idx="1">
            <a:schemeClr val="accent3"/>
          </a:effectRef>
          <a:fontRef idx="minor">
            <a:schemeClr val="lt1"/>
          </a:fontRef>
        </p:style>
        <p:txBody>
          <a:bodyPr wrap="square" lIns="108265" tIns="54132" rIns="108265" bIns="54132" anchor="ctr" anchorCtr="1"/>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defTabSz="935038"/>
            <a:endParaRPr lang="ru-RU" sz="1100"/>
          </a:p>
          <a:p>
            <a:pPr defTabSz="935038"/>
            <a:r>
              <a:rPr lang="ru-RU" sz="1100">
                <a:solidFill>
                  <a:sysClr val="windowText" lastClr="000000"/>
                </a:solidFill>
                <a:latin typeface="Times New Roman" pitchFamily="18" charset="0"/>
                <a:cs typeface="Times New Roman" pitchFamily="18" charset="0"/>
              </a:rPr>
              <a:t>БЮДЖЕТ РАЙОНА</a:t>
            </a:r>
          </a:p>
          <a:p>
            <a:pPr defTabSz="935038"/>
            <a:endParaRPr lang="ru-RU" sz="110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7239000" cy="1143000"/>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a:t>
            </a:r>
            <a:r>
              <a:rPr lang="ru-RU" sz="2400" dirty="0" smtClean="0"/>
              <a:t>2020 </a:t>
            </a:r>
            <a:r>
              <a:rPr lang="ru-RU" sz="2400" dirty="0" smtClean="0"/>
              <a:t>ГОД И ПЛАНОВЫЙ ПЕРИОД </a:t>
            </a:r>
            <a:r>
              <a:rPr lang="ru-RU" sz="2400" dirty="0" smtClean="0"/>
              <a:t>2021 </a:t>
            </a:r>
            <a:r>
              <a:rPr lang="ru-RU" sz="2400" dirty="0" smtClean="0"/>
              <a:t>И </a:t>
            </a:r>
            <a:r>
              <a:rPr lang="ru-RU" sz="2400" dirty="0" smtClean="0"/>
              <a:t>2022 </a:t>
            </a:r>
            <a:r>
              <a:rPr lang="ru-RU" sz="2400" dirty="0" smtClean="0"/>
              <a:t>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1</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sp>
        <p:nvSpPr>
          <p:cNvPr id="5" name="Прямоугольник 4"/>
          <p:cNvSpPr/>
          <p:nvPr/>
        </p:nvSpPr>
        <p:spPr>
          <a:xfrm>
            <a:off x="8286776" y="1500174"/>
            <a:ext cx="606256" cy="261610"/>
          </a:xfrm>
          <a:prstGeom prst="rect">
            <a:avLst/>
          </a:prstGeom>
        </p:spPr>
        <p:txBody>
          <a:bodyPr wrap="none">
            <a:spAutoFit/>
          </a:bodyPr>
          <a:lstStyle/>
          <a:p>
            <a:r>
              <a:rPr lang="ru-RU" sz="1100" dirty="0" smtClean="0"/>
              <a:t>рублей</a:t>
            </a:r>
            <a:endParaRPr lang="ru-RU" sz="1100" dirty="0"/>
          </a:p>
        </p:txBody>
      </p:sp>
      <p:graphicFrame>
        <p:nvGraphicFramePr>
          <p:cNvPr id="8" name="Содержимое 3"/>
          <p:cNvGraphicFramePr>
            <a:graphicFrameLocks noGrp="1"/>
          </p:cNvGraphicFramePr>
          <p:nvPr>
            <p:ph idx="1"/>
          </p:nvPr>
        </p:nvGraphicFramePr>
        <p:xfrm>
          <a:off x="142844" y="1714487"/>
          <a:ext cx="8858314" cy="4607271"/>
        </p:xfrm>
        <a:graphic>
          <a:graphicData uri="http://schemas.openxmlformats.org/drawingml/2006/table">
            <a:tbl>
              <a:tblPr firstRow="1" bandRow="1">
                <a:tableStyleId>{93296810-A885-4BE3-A3E7-6D5BEEA58F35}</a:tableStyleId>
              </a:tblPr>
              <a:tblGrid>
                <a:gridCol w="5643602"/>
                <a:gridCol w="1054148"/>
                <a:gridCol w="1080282"/>
                <a:gridCol w="1080282"/>
              </a:tblGrid>
              <a:tr h="376722">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2020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smtClean="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a:t>
                      </a:r>
                      <a:r>
                        <a:rPr lang="ru-RU" sz="1200" u="none" strike="noStrike" dirty="0"/>
                        <a:t>год</a:t>
                      </a:r>
                      <a:endParaRPr lang="ru-RU" sz="1200" b="1" i="0" u="none" strike="noStrike" dirty="0">
                        <a:latin typeface="Arial Cyr"/>
                      </a:endParaRPr>
                    </a:p>
                  </a:txBody>
                  <a:tcPr marL="9525" marR="9525" marT="9525" marB="0" anchor="ctr"/>
                </a:tc>
              </a:tr>
              <a:tr h="310586">
                <a:tc>
                  <a:txBody>
                    <a:bodyPr/>
                    <a:lstStyle/>
                    <a:p>
                      <a:pPr algn="l" fontAlgn="t"/>
                      <a:r>
                        <a:rPr lang="ru-RU" sz="1100" b="1" i="0" u="none" strike="noStrike" dirty="0">
                          <a:latin typeface="Arial Cyr"/>
                        </a:rPr>
                        <a:t>Субсидии бюджетам бюджетной системы Российской Федерации (межбюджетные субсидии)</a:t>
                      </a:r>
                    </a:p>
                  </a:txBody>
                  <a:tcPr marL="7620" marR="7620" marT="7620" marB="0"/>
                </a:tc>
                <a:tc>
                  <a:txBody>
                    <a:bodyPr/>
                    <a:lstStyle/>
                    <a:p>
                      <a:pPr algn="r" fontAlgn="ctr"/>
                      <a:r>
                        <a:rPr lang="ru-RU" sz="1100" b="1" i="0" u="none" strike="noStrike">
                          <a:latin typeface="Arial Cyr"/>
                        </a:rPr>
                        <a:t>2 186 487,00</a:t>
                      </a:r>
                    </a:p>
                  </a:txBody>
                  <a:tcPr marL="7620" marR="7620" marT="7620" marB="0" anchor="ctr"/>
                </a:tc>
                <a:tc>
                  <a:txBody>
                    <a:bodyPr/>
                    <a:lstStyle/>
                    <a:p>
                      <a:pPr algn="r" fontAlgn="ctr"/>
                      <a:r>
                        <a:rPr lang="ru-RU" sz="1100" b="1" i="0" u="none" strike="noStrike">
                          <a:latin typeface="Arial Cyr"/>
                        </a:rPr>
                        <a:t>199 459,00</a:t>
                      </a:r>
                    </a:p>
                  </a:txBody>
                  <a:tcPr marL="7620" marR="7620" marT="7620" marB="0" anchor="ctr"/>
                </a:tc>
                <a:tc>
                  <a:txBody>
                    <a:bodyPr/>
                    <a:lstStyle/>
                    <a:p>
                      <a:pPr algn="r" fontAlgn="ctr"/>
                      <a:r>
                        <a:rPr lang="ru-RU" sz="1100" b="1" i="0" u="none" strike="noStrike">
                          <a:latin typeface="Arial Cyr"/>
                        </a:rPr>
                        <a:t>199 291,00</a:t>
                      </a:r>
                    </a:p>
                  </a:txBody>
                  <a:tcPr marL="7620" marR="7620" marT="7620" marB="0" anchor="ctr"/>
                </a:tc>
              </a:tr>
              <a:tr h="540706">
                <a:tc>
                  <a:txBody>
                    <a:bodyPr/>
                    <a:lstStyle/>
                    <a:p>
                      <a:pPr algn="l" fontAlgn="t"/>
                      <a:r>
                        <a:rPr lang="ru-RU" sz="1100" b="0" i="0" u="none" strike="noStrike">
                          <a:latin typeface="Arial Cyr"/>
                        </a:rPr>
                        <a:t>Субсидии местным бюджетам муниципальных районов на мероприятия по внесению в государственный кадастр недвижимости сведений о границах муниципальных образований и границах населенных пунктов</a:t>
                      </a:r>
                    </a:p>
                  </a:txBody>
                  <a:tcPr marL="7620" marR="7620" marT="7620" marB="0"/>
                </a:tc>
                <a:tc>
                  <a:txBody>
                    <a:bodyPr/>
                    <a:lstStyle/>
                    <a:p>
                      <a:pPr algn="r" fontAlgn="ctr"/>
                      <a:r>
                        <a:rPr lang="ru-RU" sz="1100" b="0" i="0" u="none" strike="noStrike">
                          <a:latin typeface="Arial Cyr"/>
                        </a:rPr>
                        <a:t>473 970,00</a:t>
                      </a:r>
                    </a:p>
                  </a:txBody>
                  <a:tcPr marL="7620" marR="7620" marT="7620" marB="0" anchor="ctr"/>
                </a:tc>
                <a:tc>
                  <a:txBody>
                    <a:bodyPr/>
                    <a:lstStyle/>
                    <a:p>
                      <a:pPr algn="r" fontAlgn="ctr"/>
                      <a:r>
                        <a:rPr lang="ru-RU" sz="1100" b="0" i="0" u="none" strike="noStrike">
                          <a:latin typeface="Arial"/>
                        </a:rPr>
                        <a:t>199 459,00</a:t>
                      </a:r>
                    </a:p>
                  </a:txBody>
                  <a:tcPr marL="7620" marR="7620" marT="7620" marB="0" anchor="ctr"/>
                </a:tc>
                <a:tc>
                  <a:txBody>
                    <a:bodyPr/>
                    <a:lstStyle/>
                    <a:p>
                      <a:pPr algn="r" fontAlgn="ctr"/>
                      <a:r>
                        <a:rPr lang="ru-RU" sz="1100" b="0" i="0" u="none" strike="noStrike">
                          <a:latin typeface="Arial"/>
                        </a:rPr>
                        <a:t>199 291,00</a:t>
                      </a:r>
                    </a:p>
                  </a:txBody>
                  <a:tcPr marL="7620" marR="7620" marT="7620" marB="0" anchor="ctr"/>
                </a:tc>
              </a:tr>
              <a:tr h="382747">
                <a:tc>
                  <a:txBody>
                    <a:bodyPr/>
                    <a:lstStyle/>
                    <a:p>
                      <a:pPr algn="l" fontAlgn="t"/>
                      <a:r>
                        <a:rPr lang="ru-RU" sz="1100" b="0" i="0" u="none" strike="noStrike">
                          <a:latin typeface="Arial Cyr"/>
                        </a:rPr>
                        <a:t>Субсидии местным бюджетам муниципальных районов на предоставление мер социальной поддержки работникам муниципальных образовательных организаций</a:t>
                      </a:r>
                    </a:p>
                  </a:txBody>
                  <a:tcPr marL="7620" marR="7620" marT="7620" marB="0"/>
                </a:tc>
                <a:tc>
                  <a:txBody>
                    <a:bodyPr/>
                    <a:lstStyle/>
                    <a:p>
                      <a:pPr algn="r" fontAlgn="ctr"/>
                      <a:r>
                        <a:rPr lang="ru-RU" sz="1100" b="0" i="0" u="none" strike="noStrike">
                          <a:latin typeface="Arial Cyr"/>
                        </a:rPr>
                        <a:t>322 154,00</a:t>
                      </a:r>
                    </a:p>
                  </a:txBody>
                  <a:tcPr marL="7620" marR="7620" marT="7620" marB="0" anchor="ctr"/>
                </a:tc>
                <a:tc>
                  <a:txBody>
                    <a:bodyPr/>
                    <a:lstStyle/>
                    <a:p>
                      <a:pPr algn="r" fontAlgn="ctr"/>
                      <a:r>
                        <a:rPr lang="ru-RU" sz="1100" b="0" i="0" u="none" strike="noStrike">
                          <a:latin typeface="Times New Roman"/>
                        </a:rPr>
                        <a:t> </a:t>
                      </a:r>
                    </a:p>
                  </a:txBody>
                  <a:tcPr marL="7620" marR="7620" marT="7620" marB="0" anchor="ctr"/>
                </a:tc>
                <a:tc>
                  <a:txBody>
                    <a:bodyPr/>
                    <a:lstStyle/>
                    <a:p>
                      <a:pPr algn="r" fontAlgn="ctr"/>
                      <a:r>
                        <a:rPr lang="ru-RU" sz="1100" b="0" i="0" u="none" strike="noStrike">
                          <a:latin typeface="Times New Roman"/>
                        </a:rPr>
                        <a:t> </a:t>
                      </a:r>
                    </a:p>
                  </a:txBody>
                  <a:tcPr marL="7620" marR="7620" marT="7620" marB="0" anchor="ctr"/>
                </a:tc>
              </a:tr>
              <a:tr h="220860">
                <a:tc>
                  <a:txBody>
                    <a:bodyPr/>
                    <a:lstStyle/>
                    <a:p>
                      <a:pPr algn="l" fontAlgn="t"/>
                      <a:r>
                        <a:rPr lang="ru-RU" sz="1100" b="0" i="0" u="none" strike="noStrike" dirty="0">
                          <a:latin typeface="Arial Cyr"/>
                        </a:rPr>
                        <a:t>Субсидии местным бюджетам муниципальных районов на мероприятия по организации питания обучающихся из малоимущих и (или) многодетных семей, а также обучающихся с ограниченными возможностями здоровья в муниципальных общеобразовательных организациях</a:t>
                      </a:r>
                    </a:p>
                  </a:txBody>
                  <a:tcPr marL="7620" marR="7620" marT="7620" marB="0"/>
                </a:tc>
                <a:tc>
                  <a:txBody>
                    <a:bodyPr/>
                    <a:lstStyle/>
                    <a:p>
                      <a:pPr algn="r" fontAlgn="ctr"/>
                      <a:r>
                        <a:rPr lang="ru-RU" sz="1100" b="0" i="0" u="none" strike="noStrike">
                          <a:latin typeface="Arial Cyr"/>
                        </a:rPr>
                        <a:t>423 397,00</a:t>
                      </a:r>
                    </a:p>
                  </a:txBody>
                  <a:tcPr marL="7620" marR="7620" marT="7620" marB="0" anchor="ctr"/>
                </a:tc>
                <a:tc>
                  <a:txBody>
                    <a:bodyPr/>
                    <a:lstStyle/>
                    <a:p>
                      <a:pPr algn="r" fontAlgn="ctr"/>
                      <a:r>
                        <a:rPr lang="ru-RU" sz="1100" b="0" i="0" u="none" strike="noStrike">
                          <a:latin typeface="Times New Roman"/>
                        </a:rPr>
                        <a:t> </a:t>
                      </a:r>
                    </a:p>
                  </a:txBody>
                  <a:tcPr marL="7620" marR="7620" marT="7620" marB="0" anchor="ctr"/>
                </a:tc>
                <a:tc>
                  <a:txBody>
                    <a:bodyPr/>
                    <a:lstStyle/>
                    <a:p>
                      <a:pPr algn="r" fontAlgn="ctr"/>
                      <a:r>
                        <a:rPr lang="ru-RU" sz="1100" b="0" i="0" u="none" strike="noStrike">
                          <a:latin typeface="Times New Roman"/>
                        </a:rPr>
                        <a:t> </a:t>
                      </a:r>
                    </a:p>
                  </a:txBody>
                  <a:tcPr marL="7620" marR="7620" marT="7620" marB="0" anchor="ctr"/>
                </a:tc>
              </a:tr>
              <a:tr h="536266">
                <a:tc>
                  <a:txBody>
                    <a:bodyPr/>
                    <a:lstStyle/>
                    <a:p>
                      <a:pPr algn="l" fontAlgn="t"/>
                      <a:r>
                        <a:rPr lang="ru-RU" sz="1100" b="0" i="0" u="none" strike="noStrike">
                          <a:latin typeface="Arial Cyr"/>
                        </a:rPr>
                        <a:t>Субсидии из областного бюджета бюджетам муниципальных районов на  софинансирование расходных обязательств муниципальных образований, связанных с организацией отдыха детей в каникулярное время</a:t>
                      </a:r>
                    </a:p>
                  </a:txBody>
                  <a:tcPr marL="7620" marR="7620" marT="7620" marB="0"/>
                </a:tc>
                <a:tc>
                  <a:txBody>
                    <a:bodyPr/>
                    <a:lstStyle/>
                    <a:p>
                      <a:pPr algn="r" fontAlgn="ctr"/>
                      <a:r>
                        <a:rPr lang="ru-RU" sz="1100" b="0" i="0" u="none" strike="noStrike">
                          <a:latin typeface="Arial Cyr"/>
                        </a:rPr>
                        <a:t>392 060,00</a:t>
                      </a:r>
                    </a:p>
                  </a:txBody>
                  <a:tcPr marL="7620" marR="7620" marT="7620" marB="0" anchor="ctr"/>
                </a:tc>
                <a:tc>
                  <a:txBody>
                    <a:bodyPr/>
                    <a:lstStyle/>
                    <a:p>
                      <a:pPr algn="r" fontAlgn="ctr"/>
                      <a:r>
                        <a:rPr lang="ru-RU" sz="1100" b="0" i="0" u="none" strike="noStrike">
                          <a:latin typeface="Times New Roman"/>
                        </a:rPr>
                        <a:t> </a:t>
                      </a:r>
                    </a:p>
                  </a:txBody>
                  <a:tcPr marL="7620" marR="7620" marT="7620" marB="0" anchor="ctr"/>
                </a:tc>
                <a:tc>
                  <a:txBody>
                    <a:bodyPr/>
                    <a:lstStyle/>
                    <a:p>
                      <a:pPr algn="r" fontAlgn="ctr"/>
                      <a:r>
                        <a:rPr lang="ru-RU" sz="1100" b="0" i="0" u="none" strike="noStrike">
                          <a:latin typeface="Times New Roman"/>
                        </a:rPr>
                        <a:t> </a:t>
                      </a:r>
                    </a:p>
                  </a:txBody>
                  <a:tcPr marL="7620" marR="7620" marT="7620" marB="0" anchor="ctr"/>
                </a:tc>
              </a:tr>
              <a:tr h="500066">
                <a:tc>
                  <a:txBody>
                    <a:bodyPr/>
                    <a:lstStyle/>
                    <a:p>
                      <a:pPr algn="l" fontAlgn="ctr"/>
                      <a:r>
                        <a:rPr lang="ru-RU" sz="1100" b="0" i="0" u="none" strike="noStrike" dirty="0">
                          <a:latin typeface="Arial Cyr"/>
                        </a:rPr>
                        <a:t>Субсидии  из областного бюджета бюджетам муниципальных районов на приобретение горюче-смазочных материалов для обеспечения подвоза обучающихся муниципальных общеобразовательных организаций к месту обучения и обратно</a:t>
                      </a:r>
                    </a:p>
                  </a:txBody>
                  <a:tcPr marL="7620" marR="7620" marT="7620" marB="0" anchor="ctr"/>
                </a:tc>
                <a:tc>
                  <a:txBody>
                    <a:bodyPr/>
                    <a:lstStyle/>
                    <a:p>
                      <a:pPr algn="r" fontAlgn="ctr"/>
                      <a:r>
                        <a:rPr lang="ru-RU" sz="1100" b="0" i="0" u="none" strike="noStrike">
                          <a:latin typeface="Arial Cyr"/>
                        </a:rPr>
                        <a:t>520 477,00</a:t>
                      </a:r>
                    </a:p>
                  </a:txBody>
                  <a:tcPr marL="7620" marR="7620" marT="7620" marB="0" anchor="ctr"/>
                </a:tc>
                <a:tc>
                  <a:txBody>
                    <a:bodyPr/>
                    <a:lstStyle/>
                    <a:p>
                      <a:pPr algn="r" fontAlgn="ctr"/>
                      <a:r>
                        <a:rPr lang="ru-RU" sz="1100" b="0" i="0" u="none" strike="noStrike">
                          <a:latin typeface="Times New Roman"/>
                        </a:rPr>
                        <a:t> </a:t>
                      </a:r>
                    </a:p>
                  </a:txBody>
                  <a:tcPr marL="7620" marR="7620" marT="7620" marB="0" anchor="ctr"/>
                </a:tc>
                <a:tc>
                  <a:txBody>
                    <a:bodyPr/>
                    <a:lstStyle/>
                    <a:p>
                      <a:pPr algn="r" fontAlgn="ctr"/>
                      <a:r>
                        <a:rPr lang="ru-RU" sz="1100" b="0" i="0" u="none" strike="noStrike" dirty="0">
                          <a:latin typeface="Times New Roman"/>
                        </a:rPr>
                        <a:t> </a:t>
                      </a:r>
                    </a:p>
                  </a:txBody>
                  <a:tcPr marL="7620" marR="7620" marT="7620" marB="0" anchor="ctr"/>
                </a:tc>
              </a:tr>
              <a:tr h="346716">
                <a:tc>
                  <a:txBody>
                    <a:bodyPr/>
                    <a:lstStyle/>
                    <a:p>
                      <a:pPr algn="l" fontAlgn="ctr"/>
                      <a:r>
                        <a:rPr lang="ru-RU" sz="1100" b="0" i="0" u="none" strike="noStrike" dirty="0">
                          <a:latin typeface="Arial Cyr"/>
                        </a:rPr>
                        <a:t>Субсидии бюджетам муниципальных образований на реализацию проекта "Народный бюджет"</a:t>
                      </a:r>
                    </a:p>
                  </a:txBody>
                  <a:tcPr marL="7620" marR="7620" marT="7620" marB="0" anchor="ctr"/>
                </a:tc>
                <a:tc>
                  <a:txBody>
                    <a:bodyPr/>
                    <a:lstStyle/>
                    <a:p>
                      <a:pPr algn="r" fontAlgn="ctr"/>
                      <a:r>
                        <a:rPr lang="ru-RU" sz="1100" b="0" i="0" u="none" strike="noStrike" dirty="0">
                          <a:latin typeface="Arial Cyr"/>
                        </a:rPr>
                        <a:t>54 429,00</a:t>
                      </a:r>
                    </a:p>
                  </a:txBody>
                  <a:tcPr marL="7620" marR="7620" marT="7620" marB="0" anchor="ctr"/>
                </a:tc>
                <a:tc>
                  <a:txBody>
                    <a:bodyPr/>
                    <a:lstStyle/>
                    <a:p>
                      <a:pPr algn="r" fontAlgn="ctr"/>
                      <a:endParaRPr lang="ru-RU" sz="1100" b="0" i="0" u="none" strike="noStrike" dirty="0">
                        <a:latin typeface="Times New Roman"/>
                      </a:endParaRPr>
                    </a:p>
                  </a:txBody>
                  <a:tcPr marL="7620" marR="7620" marT="7620" marB="0" anchor="ctr"/>
                </a:tc>
                <a:tc>
                  <a:txBody>
                    <a:bodyPr/>
                    <a:lstStyle/>
                    <a:p>
                      <a:pPr algn="r" fontAlgn="ctr"/>
                      <a:endParaRPr lang="ru-RU" sz="1100" b="0" i="0" u="none" strike="noStrike" dirty="0">
                        <a:latin typeface="Times New Roman"/>
                      </a:endParaRPr>
                    </a:p>
                  </a:txBody>
                  <a:tcPr marL="7620" marR="7620" marT="7620" marB="0" anchor="ctr"/>
                </a:tc>
              </a:tr>
              <a:tr h="214314">
                <a:tc>
                  <a:txBody>
                    <a:bodyPr/>
                    <a:lstStyle/>
                    <a:p>
                      <a:pPr algn="l" fontAlgn="ctr"/>
                      <a:r>
                        <a:rPr lang="ru-RU" sz="1100" b="1" i="0" u="none" strike="noStrike" dirty="0">
                          <a:latin typeface="Arial Cyr"/>
                        </a:rPr>
                        <a:t>Субвенции бюджетам бюджетной системы Российской Федерации</a:t>
                      </a:r>
                    </a:p>
                  </a:txBody>
                  <a:tcPr marL="7620" marR="7620" marT="7620" marB="0" anchor="ctr"/>
                </a:tc>
                <a:tc>
                  <a:txBody>
                    <a:bodyPr/>
                    <a:lstStyle/>
                    <a:p>
                      <a:pPr algn="r" fontAlgn="ctr"/>
                      <a:r>
                        <a:rPr lang="ru-RU" sz="1100" b="1" i="0" u="none" strike="noStrike">
                          <a:latin typeface="Arial Cyr"/>
                        </a:rPr>
                        <a:t>224 022 632,00</a:t>
                      </a:r>
                    </a:p>
                  </a:txBody>
                  <a:tcPr marL="7620" marR="7620" marT="7620" marB="0" anchor="ctr"/>
                </a:tc>
                <a:tc>
                  <a:txBody>
                    <a:bodyPr/>
                    <a:lstStyle/>
                    <a:p>
                      <a:pPr algn="r" fontAlgn="ctr"/>
                      <a:r>
                        <a:rPr lang="ru-RU" sz="1100" b="1" i="0" u="none" strike="noStrike">
                          <a:latin typeface="Arial Cyr"/>
                        </a:rPr>
                        <a:t>219 901 265,00</a:t>
                      </a:r>
                    </a:p>
                  </a:txBody>
                  <a:tcPr marL="7620" marR="7620" marT="7620" marB="0" anchor="ctr"/>
                </a:tc>
                <a:tc>
                  <a:txBody>
                    <a:bodyPr/>
                    <a:lstStyle/>
                    <a:p>
                      <a:pPr algn="r" fontAlgn="ctr"/>
                      <a:r>
                        <a:rPr lang="ru-RU" sz="1100" b="1" i="0" u="none" strike="noStrike">
                          <a:latin typeface="Arial Cyr"/>
                        </a:rPr>
                        <a:t>219 951 665,00</a:t>
                      </a:r>
                    </a:p>
                  </a:txBody>
                  <a:tcPr marL="7620" marR="7620" marT="7620" marB="0" anchor="ctr"/>
                </a:tc>
              </a:tr>
              <a:tr h="346716">
                <a:tc>
                  <a:txBody>
                    <a:bodyPr/>
                    <a:lstStyle/>
                    <a:p>
                      <a:pPr algn="l" fontAlgn="ctr"/>
                      <a:r>
                        <a:rPr lang="ru-RU" sz="1100" b="0" i="0" u="none" strike="noStrike" dirty="0" smtClean="0">
                          <a:latin typeface="Arial Cyr"/>
                        </a:rPr>
                        <a:t>субвенции </a:t>
                      </a:r>
                      <a:r>
                        <a:rPr lang="ru-RU" sz="1100" b="0" i="0" u="none" strike="noStrike" dirty="0">
                          <a:latin typeface="Arial Cyr"/>
                        </a:rPr>
                        <a:t>бюджетам муниципальных районов на обеспечение мер социальной поддержки реабилитированных лиц и лиц, признанных пострадавшими от политических репрессий</a:t>
                      </a:r>
                    </a:p>
                  </a:txBody>
                  <a:tcPr marL="7620" marR="7620" marT="7620" marB="0" anchor="ctr"/>
                </a:tc>
                <a:tc>
                  <a:txBody>
                    <a:bodyPr/>
                    <a:lstStyle/>
                    <a:p>
                      <a:pPr algn="r" fontAlgn="ctr"/>
                      <a:r>
                        <a:rPr lang="ru-RU" sz="1100" b="0" i="0" u="none" strike="noStrike">
                          <a:latin typeface="Arial Cyr"/>
                        </a:rPr>
                        <a:t>87 801,00</a:t>
                      </a:r>
                    </a:p>
                  </a:txBody>
                  <a:tcPr marL="7620" marR="7620" marT="7620" marB="0" anchor="ctr"/>
                </a:tc>
                <a:tc>
                  <a:txBody>
                    <a:bodyPr/>
                    <a:lstStyle/>
                    <a:p>
                      <a:pPr algn="r" fontAlgn="ctr"/>
                      <a:r>
                        <a:rPr lang="ru-RU" sz="1100" b="0" i="0" u="none" strike="noStrike">
                          <a:latin typeface="Arial Cyr"/>
                        </a:rPr>
                        <a:t>87 801,00</a:t>
                      </a:r>
                    </a:p>
                  </a:txBody>
                  <a:tcPr marL="7620" marR="7620" marT="7620" marB="0" anchor="ctr"/>
                </a:tc>
                <a:tc>
                  <a:txBody>
                    <a:bodyPr/>
                    <a:lstStyle/>
                    <a:p>
                      <a:pPr algn="r" fontAlgn="ctr"/>
                      <a:r>
                        <a:rPr lang="ru-RU" sz="1100" b="0" i="0" u="none" strike="noStrike" dirty="0">
                          <a:latin typeface="Arial Cyr"/>
                        </a:rPr>
                        <a:t>87 801,00</a:t>
                      </a:r>
                    </a:p>
                  </a:txBody>
                  <a:tcPr marL="7620" marR="7620" marT="7620" marB="0" anchor="ct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511288"/>
          </a:xfrm>
        </p:spPr>
        <p:txBody>
          <a:bodyPr>
            <a:noAutofit/>
          </a:bodyPr>
          <a:lstStyle/>
          <a:p>
            <a:pPr algn="ctr"/>
            <a:r>
              <a:rPr lang="ru-RU" sz="2400" dirty="0" smtClean="0"/>
              <a:t>ОБЪЕМ БЕЗВОЗМЕЗДНЫХ ПОСТУПЛЕНИЙ ИЗ ОБЛАСТНОГО БЮДЖЕТА В БЮДЖЕТ МУНИЦИПАЛЬНОГО РАЙОНА НА </a:t>
            </a:r>
            <a:r>
              <a:rPr lang="ru-RU" sz="2400" dirty="0" smtClean="0"/>
              <a:t>2020 </a:t>
            </a:r>
            <a:r>
              <a:rPr lang="ru-RU" sz="2400" dirty="0" smtClean="0"/>
              <a:t>ГОД И ПЛАНОВЫЙ ПЕРИОД </a:t>
            </a:r>
            <a:r>
              <a:rPr lang="ru-RU" sz="2400" dirty="0" smtClean="0"/>
              <a:t>2021 </a:t>
            </a:r>
            <a:r>
              <a:rPr lang="ru-RU" sz="2400" dirty="0" smtClean="0"/>
              <a:t>И </a:t>
            </a:r>
            <a:r>
              <a:rPr lang="ru-RU" sz="2400" dirty="0" smtClean="0"/>
              <a:t>2022 </a:t>
            </a:r>
            <a:r>
              <a:rPr lang="ru-RU" sz="2400" dirty="0" smtClean="0"/>
              <a:t>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2</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4" name="Содержимое 3"/>
          <p:cNvGraphicFramePr>
            <a:graphicFrameLocks noGrp="1"/>
          </p:cNvGraphicFramePr>
          <p:nvPr>
            <p:ph idx="1"/>
          </p:nvPr>
        </p:nvGraphicFramePr>
        <p:xfrm>
          <a:off x="214280" y="1857364"/>
          <a:ext cx="8786876" cy="5021588"/>
        </p:xfrm>
        <a:graphic>
          <a:graphicData uri="http://schemas.openxmlformats.org/drawingml/2006/table">
            <a:tbl>
              <a:tblPr firstRow="1" bandRow="1">
                <a:tableStyleId>{93296810-A885-4BE3-A3E7-6D5BEEA58F35}</a:tableStyleId>
              </a:tblPr>
              <a:tblGrid>
                <a:gridCol w="5715042"/>
                <a:gridCol w="928694"/>
                <a:gridCol w="1071570"/>
                <a:gridCol w="1071570"/>
              </a:tblGrid>
              <a:tr h="409520">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2020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smtClean="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a:t>
                      </a:r>
                      <a:r>
                        <a:rPr lang="ru-RU" sz="1200" u="none" strike="noStrike" dirty="0"/>
                        <a:t>год</a:t>
                      </a:r>
                      <a:endParaRPr lang="ru-RU" sz="1200" b="1" i="0" u="none" strike="noStrike" dirty="0">
                        <a:latin typeface="Arial Cyr"/>
                      </a:endParaRPr>
                    </a:p>
                  </a:txBody>
                  <a:tcPr marL="9525" marR="9525" marT="9525" marB="0" anchor="ctr"/>
                </a:tc>
              </a:tr>
              <a:tr h="519174">
                <a:tc>
                  <a:txBody>
                    <a:bodyPr/>
                    <a:lstStyle/>
                    <a:p>
                      <a:pPr algn="l" fontAlgn="ctr"/>
                      <a:r>
                        <a:rPr lang="ru-RU" sz="1100" b="0" i="0" u="none" strike="noStrike" dirty="0" smtClean="0">
                          <a:latin typeface="Arial Cyr"/>
                        </a:rPr>
                        <a:t>субвенции </a:t>
                      </a:r>
                      <a:r>
                        <a:rPr lang="ru-RU" sz="1100" b="0" i="0" u="none" strike="noStrike" dirty="0">
                          <a:latin typeface="Arial Cyr"/>
                        </a:rPr>
                        <a:t>бюджетам муниципальных районов на содержание ребенка в семье опекуна и приемной семье, а также вознаграждение, причитающееся приемному родителю</a:t>
                      </a:r>
                    </a:p>
                  </a:txBody>
                  <a:tcPr marL="7620" marR="7620" marT="7620" marB="0" anchor="ctr"/>
                </a:tc>
                <a:tc>
                  <a:txBody>
                    <a:bodyPr/>
                    <a:lstStyle/>
                    <a:p>
                      <a:pPr algn="r" fontAlgn="ctr"/>
                      <a:r>
                        <a:rPr lang="ru-RU" sz="1100" b="0" i="0" u="none" strike="noStrike">
                          <a:latin typeface="Arial Cyr"/>
                        </a:rPr>
                        <a:t>4 675 654,00</a:t>
                      </a:r>
                    </a:p>
                  </a:txBody>
                  <a:tcPr marL="7620" marR="7620" marT="7620" marB="0" anchor="ctr"/>
                </a:tc>
                <a:tc>
                  <a:txBody>
                    <a:bodyPr/>
                    <a:lstStyle/>
                    <a:p>
                      <a:pPr algn="r" fontAlgn="ctr"/>
                      <a:r>
                        <a:rPr lang="ru-RU" sz="1100" b="0" i="0" u="none" strike="noStrike">
                          <a:latin typeface="Arial Cyr"/>
                        </a:rPr>
                        <a:t>4 675 654,00</a:t>
                      </a:r>
                    </a:p>
                  </a:txBody>
                  <a:tcPr marL="7620" marR="7620" marT="7620" marB="0" anchor="ctr"/>
                </a:tc>
                <a:tc>
                  <a:txBody>
                    <a:bodyPr/>
                    <a:lstStyle/>
                    <a:p>
                      <a:pPr algn="r" fontAlgn="ctr"/>
                      <a:r>
                        <a:rPr lang="ru-RU" sz="1100" b="0" i="0" u="none" strike="noStrike">
                          <a:latin typeface="Arial Cyr"/>
                        </a:rPr>
                        <a:t>4 675 654,00</a:t>
                      </a:r>
                    </a:p>
                  </a:txBody>
                  <a:tcPr marL="7620" marR="7620" marT="7620" marB="0" anchor="ctr"/>
                </a:tc>
              </a:tr>
              <a:tr h="214314">
                <a:tc>
                  <a:txBody>
                    <a:bodyPr/>
                    <a:lstStyle/>
                    <a:p>
                      <a:pPr algn="l" fontAlgn="ctr"/>
                      <a:r>
                        <a:rPr lang="ru-RU" sz="1100" b="0" i="0" u="none" strike="noStrike" dirty="0" smtClean="0">
                          <a:latin typeface="Arial Cyr"/>
                        </a:rPr>
                        <a:t>единая </a:t>
                      </a:r>
                      <a:r>
                        <a:rPr lang="ru-RU" sz="1100" b="0" i="0" u="none" strike="noStrike" dirty="0">
                          <a:latin typeface="Arial Cyr"/>
                        </a:rPr>
                        <a:t>субвенция бюджетам муниципальных районов</a:t>
                      </a:r>
                    </a:p>
                  </a:txBody>
                  <a:tcPr marL="7620" marR="7620" marT="7620" marB="0" anchor="ctr"/>
                </a:tc>
                <a:tc>
                  <a:txBody>
                    <a:bodyPr/>
                    <a:lstStyle/>
                    <a:p>
                      <a:pPr algn="r" fontAlgn="ctr"/>
                      <a:r>
                        <a:rPr lang="ru-RU" sz="1100" b="0" i="0" u="none" strike="noStrike">
                          <a:latin typeface="Arial Cyr"/>
                        </a:rPr>
                        <a:t>3 063 296,00</a:t>
                      </a:r>
                    </a:p>
                  </a:txBody>
                  <a:tcPr marL="7620" marR="7620" marT="7620" marB="0" anchor="ctr"/>
                </a:tc>
                <a:tc>
                  <a:txBody>
                    <a:bodyPr/>
                    <a:lstStyle/>
                    <a:p>
                      <a:pPr algn="r" fontAlgn="ctr"/>
                      <a:r>
                        <a:rPr lang="ru-RU" sz="1100" b="0" i="0" u="none" strike="noStrike">
                          <a:latin typeface="Arial"/>
                        </a:rPr>
                        <a:t>1 426 300,00</a:t>
                      </a:r>
                    </a:p>
                  </a:txBody>
                  <a:tcPr marL="7620" marR="7620" marT="7620" marB="0" anchor="ctr"/>
                </a:tc>
                <a:tc>
                  <a:txBody>
                    <a:bodyPr/>
                    <a:lstStyle/>
                    <a:p>
                      <a:pPr algn="r" fontAlgn="ctr"/>
                      <a:r>
                        <a:rPr lang="ru-RU" sz="1100" b="0" i="0" u="none" strike="noStrike">
                          <a:latin typeface="Arial"/>
                        </a:rPr>
                        <a:t>1 476 700,00</a:t>
                      </a:r>
                    </a:p>
                  </a:txBody>
                  <a:tcPr marL="7620" marR="7620" marT="7620" marB="0" anchor="ctr"/>
                </a:tc>
              </a:tr>
              <a:tr h="1285884">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 </a:t>
                      </a:r>
                      <a:r>
                        <a:rPr lang="ru-RU" sz="1100" b="0" i="1" u="none" strike="noStrike" dirty="0">
                          <a:latin typeface="Arial Cyr"/>
                        </a:rPr>
                        <a:t>на осуществление выплаты компенсации части родительской платы</a:t>
                      </a:r>
                      <a:endParaRPr lang="ru-RU" sz="1100" b="0" i="0" u="none" strike="noStrike" dirty="0">
                        <a:latin typeface="Arial Cyr"/>
                      </a:endParaRPr>
                    </a:p>
                  </a:txBody>
                  <a:tcPr marL="7620" marR="7620" marT="7620" marB="0" anchor="ctr"/>
                </a:tc>
                <a:tc>
                  <a:txBody>
                    <a:bodyPr/>
                    <a:lstStyle/>
                    <a:p>
                      <a:pPr algn="r" fontAlgn="ctr"/>
                      <a:r>
                        <a:rPr lang="ru-RU" sz="1100" b="0" i="0" u="none" strike="noStrike">
                          <a:latin typeface="Arial Cyr"/>
                        </a:rPr>
                        <a:t>408 739,00</a:t>
                      </a:r>
                    </a:p>
                  </a:txBody>
                  <a:tcPr marL="7620" marR="7620" marT="7620" marB="0" anchor="ctr"/>
                </a:tc>
                <a:tc>
                  <a:txBody>
                    <a:bodyPr/>
                    <a:lstStyle/>
                    <a:p>
                      <a:pPr algn="r" fontAlgn="ctr"/>
                      <a:r>
                        <a:rPr lang="ru-RU" sz="1100" b="0" i="0" u="none" strike="noStrike">
                          <a:latin typeface="Arial Cyr"/>
                        </a:rPr>
                        <a:t>408 739,00</a:t>
                      </a:r>
                    </a:p>
                  </a:txBody>
                  <a:tcPr marL="7620" marR="7620" marT="7620" marB="0" anchor="ctr"/>
                </a:tc>
                <a:tc>
                  <a:txBody>
                    <a:bodyPr/>
                    <a:lstStyle/>
                    <a:p>
                      <a:pPr algn="r" fontAlgn="ctr"/>
                      <a:r>
                        <a:rPr lang="ru-RU" sz="1100" b="0" i="0" u="none" strike="noStrike" dirty="0">
                          <a:latin typeface="Arial Cyr"/>
                        </a:rPr>
                        <a:t>408 739,00</a:t>
                      </a:r>
                    </a:p>
                  </a:txBody>
                  <a:tcPr marL="7620" marR="7620" marT="7620" marB="0" anchor="ctr"/>
                </a:tc>
              </a:tr>
              <a:tr h="1285884">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отдельного государственного полномочия Курской области в соответствии с Законом Курской области "О наделении органов местного самоуправления Курской области отдельным государственным полномочием Курской области по осуществлению выплаты компенсации части родительской платы за присмотр и уход за детьми, посещающими образовательные организации, реализующие образовательные программы дошкольного образования" </a:t>
                      </a:r>
                      <a:r>
                        <a:rPr lang="ru-RU" sz="1100" b="0" i="1" u="none" strike="noStrike" dirty="0">
                          <a:latin typeface="Arial Cyr"/>
                        </a:rPr>
                        <a:t>на содержание работников, осуществляющих переданные государственные полномочия по выплате компенсации части родительской платы</a:t>
                      </a:r>
                      <a:endParaRPr lang="ru-RU" sz="1100" b="0" i="0" u="none" strike="noStrike" dirty="0">
                        <a:latin typeface="Arial Cyr"/>
                      </a:endParaRPr>
                    </a:p>
                  </a:txBody>
                  <a:tcPr marL="7620" marR="7620" marT="7620" marB="0" anchor="ctr"/>
                </a:tc>
                <a:tc>
                  <a:txBody>
                    <a:bodyPr/>
                    <a:lstStyle/>
                    <a:p>
                      <a:pPr algn="r" fontAlgn="ctr"/>
                      <a:r>
                        <a:rPr lang="ru-RU" sz="1100" b="0" i="0" u="none" strike="noStrike">
                          <a:latin typeface="Arial Cyr"/>
                        </a:rPr>
                        <a:t>26 089,00</a:t>
                      </a:r>
                    </a:p>
                  </a:txBody>
                  <a:tcPr marL="7620" marR="7620" marT="7620" marB="0" anchor="ctr"/>
                </a:tc>
                <a:tc>
                  <a:txBody>
                    <a:bodyPr/>
                    <a:lstStyle/>
                    <a:p>
                      <a:pPr algn="r" fontAlgn="ctr"/>
                      <a:r>
                        <a:rPr lang="ru-RU" sz="1100" b="0" i="0" u="none" strike="noStrike">
                          <a:latin typeface="Arial Cyr"/>
                        </a:rPr>
                        <a:t>26 089,00</a:t>
                      </a:r>
                    </a:p>
                  </a:txBody>
                  <a:tcPr marL="7620" marR="7620" marT="7620" marB="0" anchor="ctr"/>
                </a:tc>
                <a:tc>
                  <a:txBody>
                    <a:bodyPr/>
                    <a:lstStyle/>
                    <a:p>
                      <a:pPr algn="r" fontAlgn="ctr"/>
                      <a:r>
                        <a:rPr lang="ru-RU" sz="1100" b="0" i="0" u="none" strike="noStrike" dirty="0">
                          <a:latin typeface="Arial Cyr"/>
                        </a:rPr>
                        <a:t>26 089,00</a:t>
                      </a:r>
                    </a:p>
                  </a:txBody>
                  <a:tcPr marL="7620" marR="7620" marT="7620" marB="0" anchor="ctr"/>
                </a:tc>
              </a:tr>
              <a:tr h="849656">
                <a:tc>
                  <a:txBody>
                    <a:bodyPr/>
                    <a:lstStyle/>
                    <a:p>
                      <a:pPr algn="l" fontAlgn="ctr"/>
                      <a:r>
                        <a:rPr lang="ru-RU" sz="1100" b="0" i="0" u="none" strike="noStrike" dirty="0">
                          <a:latin typeface="Arial Cyr"/>
                        </a:rPr>
                        <a:t>субвенции из областного бюджета местным бюджетам</a:t>
                      </a:r>
                      <a:r>
                        <a:rPr lang="ru-RU" sz="1100" b="0" i="1" u="none" strike="noStrike" dirty="0">
                          <a:latin typeface="Arial Cyr"/>
                        </a:rPr>
                        <a:t> на реализацию образовательной программы дошкольного образования в части финансирования расходов на оплату труда</a:t>
                      </a:r>
                      <a:r>
                        <a:rPr lang="ru-RU" sz="1100" b="0" i="0" u="none" strike="noStrike" dirty="0">
                          <a:latin typeface="Arial Cyr"/>
                        </a:rPr>
                        <a:t> работников муниципальных дошкольных образовательных организаций, расходов на приобретение учебных пособий, средств обучения, игр, игрушек (за исключением расходов на содержание зданий и оплату коммунальных услуг)</a:t>
                      </a:r>
                    </a:p>
                  </a:txBody>
                  <a:tcPr marL="7620" marR="7620" marT="7620" marB="0" anchor="ctr"/>
                </a:tc>
                <a:tc>
                  <a:txBody>
                    <a:bodyPr/>
                    <a:lstStyle/>
                    <a:p>
                      <a:pPr algn="r" fontAlgn="ctr"/>
                      <a:r>
                        <a:rPr lang="ru-RU" sz="1100" b="0" i="0" u="none" strike="noStrike">
                          <a:latin typeface="Arial Cyr"/>
                        </a:rPr>
                        <a:t>4 904 535,00</a:t>
                      </a:r>
                    </a:p>
                  </a:txBody>
                  <a:tcPr marL="7620" marR="7620" marT="7620" marB="0" anchor="ctr"/>
                </a:tc>
                <a:tc>
                  <a:txBody>
                    <a:bodyPr/>
                    <a:lstStyle/>
                    <a:p>
                      <a:pPr algn="r" fontAlgn="ctr"/>
                      <a:r>
                        <a:rPr lang="ru-RU" sz="1100" b="0" i="0" u="none" strike="noStrike">
                          <a:latin typeface="Arial Cyr"/>
                        </a:rPr>
                        <a:t>4 904 535,00</a:t>
                      </a:r>
                    </a:p>
                  </a:txBody>
                  <a:tcPr marL="7620" marR="7620" marT="7620" marB="0" anchor="ctr"/>
                </a:tc>
                <a:tc>
                  <a:txBody>
                    <a:bodyPr/>
                    <a:lstStyle/>
                    <a:p>
                      <a:pPr algn="r" fontAlgn="ctr"/>
                      <a:r>
                        <a:rPr lang="ru-RU" sz="1100" b="0" i="0" u="none" strike="noStrike" dirty="0">
                          <a:latin typeface="Arial Cyr"/>
                        </a:rPr>
                        <a:t>4 904 535,00</a:t>
                      </a:r>
                    </a:p>
                  </a:txBody>
                  <a:tcPr marL="7620" marR="7620" marT="7620" marB="0" anchor="ctr"/>
                </a:tc>
              </a:tr>
            </a:tbl>
          </a:graphicData>
        </a:graphic>
      </p:graphicFrame>
      <p:sp>
        <p:nvSpPr>
          <p:cNvPr id="5" name="Прямоугольник 4"/>
          <p:cNvSpPr/>
          <p:nvPr/>
        </p:nvSpPr>
        <p:spPr>
          <a:xfrm>
            <a:off x="8001024" y="150017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СТРУКТУРА БЮДЖЕТА ДЛЯ ГРАЖДАН</a:t>
            </a:r>
            <a:endParaRPr lang="ru-RU" dirty="0"/>
          </a:p>
        </p:txBody>
      </p:sp>
      <p:sp>
        <p:nvSpPr>
          <p:cNvPr id="3" name="Содержимое 2"/>
          <p:cNvSpPr>
            <a:spLocks noGrp="1"/>
          </p:cNvSpPr>
          <p:nvPr>
            <p:ph idx="1"/>
          </p:nvPr>
        </p:nvSpPr>
        <p:spPr/>
        <p:txBody>
          <a:bodyPr/>
          <a:lstStyle/>
          <a:p>
            <a:pPr>
              <a:buNone/>
            </a:pPr>
            <a:r>
              <a:rPr lang="ru-RU" dirty="0" smtClean="0"/>
              <a:t>        ВВОДНАЯ ЧАСТЬ</a:t>
            </a:r>
          </a:p>
          <a:p>
            <a:pPr>
              <a:buNone/>
            </a:pPr>
            <a:r>
              <a:rPr lang="ru-RU" dirty="0" smtClean="0"/>
              <a:t>        ОБЩИЕ ХАРАКТЕРИСТИКИ БЮДЖЕТА</a:t>
            </a:r>
          </a:p>
          <a:p>
            <a:pPr>
              <a:buNone/>
            </a:pPr>
            <a:r>
              <a:rPr lang="ru-RU" dirty="0" smtClean="0"/>
              <a:t>        ДОХОДЫ БЮДЖЕТА</a:t>
            </a:r>
          </a:p>
          <a:p>
            <a:pPr>
              <a:buNone/>
            </a:pPr>
            <a:r>
              <a:rPr lang="ru-RU" dirty="0" smtClean="0"/>
              <a:t>        РАСХОДЫ БЮДЖЕТА</a:t>
            </a:r>
          </a:p>
          <a:p>
            <a:pPr>
              <a:buNone/>
            </a:pPr>
            <a:r>
              <a:rPr lang="ru-RU" dirty="0" smtClean="0"/>
              <a:t>        МУНИЦИПАЛЬНЫЕ ПРОГРАММЫ</a:t>
            </a:r>
          </a:p>
          <a:p>
            <a:pPr>
              <a:buNone/>
            </a:pPr>
            <a:r>
              <a:rPr lang="ru-RU" dirty="0" smtClean="0"/>
              <a:t>        ДОПОЛНИТЕЛЬНАЯ ИНФОРМАЦИЯ</a:t>
            </a:r>
            <a:endParaRPr lang="ru-RU" dirty="0"/>
          </a:p>
        </p:txBody>
      </p:sp>
      <p:sp>
        <p:nvSpPr>
          <p:cNvPr id="4" name="Блок-схема: решение 3"/>
          <p:cNvSpPr/>
          <p:nvPr/>
        </p:nvSpPr>
        <p:spPr>
          <a:xfrm>
            <a:off x="642910" y="1714488"/>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Блок-схема: решение 4"/>
          <p:cNvSpPr/>
          <p:nvPr/>
        </p:nvSpPr>
        <p:spPr>
          <a:xfrm>
            <a:off x="642910" y="2214554"/>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Блок-схема: решение 5"/>
          <p:cNvSpPr/>
          <p:nvPr/>
        </p:nvSpPr>
        <p:spPr>
          <a:xfrm>
            <a:off x="642910" y="2714620"/>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Блок-схема: решение 6"/>
          <p:cNvSpPr/>
          <p:nvPr/>
        </p:nvSpPr>
        <p:spPr>
          <a:xfrm>
            <a:off x="642910" y="3214686"/>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Блок-схема: решение 7"/>
          <p:cNvSpPr/>
          <p:nvPr/>
        </p:nvSpPr>
        <p:spPr>
          <a:xfrm>
            <a:off x="642910" y="3714752"/>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Блок-схема: решение 8"/>
          <p:cNvSpPr/>
          <p:nvPr/>
        </p:nvSpPr>
        <p:spPr>
          <a:xfrm>
            <a:off x="642910" y="4286256"/>
            <a:ext cx="571504" cy="285752"/>
          </a:xfrm>
          <a:prstGeom prst="flowChartDecis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a:t>
            </a:r>
            <a:r>
              <a:rPr lang="ru-RU" sz="2400" dirty="0" smtClean="0"/>
              <a:t>2020 </a:t>
            </a:r>
            <a:r>
              <a:rPr lang="ru-RU" sz="2400" dirty="0" smtClean="0"/>
              <a:t>ГОД И ПЛАНОВЫЙ ПЕРИОД </a:t>
            </a:r>
            <a:r>
              <a:rPr lang="ru-RU" sz="2400" dirty="0" smtClean="0"/>
              <a:t>2021 </a:t>
            </a:r>
            <a:r>
              <a:rPr lang="ru-RU" sz="2400" dirty="0" smtClean="0"/>
              <a:t>И </a:t>
            </a:r>
            <a:r>
              <a:rPr lang="ru-RU" sz="2400" dirty="0" smtClean="0"/>
              <a:t>2022 </a:t>
            </a:r>
            <a:r>
              <a:rPr lang="ru-RU" sz="2400" dirty="0" smtClean="0"/>
              <a:t>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3</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4" name="Содержимое 3"/>
          <p:cNvGraphicFramePr>
            <a:graphicFrameLocks noGrp="1"/>
          </p:cNvGraphicFramePr>
          <p:nvPr>
            <p:ph idx="1"/>
          </p:nvPr>
        </p:nvGraphicFramePr>
        <p:xfrm>
          <a:off x="142844" y="1857364"/>
          <a:ext cx="8786874" cy="4623452"/>
        </p:xfrm>
        <a:graphic>
          <a:graphicData uri="http://schemas.openxmlformats.org/drawingml/2006/table">
            <a:tbl>
              <a:tblPr firstRow="1" bandRow="1">
                <a:tableStyleId>{93296810-A885-4BE3-A3E7-6D5BEEA58F35}</a:tableStyleId>
              </a:tblPr>
              <a:tblGrid>
                <a:gridCol w="5823555"/>
                <a:gridCol w="1105738"/>
                <a:gridCol w="928887"/>
                <a:gridCol w="928694"/>
              </a:tblGrid>
              <a:tr h="357190">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2020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smtClean="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a:t>
                      </a:r>
                      <a:r>
                        <a:rPr lang="ru-RU" sz="1200" u="none" strike="noStrike" dirty="0"/>
                        <a:t>год</a:t>
                      </a:r>
                      <a:endParaRPr lang="ru-RU" sz="1200" b="1" i="0" u="none" strike="noStrike" dirty="0">
                        <a:latin typeface="Arial Cyr"/>
                      </a:endParaRPr>
                    </a:p>
                  </a:txBody>
                  <a:tcPr marL="9525" marR="9525" marT="9525" marB="0" anchor="ctr"/>
                </a:tc>
              </a:tr>
              <a:tr h="1000132">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a:t>
                      </a:r>
                      <a:r>
                        <a:rPr lang="ru-RU" sz="1100" b="0" i="1" u="none" strike="noStrike" dirty="0">
                          <a:latin typeface="Arial Cyr"/>
                        </a:rPr>
                        <a:t> по организации и обеспечению деятельности административных комиссий</a:t>
                      </a:r>
                      <a:r>
                        <a:rPr lang="ru-RU" sz="1100" b="0" i="0" u="none" strike="noStrike" dirty="0">
                          <a:latin typeface="Arial Cyr"/>
                        </a:rPr>
                        <a:t>"</a:t>
                      </a:r>
                    </a:p>
                  </a:txBody>
                  <a:tcPr marL="7620" marR="7620" marT="7620" marB="0" anchor="ctr"/>
                </a:tc>
                <a:tc>
                  <a:txBody>
                    <a:bodyPr/>
                    <a:lstStyle/>
                    <a:p>
                      <a:pPr algn="r" fontAlgn="ctr"/>
                      <a:r>
                        <a:rPr lang="ru-RU" sz="1100" b="0" i="0" u="none" strike="noStrike">
                          <a:latin typeface="Arial Cyr"/>
                        </a:rPr>
                        <a:t>305 800,00</a:t>
                      </a:r>
                    </a:p>
                  </a:txBody>
                  <a:tcPr marL="7620" marR="7620" marT="7620" marB="0" anchor="ctr"/>
                </a:tc>
                <a:tc>
                  <a:txBody>
                    <a:bodyPr/>
                    <a:lstStyle/>
                    <a:p>
                      <a:pPr algn="r" fontAlgn="ctr"/>
                      <a:r>
                        <a:rPr lang="ru-RU" sz="1100" b="0" i="0" u="none" strike="noStrike">
                          <a:latin typeface="Arial Cyr"/>
                        </a:rPr>
                        <a:t>305 800,00</a:t>
                      </a:r>
                    </a:p>
                  </a:txBody>
                  <a:tcPr marL="7620" marR="7620" marT="7620" marB="0" anchor="ctr"/>
                </a:tc>
                <a:tc>
                  <a:txBody>
                    <a:bodyPr/>
                    <a:lstStyle/>
                    <a:p>
                      <a:pPr algn="r" fontAlgn="ctr"/>
                      <a:r>
                        <a:rPr lang="ru-RU" sz="1100" b="0" i="0" u="none" strike="noStrike">
                          <a:latin typeface="Arial Cyr"/>
                        </a:rPr>
                        <a:t>305 800,00</a:t>
                      </a:r>
                    </a:p>
                  </a:txBody>
                  <a:tcPr marL="7620" marR="7620" marT="7620" marB="0" anchor="ctr"/>
                </a:tc>
              </a:tr>
              <a:tr h="928694">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Курской области </a:t>
                      </a:r>
                      <a:r>
                        <a:rPr lang="ru-RU" sz="1100" b="0" i="1" u="none" strike="noStrike" dirty="0">
                          <a:latin typeface="Arial Cyr"/>
                        </a:rPr>
                        <a:t>в сфере архивного дела</a:t>
                      </a:r>
                      <a:r>
                        <a:rPr lang="ru-RU" sz="1100" b="0" i="0" u="none" strike="noStrike" dirty="0">
                          <a:latin typeface="Arial Cyr"/>
                        </a:rPr>
                        <a:t>"</a:t>
                      </a:r>
                    </a:p>
                  </a:txBody>
                  <a:tcPr marL="7620" marR="7620" marT="7620" marB="0" anchor="ctr"/>
                </a:tc>
                <a:tc>
                  <a:txBody>
                    <a:bodyPr/>
                    <a:lstStyle/>
                    <a:p>
                      <a:pPr algn="r" fontAlgn="ctr"/>
                      <a:r>
                        <a:rPr lang="ru-RU" sz="1100" b="0" i="0" u="none" strike="noStrike">
                          <a:latin typeface="Arial Cyr"/>
                        </a:rPr>
                        <a:t>291 271,00</a:t>
                      </a:r>
                    </a:p>
                  </a:txBody>
                  <a:tcPr marL="7620" marR="7620" marT="7620" marB="0" anchor="ctr"/>
                </a:tc>
                <a:tc>
                  <a:txBody>
                    <a:bodyPr/>
                    <a:lstStyle/>
                    <a:p>
                      <a:pPr algn="r" fontAlgn="ctr"/>
                      <a:r>
                        <a:rPr lang="ru-RU" sz="1100" b="0" i="0" u="none" strike="noStrike">
                          <a:latin typeface="Arial Cyr"/>
                        </a:rPr>
                        <a:t>291 271,00</a:t>
                      </a:r>
                    </a:p>
                  </a:txBody>
                  <a:tcPr marL="7620" marR="7620" marT="7620" marB="0" anchor="ctr"/>
                </a:tc>
                <a:tc>
                  <a:txBody>
                    <a:bodyPr/>
                    <a:lstStyle/>
                    <a:p>
                      <a:pPr algn="r" fontAlgn="ctr"/>
                      <a:r>
                        <a:rPr lang="ru-RU" sz="1100" b="0" i="0" u="none" strike="noStrike">
                          <a:latin typeface="Arial Cyr"/>
                        </a:rPr>
                        <a:t>291 271,00</a:t>
                      </a:r>
                    </a:p>
                  </a:txBody>
                  <a:tcPr marL="7620" marR="7620" marT="7620" marB="0" anchor="ctr"/>
                </a:tc>
              </a:tr>
              <a:tr h="1143008">
                <a:tc>
                  <a:txBody>
                    <a:bodyPr/>
                    <a:lstStyle/>
                    <a:p>
                      <a:pPr algn="l" fontAlgn="ctr"/>
                      <a:r>
                        <a:rPr lang="ru-RU" sz="1100" b="0" i="0" u="none" strike="noStrike" dirty="0">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муниципальных районов Курской области отдельными государственными полномочиями Курской области</a:t>
                      </a:r>
                      <a:r>
                        <a:rPr lang="ru-RU" sz="1100" b="0" i="1" u="none" strike="noStrike" dirty="0">
                          <a:latin typeface="Arial"/>
                        </a:rPr>
                        <a:t> по расчету и предоставлению дотаций на выравнивание бюджетной обеспеченности городских и сельских поселений</a:t>
                      </a:r>
                      <a:r>
                        <a:rPr lang="ru-RU" sz="1100" b="0" i="0" u="none" strike="noStrike" dirty="0">
                          <a:latin typeface="Arial"/>
                        </a:rPr>
                        <a:t> за счет средств областного бюджета"</a:t>
                      </a:r>
                    </a:p>
                  </a:txBody>
                  <a:tcPr marL="7620" marR="7620" marT="7620" marB="0" anchor="ctr"/>
                </a:tc>
                <a:tc>
                  <a:txBody>
                    <a:bodyPr/>
                    <a:lstStyle/>
                    <a:p>
                      <a:pPr algn="r" fontAlgn="ctr"/>
                      <a:r>
                        <a:rPr lang="ru-RU" sz="1100" b="0" i="0" u="none" strike="noStrike">
                          <a:latin typeface="Arial Cyr"/>
                        </a:rPr>
                        <a:t>6 999 650,00</a:t>
                      </a:r>
                    </a:p>
                  </a:txBody>
                  <a:tcPr marL="7620" marR="7620" marT="7620" marB="0" anchor="ctr"/>
                </a:tc>
                <a:tc>
                  <a:txBody>
                    <a:bodyPr/>
                    <a:lstStyle/>
                    <a:p>
                      <a:pPr algn="r" fontAlgn="ctr"/>
                      <a:r>
                        <a:rPr lang="ru-RU" sz="1100" b="0" i="0" u="none" strike="noStrike">
                          <a:latin typeface="Arial Cyr"/>
                        </a:rPr>
                        <a:t>5 599 720,00</a:t>
                      </a:r>
                    </a:p>
                  </a:txBody>
                  <a:tcPr marL="7620" marR="7620" marT="7620" marB="0" anchor="ctr"/>
                </a:tc>
                <a:tc>
                  <a:txBody>
                    <a:bodyPr/>
                    <a:lstStyle/>
                    <a:p>
                      <a:pPr algn="r" fontAlgn="ctr"/>
                      <a:r>
                        <a:rPr lang="ru-RU" sz="1100" b="0" i="0" u="none" strike="noStrike" dirty="0">
                          <a:latin typeface="Arial Cyr"/>
                        </a:rPr>
                        <a:t>5 599 720,00</a:t>
                      </a:r>
                    </a:p>
                  </a:txBody>
                  <a:tcPr marL="7620" marR="7620" marT="7620" marB="0" anchor="ctr"/>
                </a:tc>
              </a:tr>
              <a:tr h="1143008">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a:t>
                      </a:r>
                      <a:r>
                        <a:rPr lang="ru-RU" sz="1100" b="0" i="1" u="none" strike="noStrike" dirty="0">
                          <a:latin typeface="Arial Cyr"/>
                        </a:rPr>
                        <a:t>по созданию и обеспечению деятельности комиссий по делам несовершеннолетних и защите их прав</a:t>
                      </a:r>
                      <a:r>
                        <a:rPr lang="ru-RU" sz="1100" b="0" i="0" u="none" strike="noStrike" dirty="0">
                          <a:latin typeface="Arial Cyr"/>
                        </a:rPr>
                        <a:t>"</a:t>
                      </a:r>
                    </a:p>
                  </a:txBody>
                  <a:tcPr marL="7620" marR="7620" marT="7620" marB="0" anchor="ctr"/>
                </a:tc>
                <a:tc>
                  <a:txBody>
                    <a:bodyPr/>
                    <a:lstStyle/>
                    <a:p>
                      <a:pPr algn="r" fontAlgn="ctr"/>
                      <a:r>
                        <a:rPr lang="ru-RU" sz="1100" b="0" i="0" u="none" strike="noStrike">
                          <a:latin typeface="Arial Cyr"/>
                        </a:rPr>
                        <a:t>305 800,00</a:t>
                      </a:r>
                    </a:p>
                  </a:txBody>
                  <a:tcPr marL="7620" marR="7620" marT="7620" marB="0" anchor="ctr"/>
                </a:tc>
                <a:tc>
                  <a:txBody>
                    <a:bodyPr/>
                    <a:lstStyle/>
                    <a:p>
                      <a:pPr algn="r" fontAlgn="ctr"/>
                      <a:r>
                        <a:rPr lang="ru-RU" sz="1100" b="0" i="0" u="none" strike="noStrike">
                          <a:latin typeface="Arial Cyr"/>
                        </a:rPr>
                        <a:t>305 800,00</a:t>
                      </a:r>
                    </a:p>
                  </a:txBody>
                  <a:tcPr marL="7620" marR="7620" marT="7620" marB="0" anchor="ctr"/>
                </a:tc>
                <a:tc>
                  <a:txBody>
                    <a:bodyPr/>
                    <a:lstStyle/>
                    <a:p>
                      <a:pPr algn="r" fontAlgn="ctr"/>
                      <a:r>
                        <a:rPr lang="ru-RU" sz="1100" b="0" i="0" u="none" strike="noStrike" dirty="0">
                          <a:latin typeface="Arial Cyr"/>
                        </a:rPr>
                        <a:t>305 800,00</a:t>
                      </a:r>
                    </a:p>
                  </a:txBody>
                  <a:tcPr marL="7620" marR="7620" marT="7620" marB="0" anchor="ctr"/>
                </a:tc>
              </a:tr>
            </a:tbl>
          </a:graphicData>
        </a:graphic>
      </p:graphicFrame>
      <p:sp>
        <p:nvSpPr>
          <p:cNvPr id="5" name="Прямоугольник 4"/>
          <p:cNvSpPr/>
          <p:nvPr/>
        </p:nvSpPr>
        <p:spPr>
          <a:xfrm>
            <a:off x="8001024" y="150017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a:t>
            </a:r>
            <a:r>
              <a:rPr lang="ru-RU" sz="2400" dirty="0" smtClean="0"/>
              <a:t>2020 </a:t>
            </a:r>
            <a:r>
              <a:rPr lang="ru-RU" sz="2400" dirty="0" smtClean="0"/>
              <a:t>ГОД И ПЛАНОВЫЙ ПЕРИОД </a:t>
            </a:r>
            <a:r>
              <a:rPr lang="ru-RU" sz="2400" dirty="0" smtClean="0"/>
              <a:t>2021 </a:t>
            </a:r>
            <a:r>
              <a:rPr lang="ru-RU" sz="2400" dirty="0" smtClean="0"/>
              <a:t>И </a:t>
            </a:r>
            <a:r>
              <a:rPr lang="ru-RU" sz="2400" dirty="0" smtClean="0"/>
              <a:t>2022 </a:t>
            </a:r>
            <a:r>
              <a:rPr lang="ru-RU" sz="2400" dirty="0" smtClean="0"/>
              <a:t>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4</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6" name="Содержимое 5"/>
          <p:cNvGraphicFramePr>
            <a:graphicFrameLocks noGrp="1"/>
          </p:cNvGraphicFramePr>
          <p:nvPr>
            <p:ph idx="1"/>
          </p:nvPr>
        </p:nvGraphicFramePr>
        <p:xfrm>
          <a:off x="142844" y="2143116"/>
          <a:ext cx="8786874" cy="3929090"/>
        </p:xfrm>
        <a:graphic>
          <a:graphicData uri="http://schemas.openxmlformats.org/drawingml/2006/table">
            <a:tbl>
              <a:tblPr firstRow="1" bandRow="1">
                <a:tableStyleId>{93296810-A885-4BE3-A3E7-6D5BEEA58F35}</a:tableStyleId>
              </a:tblPr>
              <a:tblGrid>
                <a:gridCol w="5644385"/>
                <a:gridCol w="1067857"/>
                <a:gridCol w="1067857"/>
                <a:gridCol w="1006775"/>
              </a:tblGrid>
              <a:tr h="397122">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2020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smtClean="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a:t>
                      </a:r>
                      <a:r>
                        <a:rPr lang="ru-RU" sz="1200" u="none" strike="noStrike" dirty="0"/>
                        <a:t>год</a:t>
                      </a:r>
                      <a:endParaRPr lang="ru-RU" sz="1200" b="1" i="0" u="none" strike="noStrike" dirty="0">
                        <a:latin typeface="Arial Cyr"/>
                      </a:endParaRPr>
                    </a:p>
                  </a:txBody>
                  <a:tcPr marL="9525" marR="9525" marT="9525" marB="0" anchor="ctr"/>
                </a:tc>
              </a:tr>
              <a:tr h="960200">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муниципальных образований Курской области отдельными государственными полномочиями Курской области </a:t>
                      </a:r>
                      <a:r>
                        <a:rPr lang="ru-RU" sz="1100" b="0" i="1" u="none" strike="noStrike" dirty="0">
                          <a:latin typeface="Arial Cyr"/>
                        </a:rPr>
                        <a:t>в сфере трудовых отношений</a:t>
                      </a:r>
                      <a:r>
                        <a:rPr lang="ru-RU" sz="1100" b="0" i="0" u="none" strike="noStrike" dirty="0">
                          <a:latin typeface="Arial Cyr"/>
                        </a:rPr>
                        <a:t>"</a:t>
                      </a:r>
                    </a:p>
                  </a:txBody>
                  <a:tcPr marL="7620" marR="7620" marT="7620" marB="0" anchor="ctr"/>
                </a:tc>
                <a:tc>
                  <a:txBody>
                    <a:bodyPr/>
                    <a:lstStyle/>
                    <a:p>
                      <a:pPr algn="r" fontAlgn="ctr"/>
                      <a:r>
                        <a:rPr lang="ru-RU" sz="1100" b="0" i="0" u="none" strike="noStrike">
                          <a:latin typeface="Arial Cyr"/>
                        </a:rPr>
                        <a:t>305 800,00</a:t>
                      </a:r>
                    </a:p>
                  </a:txBody>
                  <a:tcPr marL="7620" marR="7620" marT="7620" marB="0" anchor="ctr"/>
                </a:tc>
                <a:tc>
                  <a:txBody>
                    <a:bodyPr/>
                    <a:lstStyle/>
                    <a:p>
                      <a:pPr algn="r" fontAlgn="ctr"/>
                      <a:r>
                        <a:rPr lang="ru-RU" sz="1100" b="0" i="0" u="none" strike="noStrike">
                          <a:latin typeface="Arial Cyr"/>
                        </a:rPr>
                        <a:t>305 800,00</a:t>
                      </a:r>
                    </a:p>
                  </a:txBody>
                  <a:tcPr marL="7620" marR="7620" marT="7620" marB="0" anchor="ctr"/>
                </a:tc>
                <a:tc>
                  <a:txBody>
                    <a:bodyPr/>
                    <a:lstStyle/>
                    <a:p>
                      <a:pPr algn="r" fontAlgn="ctr"/>
                      <a:r>
                        <a:rPr lang="ru-RU" sz="1100" b="0" i="0" u="none" strike="noStrike">
                          <a:latin typeface="Arial Cyr"/>
                        </a:rPr>
                        <a:t>305 800,00</a:t>
                      </a:r>
                    </a:p>
                  </a:txBody>
                  <a:tcPr marL="7620" marR="7620" marT="7620" marB="0" anchor="ctr"/>
                </a:tc>
              </a:tr>
              <a:tr h="1357322">
                <a:tc>
                  <a:txBody>
                    <a:bodyPr/>
                    <a:lstStyle/>
                    <a:p>
                      <a:pPr algn="l" fontAlgn="ctr"/>
                      <a:r>
                        <a:rPr lang="ru-RU" sz="1100" b="0" i="0" u="none" strike="noStrike">
                          <a:latin typeface="Arial"/>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в Курской области отдельными государственными полномочиями Курской области по организации деятельности органов опеки и попечительства" </a:t>
                      </a:r>
                      <a:r>
                        <a:rPr lang="ru-RU" sz="1100" b="0" i="1" u="none" strike="noStrike">
                          <a:latin typeface="Arial"/>
                        </a:rPr>
                        <a:t>на содержание работников, осуществляющих переданные государственные полномочия по организации и осуществлению деятельности по опеке и попечительству</a:t>
                      </a:r>
                      <a:endParaRPr lang="ru-RU" sz="1100" b="0" i="0" u="none" strike="noStrike">
                        <a:latin typeface="Arial"/>
                      </a:endParaRPr>
                    </a:p>
                  </a:txBody>
                  <a:tcPr marL="7620" marR="7620" marT="7620" marB="0" anchor="ctr"/>
                </a:tc>
                <a:tc>
                  <a:txBody>
                    <a:bodyPr/>
                    <a:lstStyle/>
                    <a:p>
                      <a:pPr algn="r" fontAlgn="ctr"/>
                      <a:r>
                        <a:rPr lang="ru-RU" sz="1100" b="0" i="0" u="none" strike="noStrike">
                          <a:latin typeface="Arial Cyr"/>
                        </a:rPr>
                        <a:t>917 400,00</a:t>
                      </a:r>
                    </a:p>
                  </a:txBody>
                  <a:tcPr marL="7620" marR="7620" marT="7620" marB="0" anchor="ctr"/>
                </a:tc>
                <a:tc>
                  <a:txBody>
                    <a:bodyPr/>
                    <a:lstStyle/>
                    <a:p>
                      <a:pPr algn="r" fontAlgn="ctr"/>
                      <a:r>
                        <a:rPr lang="ru-RU" sz="1100" b="0" i="0" u="none" strike="noStrike">
                          <a:latin typeface="Arial Cyr"/>
                        </a:rPr>
                        <a:t>917 400,00</a:t>
                      </a:r>
                    </a:p>
                  </a:txBody>
                  <a:tcPr marL="7620" marR="7620" marT="7620" marB="0" anchor="ctr"/>
                </a:tc>
                <a:tc>
                  <a:txBody>
                    <a:bodyPr/>
                    <a:lstStyle/>
                    <a:p>
                      <a:pPr algn="r" fontAlgn="ctr"/>
                      <a:r>
                        <a:rPr lang="ru-RU" sz="1100" b="0" i="0" u="none" strike="noStrike">
                          <a:latin typeface="Arial Cyr"/>
                        </a:rPr>
                        <a:t>917 400,00</a:t>
                      </a:r>
                    </a:p>
                  </a:txBody>
                  <a:tcPr marL="7620" marR="7620" marT="7620" marB="0" anchor="ctr"/>
                </a:tc>
              </a:tr>
              <a:tr h="1214446">
                <a:tc>
                  <a:txBody>
                    <a:bodyPr/>
                    <a:lstStyle/>
                    <a:p>
                      <a:pPr algn="l" fontAlgn="ctr"/>
                      <a:r>
                        <a:rPr lang="ru-RU" sz="1100" b="0" i="0" u="none" strike="noStrike" dirty="0">
                          <a:latin typeface="Arial Cyr"/>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финансовому обеспечению мер социальной поддержки </a:t>
                      </a:r>
                      <a:r>
                        <a:rPr lang="ru-RU" sz="1100" b="0" i="1" u="none" strike="noStrike" dirty="0">
                          <a:latin typeface="Arial Cyr"/>
                        </a:rPr>
                        <a:t>на предоставление компенсации расходов на оплату жилых помещений, отопления и освещения работникам муниципальных образовательных организаций</a:t>
                      </a:r>
                      <a:r>
                        <a:rPr lang="ru-RU" sz="1100" b="0" i="0" u="none" strike="noStrike" dirty="0">
                          <a:latin typeface="Arial Cyr"/>
                        </a:rPr>
                        <a:t>"</a:t>
                      </a:r>
                    </a:p>
                  </a:txBody>
                  <a:tcPr marL="7620" marR="7620" marT="7620" marB="0" anchor="ctr"/>
                </a:tc>
                <a:tc>
                  <a:txBody>
                    <a:bodyPr/>
                    <a:lstStyle/>
                    <a:p>
                      <a:pPr algn="r" fontAlgn="ctr"/>
                      <a:r>
                        <a:rPr lang="ru-RU" sz="1100" b="0" i="0" u="none" strike="noStrike">
                          <a:latin typeface="Arial Cyr"/>
                        </a:rPr>
                        <a:t>7 830 297,00</a:t>
                      </a:r>
                    </a:p>
                  </a:txBody>
                  <a:tcPr marL="7620" marR="7620" marT="7620" marB="0" anchor="ctr"/>
                </a:tc>
                <a:tc>
                  <a:txBody>
                    <a:bodyPr/>
                    <a:lstStyle/>
                    <a:p>
                      <a:pPr algn="r" fontAlgn="ctr"/>
                      <a:r>
                        <a:rPr lang="ru-RU" sz="1100" b="0" i="0" u="none" strike="noStrike">
                          <a:latin typeface="Arial Cyr"/>
                        </a:rPr>
                        <a:t>7 830 297,00</a:t>
                      </a:r>
                    </a:p>
                  </a:txBody>
                  <a:tcPr marL="7620" marR="7620" marT="7620" marB="0" anchor="ctr"/>
                </a:tc>
                <a:tc>
                  <a:txBody>
                    <a:bodyPr/>
                    <a:lstStyle/>
                    <a:p>
                      <a:pPr algn="r" fontAlgn="ctr"/>
                      <a:r>
                        <a:rPr lang="ru-RU" sz="1100" b="0" i="0" u="none" strike="noStrike" dirty="0">
                          <a:latin typeface="Arial Cyr"/>
                        </a:rPr>
                        <a:t>7 830 297,00</a:t>
                      </a:r>
                    </a:p>
                  </a:txBody>
                  <a:tcPr marL="7620" marR="7620" marT="7620" marB="0" anchor="ctr"/>
                </a:tc>
              </a:tr>
            </a:tbl>
          </a:graphicData>
        </a:graphic>
      </p:graphicFrame>
      <p:sp>
        <p:nvSpPr>
          <p:cNvPr id="5" name="Прямоугольник 4"/>
          <p:cNvSpPr/>
          <p:nvPr/>
        </p:nvSpPr>
        <p:spPr>
          <a:xfrm>
            <a:off x="7715272" y="1714488"/>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a:t>
            </a:r>
            <a:r>
              <a:rPr lang="ru-RU" sz="2400" dirty="0" smtClean="0"/>
              <a:t>2020 </a:t>
            </a:r>
            <a:r>
              <a:rPr lang="ru-RU" sz="2400" dirty="0" smtClean="0"/>
              <a:t>ГОД И ПЛАНОВЫЙ ПЕРИОД </a:t>
            </a:r>
            <a:r>
              <a:rPr lang="ru-RU" sz="2400" dirty="0" smtClean="0"/>
              <a:t>2021 </a:t>
            </a:r>
            <a:r>
              <a:rPr lang="ru-RU" sz="2400" dirty="0" smtClean="0"/>
              <a:t>И </a:t>
            </a:r>
            <a:r>
              <a:rPr lang="ru-RU" sz="2400" dirty="0" smtClean="0"/>
              <a:t>2022 </a:t>
            </a:r>
            <a:r>
              <a:rPr lang="ru-RU" sz="2400" dirty="0" smtClean="0"/>
              <a:t>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5</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5" name="Содержимое 4"/>
          <p:cNvGraphicFramePr>
            <a:graphicFrameLocks noGrp="1"/>
          </p:cNvGraphicFramePr>
          <p:nvPr>
            <p:ph idx="1"/>
          </p:nvPr>
        </p:nvGraphicFramePr>
        <p:xfrm>
          <a:off x="71374" y="1857364"/>
          <a:ext cx="9072626" cy="4920418"/>
        </p:xfrm>
        <a:graphic>
          <a:graphicData uri="http://schemas.openxmlformats.org/drawingml/2006/table">
            <a:tbl>
              <a:tblPr firstRow="1" bandRow="1">
                <a:tableStyleId>{93296810-A885-4BE3-A3E7-6D5BEEA58F35}</a:tableStyleId>
              </a:tblPr>
              <a:tblGrid>
                <a:gridCol w="5857948"/>
                <a:gridCol w="1143008"/>
                <a:gridCol w="1000132"/>
                <a:gridCol w="1071538"/>
              </a:tblGrid>
              <a:tr h="411619">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2020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smtClean="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a:t>
                      </a:r>
                      <a:r>
                        <a:rPr lang="ru-RU" sz="1200" u="none" strike="noStrike" dirty="0"/>
                        <a:t>год</a:t>
                      </a:r>
                      <a:endParaRPr lang="ru-RU" sz="1200" b="1" i="0" u="none" strike="noStrike" dirty="0">
                        <a:latin typeface="Arial Cyr"/>
                      </a:endParaRPr>
                    </a:p>
                  </a:txBody>
                  <a:tcPr marL="9525" marR="9525" marT="9525" marB="0" anchor="ctr"/>
                </a:tc>
              </a:tr>
              <a:tr h="1725803">
                <a:tc>
                  <a:txBody>
                    <a:bodyPr/>
                    <a:lstStyle/>
                    <a:p>
                      <a:pPr algn="l" fontAlgn="ctr"/>
                      <a:r>
                        <a:rPr lang="ru-RU" sz="1100" b="0" i="0" u="none" strike="noStrike" dirty="0">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предоставлению работникам муниципальных учреждений культуры  мер социальной поддержки, установленных законодательством Курской области" размер субвенций, передаваемых органам местного самоуправления муниципальных районов для осуществления государственных полномочий </a:t>
                      </a:r>
                      <a:r>
                        <a:rPr lang="ru-RU" sz="1100" b="0" i="1" u="none" strike="noStrike" dirty="0">
                          <a:latin typeface="Arial"/>
                        </a:rPr>
                        <a:t>по предоставлению мер социальной поддержки работникам муниципальных учреждений культуры на оплату жилья и коммунальных услуг</a:t>
                      </a:r>
                      <a:endParaRPr lang="ru-RU" sz="1100" b="0" i="0" u="none" strike="noStrike" dirty="0">
                        <a:latin typeface="Arial"/>
                      </a:endParaRPr>
                    </a:p>
                  </a:txBody>
                  <a:tcPr marL="7620" marR="7620" marT="7620" marB="0" anchor="ctr"/>
                </a:tc>
                <a:tc>
                  <a:txBody>
                    <a:bodyPr/>
                    <a:lstStyle/>
                    <a:p>
                      <a:pPr algn="r" fontAlgn="ctr"/>
                      <a:r>
                        <a:rPr lang="ru-RU" sz="1100" b="0" i="0" u="none" strike="noStrike">
                          <a:latin typeface="Arial Cyr"/>
                        </a:rPr>
                        <a:t>1 396 537,00</a:t>
                      </a:r>
                    </a:p>
                  </a:txBody>
                  <a:tcPr marL="7620" marR="7620" marT="7620" marB="0" anchor="ctr"/>
                </a:tc>
                <a:tc>
                  <a:txBody>
                    <a:bodyPr/>
                    <a:lstStyle/>
                    <a:p>
                      <a:pPr algn="r" fontAlgn="ctr"/>
                      <a:r>
                        <a:rPr lang="ru-RU" sz="1100" b="0" i="0" u="none" strike="noStrike">
                          <a:latin typeface="Arial Cyr"/>
                        </a:rPr>
                        <a:t>1 396 537,00</a:t>
                      </a:r>
                    </a:p>
                  </a:txBody>
                  <a:tcPr marL="7620" marR="7620" marT="7620" marB="0" anchor="ctr"/>
                </a:tc>
                <a:tc>
                  <a:txBody>
                    <a:bodyPr/>
                    <a:lstStyle/>
                    <a:p>
                      <a:pPr algn="r" fontAlgn="ctr"/>
                      <a:r>
                        <a:rPr lang="ru-RU" sz="1100" b="0" i="0" u="none" strike="noStrike">
                          <a:latin typeface="Arial Cyr"/>
                        </a:rPr>
                        <a:t>1 396 537,00</a:t>
                      </a:r>
                    </a:p>
                  </a:txBody>
                  <a:tcPr marL="7620" marR="7620" marT="7620" marB="0" anchor="ctr"/>
                </a:tc>
              </a:tr>
              <a:tr h="1153186">
                <a:tc>
                  <a:txBody>
                    <a:bodyPr/>
                    <a:lstStyle/>
                    <a:p>
                      <a:pPr algn="l" fontAlgn="ctr"/>
                      <a:r>
                        <a:rPr lang="ru-RU" sz="1100" b="0" i="0" u="none" strike="noStrike" dirty="0">
                          <a:latin typeface="Arial"/>
                        </a:rPr>
                        <a:t>субвенции из областного бюджета бюджетам муниципальных районов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по предоставлению работникам муниципальных учреждений культуры  мер социальной поддержки, установленных законодательством Курской области" размер субвенций, передаваемых органам местного самоуправления муниципальных районов</a:t>
                      </a:r>
                      <a:r>
                        <a:rPr lang="ru-RU" sz="1100" b="0" i="1" u="none" strike="noStrike" dirty="0">
                          <a:latin typeface="Arial"/>
                        </a:rPr>
                        <a:t> на содержание работников</a:t>
                      </a:r>
                      <a:r>
                        <a:rPr lang="ru-RU" sz="1100" b="0" i="0" u="none" strike="noStrike" dirty="0">
                          <a:latin typeface="Arial"/>
                        </a:rPr>
                        <a:t>, осуществляющих отдельные государственные полномочия по предоставлению работникам муниципальных учреждений культуры мер социальной поддержки</a:t>
                      </a:r>
                    </a:p>
                  </a:txBody>
                  <a:tcPr marL="7620" marR="7620" marT="7620" marB="0" anchor="ctr"/>
                </a:tc>
                <a:tc>
                  <a:txBody>
                    <a:bodyPr/>
                    <a:lstStyle/>
                    <a:p>
                      <a:pPr algn="r" fontAlgn="ctr"/>
                      <a:r>
                        <a:rPr lang="ru-RU" sz="1100" b="0" i="0" u="none" strike="noStrike">
                          <a:latin typeface="Arial Cyr"/>
                        </a:rPr>
                        <a:t>52 872,00</a:t>
                      </a:r>
                    </a:p>
                  </a:txBody>
                  <a:tcPr marL="7620" marR="7620" marT="7620" marB="0" anchor="ctr"/>
                </a:tc>
                <a:tc>
                  <a:txBody>
                    <a:bodyPr/>
                    <a:lstStyle/>
                    <a:p>
                      <a:pPr algn="r" fontAlgn="ctr"/>
                      <a:r>
                        <a:rPr lang="ru-RU" sz="1100" b="0" i="0" u="none" strike="noStrike">
                          <a:latin typeface="Arial Cyr"/>
                        </a:rPr>
                        <a:t>52 872,00</a:t>
                      </a:r>
                    </a:p>
                  </a:txBody>
                  <a:tcPr marL="7620" marR="7620" marT="7620" marB="0" anchor="ctr"/>
                </a:tc>
                <a:tc>
                  <a:txBody>
                    <a:bodyPr/>
                    <a:lstStyle/>
                    <a:p>
                      <a:pPr algn="r" fontAlgn="ctr"/>
                      <a:r>
                        <a:rPr lang="ru-RU" sz="1100" b="0" i="0" u="none" strike="noStrike">
                          <a:latin typeface="Arial Cyr"/>
                        </a:rPr>
                        <a:t>52 872,00</a:t>
                      </a:r>
                    </a:p>
                  </a:txBody>
                  <a:tcPr marL="7620" marR="7620" marT="7620" marB="0" anchor="ctr"/>
                </a:tc>
              </a:tr>
              <a:tr h="1098976">
                <a:tc>
                  <a:txBody>
                    <a:bodyPr/>
                    <a:lstStyle/>
                    <a:p>
                      <a:pPr algn="l" fontAlgn="ctr"/>
                      <a:r>
                        <a:rPr lang="ru-RU" sz="1100" b="0" i="0" u="none" strike="noStrike">
                          <a:latin typeface="Arial Cyr"/>
                        </a:rPr>
                        <a:t>субвенции из областного бюджета бюджетам </a:t>
                      </a:r>
                      <a:r>
                        <a:rPr lang="ru-RU" sz="1100" b="0" i="1" u="none" strike="noStrike">
                          <a:latin typeface="Arial Cyr"/>
                        </a:rPr>
                        <a:t>на реализацию основных общеобразовательных и дополнительных общеобразовательных программ в части финансирования расходов на оплату труда</a:t>
                      </a:r>
                      <a:r>
                        <a:rPr lang="ru-RU" sz="1100" b="0" i="0" u="none" strike="noStrike">
                          <a:latin typeface="Arial Cyr"/>
                        </a:rPr>
                        <a:t> работников муниципальных общеобразовательных организаций, расходов на приобретение учебников и учебных пособий, средств обучения, игр, игрушек (за исключением расходов на содержание зданий и оплату коммунальных услуг)</a:t>
                      </a:r>
                    </a:p>
                  </a:txBody>
                  <a:tcPr marL="7620" marR="7620" marT="7620" marB="0" anchor="ctr"/>
                </a:tc>
                <a:tc>
                  <a:txBody>
                    <a:bodyPr/>
                    <a:lstStyle/>
                    <a:p>
                      <a:pPr algn="r" fontAlgn="ctr"/>
                      <a:r>
                        <a:rPr lang="ru-RU" sz="1100" b="0" i="0" u="none" strike="noStrike">
                          <a:latin typeface="Arial Cyr"/>
                        </a:rPr>
                        <a:t>182 777 834,00</a:t>
                      </a:r>
                    </a:p>
                  </a:txBody>
                  <a:tcPr marL="7620" marR="7620" marT="7620" marB="0" anchor="ctr"/>
                </a:tc>
                <a:tc>
                  <a:txBody>
                    <a:bodyPr/>
                    <a:lstStyle/>
                    <a:p>
                      <a:pPr algn="r" fontAlgn="ctr"/>
                      <a:r>
                        <a:rPr lang="ru-RU" sz="1100" b="0" i="0" u="none" strike="noStrike" dirty="0">
                          <a:latin typeface="Arial Cyr"/>
                        </a:rPr>
                        <a:t>181 693 393,00</a:t>
                      </a:r>
                    </a:p>
                  </a:txBody>
                  <a:tcPr marL="7620" marR="7620" marT="7620" marB="0" anchor="ctr"/>
                </a:tc>
                <a:tc>
                  <a:txBody>
                    <a:bodyPr/>
                    <a:lstStyle/>
                    <a:p>
                      <a:pPr algn="r" fontAlgn="ctr"/>
                      <a:r>
                        <a:rPr lang="ru-RU" sz="1100" b="0" i="0" u="none" strike="noStrike" dirty="0">
                          <a:latin typeface="Arial Cyr"/>
                        </a:rPr>
                        <a:t>181 693 393,00</a:t>
                      </a:r>
                    </a:p>
                  </a:txBody>
                  <a:tcPr marL="7620" marR="7620" marT="7620" marB="0" anchor="ctr"/>
                </a:tc>
              </a:tr>
            </a:tbl>
          </a:graphicData>
        </a:graphic>
      </p:graphicFrame>
      <p:sp>
        <p:nvSpPr>
          <p:cNvPr id="4" name="Прямоугольник 3"/>
          <p:cNvSpPr/>
          <p:nvPr/>
        </p:nvSpPr>
        <p:spPr>
          <a:xfrm>
            <a:off x="8072462" y="1357298"/>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a:t>
            </a:r>
            <a:r>
              <a:rPr lang="ru-RU" sz="2400" dirty="0" smtClean="0"/>
              <a:t>2020 </a:t>
            </a:r>
            <a:r>
              <a:rPr lang="ru-RU" sz="2400" dirty="0" smtClean="0"/>
              <a:t>ГОД И ПЛАНОВЫЙ ПЕРИОД </a:t>
            </a:r>
            <a:r>
              <a:rPr lang="ru-RU" sz="2400" dirty="0" smtClean="0"/>
              <a:t>2021 </a:t>
            </a:r>
            <a:r>
              <a:rPr lang="ru-RU" sz="2400" dirty="0" smtClean="0"/>
              <a:t>И </a:t>
            </a:r>
            <a:r>
              <a:rPr lang="ru-RU" sz="2400" dirty="0" smtClean="0"/>
              <a:t>2022 </a:t>
            </a:r>
            <a:r>
              <a:rPr lang="ru-RU" sz="2400" dirty="0" smtClean="0"/>
              <a:t>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6</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5" name="Содержимое 4"/>
          <p:cNvGraphicFramePr>
            <a:graphicFrameLocks noGrp="1"/>
          </p:cNvGraphicFramePr>
          <p:nvPr>
            <p:ph idx="1"/>
          </p:nvPr>
        </p:nvGraphicFramePr>
        <p:xfrm>
          <a:off x="214282" y="1714488"/>
          <a:ext cx="8715437" cy="4951144"/>
        </p:xfrm>
        <a:graphic>
          <a:graphicData uri="http://schemas.openxmlformats.org/drawingml/2006/table">
            <a:tbl>
              <a:tblPr firstRow="1" bandRow="1">
                <a:tableStyleId>{93296810-A885-4BE3-A3E7-6D5BEEA58F35}</a:tableStyleId>
              </a:tblPr>
              <a:tblGrid>
                <a:gridCol w="5929355"/>
                <a:gridCol w="1000132"/>
                <a:gridCol w="928694"/>
                <a:gridCol w="857256"/>
              </a:tblGrid>
              <a:tr h="394384">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2020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smtClean="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a:t>
                      </a:r>
                      <a:r>
                        <a:rPr lang="ru-RU" sz="1200" u="none" strike="noStrike" dirty="0"/>
                        <a:t>год</a:t>
                      </a:r>
                      <a:endParaRPr lang="ru-RU" sz="1200" b="1" i="0" u="none" strike="noStrike" dirty="0">
                        <a:latin typeface="Arial Cyr"/>
                      </a:endParaRPr>
                    </a:p>
                  </a:txBody>
                  <a:tcPr marL="9525" marR="9525" marT="9525" marB="0" anchor="ctr"/>
                </a:tc>
              </a:tr>
              <a:tr h="1168448">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оказание финансовой поддержки </a:t>
                      </a:r>
                      <a:r>
                        <a:rPr lang="ru-RU" sz="1100" b="0" i="1" u="none" strike="noStrike" dirty="0">
                          <a:latin typeface="Arial Cyr"/>
                        </a:rPr>
                        <a:t>общественным организациям ветеранов войны, труда, Вооруженных сил и правоохранительных органов области</a:t>
                      </a:r>
                      <a:endParaRPr lang="ru-RU" sz="1100" b="0" i="0" u="none" strike="noStrike" dirty="0">
                        <a:latin typeface="Arial Cyr"/>
                      </a:endParaRPr>
                    </a:p>
                  </a:txBody>
                  <a:tcPr marL="7620" marR="7620" marT="7620" marB="0" anchor="ctr"/>
                </a:tc>
                <a:tc>
                  <a:txBody>
                    <a:bodyPr/>
                    <a:lstStyle/>
                    <a:p>
                      <a:pPr algn="r" fontAlgn="ctr"/>
                      <a:r>
                        <a:rPr lang="ru-RU" sz="1100" b="0" i="0" u="none" strike="noStrike">
                          <a:latin typeface="Arial Cyr"/>
                        </a:rPr>
                        <a:t>124 300,00</a:t>
                      </a:r>
                    </a:p>
                  </a:txBody>
                  <a:tcPr marL="7620" marR="7620" marT="7620" marB="0" anchor="ctr"/>
                </a:tc>
                <a:tc>
                  <a:txBody>
                    <a:bodyPr/>
                    <a:lstStyle/>
                    <a:p>
                      <a:pPr algn="r" fontAlgn="ctr"/>
                      <a:r>
                        <a:rPr lang="ru-RU" sz="1100" b="0" i="0" u="none" strike="noStrike">
                          <a:latin typeface="Arial Cyr"/>
                        </a:rPr>
                        <a:t>124 300,00</a:t>
                      </a:r>
                    </a:p>
                  </a:txBody>
                  <a:tcPr marL="7620" marR="7620" marT="7620" marB="0" anchor="ctr"/>
                </a:tc>
                <a:tc>
                  <a:txBody>
                    <a:bodyPr/>
                    <a:lstStyle/>
                    <a:p>
                      <a:pPr algn="r" fontAlgn="ctr"/>
                      <a:r>
                        <a:rPr lang="ru-RU" sz="1100" b="0" i="0" u="none" strike="noStrike">
                          <a:latin typeface="Arial Cyr"/>
                        </a:rPr>
                        <a:t>124 300,00</a:t>
                      </a:r>
                    </a:p>
                  </a:txBody>
                  <a:tcPr marL="7620" marR="7620" marT="7620" marB="0" anchor="ctr"/>
                </a:tc>
              </a:tr>
              <a:tr h="1135352">
                <a:tc>
                  <a:txBody>
                    <a:bodyPr/>
                    <a:lstStyle/>
                    <a:p>
                      <a:pPr algn="l" fontAlgn="ctr"/>
                      <a:r>
                        <a:rPr lang="ru-RU" sz="1100" b="0" i="0" u="none" strike="noStrike">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для осуществления отдельных государственных полномочий, связанных с предоставлением социальной поддержки отдельным категориям граждан </a:t>
                      </a:r>
                      <a:r>
                        <a:rPr lang="ru-RU" sz="1100" b="0" i="1" u="none" strike="noStrike">
                          <a:latin typeface="Arial Cyr"/>
                        </a:rPr>
                        <a:t>по обеспечению продовольственными товарами по сниженным ценам и выплатой ежемесячной денежной компенсации</a:t>
                      </a:r>
                      <a:endParaRPr lang="ru-RU" sz="1100" b="0" i="0" u="none" strike="noStrike">
                        <a:latin typeface="Arial Cyr"/>
                      </a:endParaRPr>
                    </a:p>
                  </a:txBody>
                  <a:tcPr marL="7620" marR="7620" marT="7620" marB="0" anchor="ctr"/>
                </a:tc>
                <a:tc>
                  <a:txBody>
                    <a:bodyPr/>
                    <a:lstStyle/>
                    <a:p>
                      <a:pPr algn="r" fontAlgn="ctr"/>
                      <a:r>
                        <a:rPr lang="ru-RU" sz="1100" b="0" i="0" u="none" strike="noStrike">
                          <a:latin typeface="Arial Cyr"/>
                        </a:rPr>
                        <a:t>209 161,00</a:t>
                      </a:r>
                    </a:p>
                  </a:txBody>
                  <a:tcPr marL="7620" marR="7620" marT="7620" marB="0" anchor="ctr"/>
                </a:tc>
                <a:tc>
                  <a:txBody>
                    <a:bodyPr/>
                    <a:lstStyle/>
                    <a:p>
                      <a:pPr algn="r" fontAlgn="ctr"/>
                      <a:r>
                        <a:rPr lang="ru-RU" sz="1100" b="0" i="0" u="none" strike="noStrike">
                          <a:latin typeface="Arial Cyr"/>
                        </a:rPr>
                        <a:t>209 161,00</a:t>
                      </a:r>
                    </a:p>
                  </a:txBody>
                  <a:tcPr marL="7620" marR="7620" marT="7620" marB="0" anchor="ctr"/>
                </a:tc>
                <a:tc>
                  <a:txBody>
                    <a:bodyPr/>
                    <a:lstStyle/>
                    <a:p>
                      <a:pPr algn="r" fontAlgn="ctr"/>
                      <a:r>
                        <a:rPr lang="ru-RU" sz="1100" b="0" i="0" u="none" strike="noStrike">
                          <a:latin typeface="Arial Cyr"/>
                        </a:rPr>
                        <a:t>209 161,00</a:t>
                      </a:r>
                    </a:p>
                  </a:txBody>
                  <a:tcPr marL="7620" marR="7620" marT="7620" marB="0" anchor="ctr"/>
                </a:tc>
              </a:tr>
              <a:tr h="928694">
                <a:tc>
                  <a:txBody>
                    <a:bodyPr/>
                    <a:lstStyle/>
                    <a:p>
                      <a:pPr algn="l" fontAlgn="ctr"/>
                      <a:r>
                        <a:rPr lang="ru-RU" sz="1100" b="0" i="0" u="none" strike="noStrike">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на обеспечение мер социальной поддержки </a:t>
                      </a:r>
                      <a:r>
                        <a:rPr lang="ru-RU" sz="1100" b="0" i="1" u="none" strike="noStrike">
                          <a:latin typeface="Arial Cyr"/>
                        </a:rPr>
                        <a:t>ветеранов труда и тружеников тыла</a:t>
                      </a:r>
                      <a:endParaRPr lang="ru-RU" sz="1100" b="0" i="0" u="none" strike="noStrike">
                        <a:latin typeface="Arial Cyr"/>
                      </a:endParaRPr>
                    </a:p>
                  </a:txBody>
                  <a:tcPr marL="7620" marR="7620" marT="7620" marB="0" anchor="ctr"/>
                </a:tc>
                <a:tc>
                  <a:txBody>
                    <a:bodyPr/>
                    <a:lstStyle/>
                    <a:p>
                      <a:pPr algn="r" fontAlgn="ctr"/>
                      <a:r>
                        <a:rPr lang="ru-RU" sz="1100" b="0" i="0" u="none" strike="noStrike">
                          <a:latin typeface="Arial Cyr"/>
                        </a:rPr>
                        <a:t>5 546 402,00</a:t>
                      </a:r>
                    </a:p>
                  </a:txBody>
                  <a:tcPr marL="7620" marR="7620" marT="7620" marB="0" anchor="ctr"/>
                </a:tc>
                <a:tc>
                  <a:txBody>
                    <a:bodyPr/>
                    <a:lstStyle/>
                    <a:p>
                      <a:pPr algn="r" fontAlgn="ctr"/>
                      <a:r>
                        <a:rPr lang="ru-RU" sz="1100" b="0" i="0" u="none" strike="noStrike">
                          <a:latin typeface="Arial Cyr"/>
                        </a:rPr>
                        <a:t>5 546 402,00</a:t>
                      </a:r>
                    </a:p>
                  </a:txBody>
                  <a:tcPr marL="7620" marR="7620" marT="7620" marB="0" anchor="ctr"/>
                </a:tc>
                <a:tc>
                  <a:txBody>
                    <a:bodyPr/>
                    <a:lstStyle/>
                    <a:p>
                      <a:pPr algn="r" fontAlgn="ctr"/>
                      <a:r>
                        <a:rPr lang="ru-RU" sz="1100" b="0" i="0" u="none" strike="noStrike">
                          <a:latin typeface="Arial Cyr"/>
                        </a:rPr>
                        <a:t>5 546 402,00</a:t>
                      </a:r>
                    </a:p>
                  </a:txBody>
                  <a:tcPr marL="7620" marR="7620" marT="7620" marB="0" anchor="ctr"/>
                </a:tc>
              </a:tr>
              <a:tr h="928694">
                <a:tc>
                  <a:txBody>
                    <a:bodyPr/>
                    <a:lstStyle/>
                    <a:p>
                      <a:pPr algn="l" fontAlgn="ctr"/>
                      <a:r>
                        <a:rPr lang="ru-RU" sz="1100" b="0" i="0" u="none" strike="noStrike">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a:t>
                      </a:r>
                      <a:r>
                        <a:rPr lang="ru-RU" sz="1100" b="0" i="1" u="none" strike="noStrike">
                          <a:latin typeface="Arial Cyr"/>
                        </a:rPr>
                        <a:t> на выплату ежемесячного пособия на ребенка</a:t>
                      </a:r>
                      <a:endParaRPr lang="ru-RU" sz="1100" b="0" i="0" u="none" strike="noStrike">
                        <a:latin typeface="Arial Cyr"/>
                      </a:endParaRPr>
                    </a:p>
                  </a:txBody>
                  <a:tcPr marL="7620" marR="7620" marT="7620" marB="0" anchor="ctr"/>
                </a:tc>
                <a:tc>
                  <a:txBody>
                    <a:bodyPr/>
                    <a:lstStyle/>
                    <a:p>
                      <a:pPr algn="r" fontAlgn="ctr"/>
                      <a:r>
                        <a:rPr lang="ru-RU" sz="1100" b="0" i="0" u="none" strike="noStrike">
                          <a:latin typeface="Arial Cyr"/>
                        </a:rPr>
                        <a:t>1 946 682,00</a:t>
                      </a:r>
                    </a:p>
                  </a:txBody>
                  <a:tcPr marL="7620" marR="7620" marT="7620" marB="0" anchor="ctr"/>
                </a:tc>
                <a:tc>
                  <a:txBody>
                    <a:bodyPr/>
                    <a:lstStyle/>
                    <a:p>
                      <a:pPr algn="r" fontAlgn="ctr"/>
                      <a:r>
                        <a:rPr lang="ru-RU" sz="1100" b="0" i="0" u="none" strike="noStrike">
                          <a:latin typeface="Arial Cyr"/>
                        </a:rPr>
                        <a:t>1 946 682,00</a:t>
                      </a:r>
                    </a:p>
                  </a:txBody>
                  <a:tcPr marL="7620" marR="7620" marT="7620" marB="0" anchor="ctr"/>
                </a:tc>
                <a:tc>
                  <a:txBody>
                    <a:bodyPr/>
                    <a:lstStyle/>
                    <a:p>
                      <a:pPr algn="r" fontAlgn="ctr"/>
                      <a:r>
                        <a:rPr lang="ru-RU" sz="1100" b="0" i="0" u="none" strike="noStrike" dirty="0">
                          <a:latin typeface="Arial Cyr"/>
                        </a:rPr>
                        <a:t>1 946 682,00</a:t>
                      </a:r>
                    </a:p>
                  </a:txBody>
                  <a:tcPr marL="7620" marR="7620" marT="7620" marB="0" anchor="ctr"/>
                </a:tc>
              </a:tr>
            </a:tbl>
          </a:graphicData>
        </a:graphic>
      </p:graphicFrame>
      <p:sp>
        <p:nvSpPr>
          <p:cNvPr id="4" name="Прямоугольник 3"/>
          <p:cNvSpPr/>
          <p:nvPr/>
        </p:nvSpPr>
        <p:spPr>
          <a:xfrm>
            <a:off x="8072462" y="1285860"/>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368412"/>
          </a:xfrm>
        </p:spPr>
        <p:txBody>
          <a:bodyPr anchor="ctr">
            <a:noAutofit/>
          </a:bodyPr>
          <a:lstStyle/>
          <a:p>
            <a:pPr algn="ctr"/>
            <a:r>
              <a:rPr lang="ru-RU" sz="2400" dirty="0" smtClean="0"/>
              <a:t>ОБЪЕМ БЕЗВОЗМЕЗДНЫХ ПОСТУПЛЕНИЙ ИЗ ОБЛАСТНОГО БЮДЖЕТА В БЮДЖЕТ МУНИЦИПАЛЬНОГО РАЙОНА НА </a:t>
            </a:r>
            <a:r>
              <a:rPr lang="ru-RU" sz="2400" dirty="0" smtClean="0"/>
              <a:t>2020 </a:t>
            </a:r>
            <a:r>
              <a:rPr lang="ru-RU" sz="2400" dirty="0" smtClean="0"/>
              <a:t>ГОД И ПЛАНОВЫЙ ПЕРИОД </a:t>
            </a:r>
            <a:r>
              <a:rPr lang="ru-RU" sz="2400" dirty="0" smtClean="0"/>
              <a:t>2021 </a:t>
            </a:r>
            <a:r>
              <a:rPr lang="ru-RU" sz="2400" dirty="0" smtClean="0"/>
              <a:t>И </a:t>
            </a:r>
            <a:r>
              <a:rPr lang="ru-RU" sz="2400" dirty="0" smtClean="0"/>
              <a:t>2022 </a:t>
            </a:r>
            <a:r>
              <a:rPr lang="ru-RU" sz="2400" dirty="0" smtClean="0"/>
              <a:t>ГОДОВ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7</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5" name="Содержимое 4"/>
          <p:cNvGraphicFramePr>
            <a:graphicFrameLocks noGrp="1"/>
          </p:cNvGraphicFramePr>
          <p:nvPr>
            <p:ph idx="1"/>
          </p:nvPr>
        </p:nvGraphicFramePr>
        <p:xfrm>
          <a:off x="214282" y="1714488"/>
          <a:ext cx="8715437" cy="4214842"/>
        </p:xfrm>
        <a:graphic>
          <a:graphicData uri="http://schemas.openxmlformats.org/drawingml/2006/table">
            <a:tbl>
              <a:tblPr firstRow="1" bandRow="1">
                <a:tableStyleId>{93296810-A885-4BE3-A3E7-6D5BEEA58F35}</a:tableStyleId>
              </a:tblPr>
              <a:tblGrid>
                <a:gridCol w="5929355"/>
                <a:gridCol w="1000132"/>
                <a:gridCol w="928694"/>
                <a:gridCol w="857256"/>
              </a:tblGrid>
              <a:tr h="394384">
                <a:tc>
                  <a:txBody>
                    <a:bodyPr/>
                    <a:lstStyle/>
                    <a:p>
                      <a:pPr algn="ctr" fontAlgn="b"/>
                      <a:r>
                        <a:rPr lang="ru-RU" sz="1200" u="none" strike="noStrike" dirty="0"/>
                        <a:t>НАИМЕНОВАНИЕ</a:t>
                      </a:r>
                      <a:endParaRPr lang="ru-RU" sz="1200" b="1" i="0" u="none" strike="noStrike" dirty="0">
                        <a:latin typeface="Arial"/>
                      </a:endParaRPr>
                    </a:p>
                  </a:txBody>
                  <a:tcPr marL="9525" marR="9525" marT="9525" marB="0" anchor="ctr"/>
                </a:tc>
                <a:tc>
                  <a:txBody>
                    <a:bodyPr/>
                    <a:lstStyle/>
                    <a:p>
                      <a:pPr algn="ctr" fontAlgn="ctr"/>
                      <a:r>
                        <a:rPr lang="ru-RU" sz="1200" u="none" strike="noStrike" dirty="0" smtClean="0"/>
                        <a:t>2020 </a:t>
                      </a:r>
                      <a:r>
                        <a:rPr lang="ru-RU" sz="1200" u="none" strike="noStrike" dirty="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2021 </a:t>
                      </a:r>
                      <a:r>
                        <a:rPr lang="ru-RU" sz="1200" u="none" strike="noStrike" dirty="0" smtClean="0"/>
                        <a:t>год</a:t>
                      </a:r>
                      <a:endParaRPr lang="ru-RU" sz="1200" b="1" i="0" u="none" strike="noStrike" dirty="0">
                        <a:latin typeface="Arial Cyr"/>
                      </a:endParaRPr>
                    </a:p>
                  </a:txBody>
                  <a:tcPr marL="9525" marR="9525" marT="9525" marB="0" anchor="ctr"/>
                </a:tc>
                <a:tc>
                  <a:txBody>
                    <a:bodyPr/>
                    <a:lstStyle/>
                    <a:p>
                      <a:pPr algn="ctr" fontAlgn="ctr"/>
                      <a:r>
                        <a:rPr lang="ru-RU" sz="1200" u="none" strike="noStrike" dirty="0" smtClean="0"/>
                        <a:t>2022 </a:t>
                      </a:r>
                      <a:r>
                        <a:rPr lang="ru-RU" sz="1200" u="none" strike="noStrike" dirty="0"/>
                        <a:t>год</a:t>
                      </a:r>
                      <a:endParaRPr lang="ru-RU" sz="1200" b="1" i="0" u="none" strike="noStrike" dirty="0">
                        <a:latin typeface="Arial Cyr"/>
                      </a:endParaRPr>
                    </a:p>
                  </a:txBody>
                  <a:tcPr marL="9525" marR="9525" marT="9525" marB="0" anchor="ctr"/>
                </a:tc>
              </a:tr>
              <a:tr h="1248690">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Курской области в соответствии с Законом Курской области "О наделении органов местного самоуправления Курской области отдельными государственными полномочиями Курской области в сфере социальной защиты населения" </a:t>
                      </a:r>
                      <a:r>
                        <a:rPr lang="ru-RU" sz="1100" b="0" i="1" u="none" strike="noStrike" dirty="0">
                          <a:latin typeface="Arial Cyr"/>
                        </a:rPr>
                        <a:t>на содержание работников, осуществляющих переданные государственные полномочия в сфере социальной защиты населения</a:t>
                      </a:r>
                      <a:endParaRPr lang="ru-RU" sz="1100" b="0" i="0" u="none" strike="noStrike" dirty="0">
                        <a:latin typeface="Arial Cyr"/>
                      </a:endParaRPr>
                    </a:p>
                  </a:txBody>
                  <a:tcPr marL="7620" marR="7620" marT="7620" marB="0" anchor="ctr"/>
                </a:tc>
                <a:tc>
                  <a:txBody>
                    <a:bodyPr/>
                    <a:lstStyle/>
                    <a:p>
                      <a:pPr algn="r" fontAlgn="ctr"/>
                      <a:r>
                        <a:rPr lang="ru-RU" sz="1100" b="0" i="0" u="none" strike="noStrike">
                          <a:latin typeface="Arial Cyr"/>
                        </a:rPr>
                        <a:t>1 529 000,00</a:t>
                      </a:r>
                    </a:p>
                  </a:txBody>
                  <a:tcPr marL="7620" marR="7620" marT="7620" marB="0" anchor="ctr"/>
                </a:tc>
                <a:tc>
                  <a:txBody>
                    <a:bodyPr/>
                    <a:lstStyle/>
                    <a:p>
                      <a:pPr algn="r" fontAlgn="ctr"/>
                      <a:r>
                        <a:rPr lang="ru-RU" sz="1100" b="0" i="0" u="none" strike="noStrike">
                          <a:latin typeface="Arial Cyr"/>
                        </a:rPr>
                        <a:t>1 529 000,00</a:t>
                      </a:r>
                    </a:p>
                  </a:txBody>
                  <a:tcPr marL="7620" marR="7620" marT="7620" marB="0" anchor="ctr"/>
                </a:tc>
                <a:tc>
                  <a:txBody>
                    <a:bodyPr/>
                    <a:lstStyle/>
                    <a:p>
                      <a:pPr algn="r" fontAlgn="ctr"/>
                      <a:r>
                        <a:rPr lang="ru-RU" sz="1100" b="0" i="0" u="none" strike="noStrike">
                          <a:latin typeface="Arial Cyr"/>
                        </a:rPr>
                        <a:t>1 529 000,00</a:t>
                      </a:r>
                    </a:p>
                  </a:txBody>
                  <a:tcPr marL="7620" marR="7620" marT="7620" marB="0" anchor="ctr"/>
                </a:tc>
              </a:tr>
              <a:tr h="1285884">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Курской области отдельными государственными полномочиями по организации мероприятий при осуществлении деятельности по обращению с животными без владельцев" </a:t>
                      </a:r>
                      <a:r>
                        <a:rPr lang="ru-RU" sz="1100" b="0" i="1" u="none" strike="noStrike" dirty="0">
                          <a:latin typeface="Arial Cyr"/>
                        </a:rPr>
                        <a:t>на организацию проведения мероприятий при осуществлении деятельности по обращению с животными без владельцев</a:t>
                      </a:r>
                      <a:endParaRPr lang="ru-RU" sz="1100" b="0" i="0" u="none" strike="noStrike" dirty="0">
                        <a:latin typeface="Arial Cyr"/>
                      </a:endParaRPr>
                    </a:p>
                  </a:txBody>
                  <a:tcPr marL="7620" marR="7620" marT="7620" marB="0" anchor="ctr"/>
                </a:tc>
                <a:tc>
                  <a:txBody>
                    <a:bodyPr/>
                    <a:lstStyle/>
                    <a:p>
                      <a:pPr algn="r" fontAlgn="ctr"/>
                      <a:r>
                        <a:rPr lang="ru-RU" sz="1100" b="0" i="0" u="none" strike="noStrike">
                          <a:latin typeface="Arial Cyr"/>
                        </a:rPr>
                        <a:t>287 132,00</a:t>
                      </a:r>
                    </a:p>
                  </a:txBody>
                  <a:tcPr marL="7620" marR="7620" marT="7620" marB="0" anchor="ctr"/>
                </a:tc>
                <a:tc>
                  <a:txBody>
                    <a:bodyPr/>
                    <a:lstStyle/>
                    <a:p>
                      <a:pPr algn="r" fontAlgn="ctr"/>
                      <a:r>
                        <a:rPr lang="ru-RU" sz="1100" b="0" i="0" u="none" strike="noStrike">
                          <a:latin typeface="Arial Cyr"/>
                        </a:rPr>
                        <a:t>287 132,00</a:t>
                      </a:r>
                    </a:p>
                  </a:txBody>
                  <a:tcPr marL="7620" marR="7620" marT="7620" marB="0" anchor="ctr"/>
                </a:tc>
                <a:tc>
                  <a:txBody>
                    <a:bodyPr/>
                    <a:lstStyle/>
                    <a:p>
                      <a:pPr algn="r" fontAlgn="ctr"/>
                      <a:r>
                        <a:rPr lang="ru-RU" sz="1100" b="0" i="0" u="none" strike="noStrike" dirty="0">
                          <a:latin typeface="Arial Cyr"/>
                        </a:rPr>
                        <a:t>287 132,00</a:t>
                      </a:r>
                    </a:p>
                  </a:txBody>
                  <a:tcPr marL="7620" marR="7620" marT="7620" marB="0" anchor="ctr"/>
                </a:tc>
              </a:tr>
              <a:tr h="1285884">
                <a:tc>
                  <a:txBody>
                    <a:bodyPr/>
                    <a:lstStyle/>
                    <a:p>
                      <a:pPr algn="l" fontAlgn="ctr"/>
                      <a:r>
                        <a:rPr lang="ru-RU" sz="1100" b="0" i="0" u="none" strike="noStrike" dirty="0">
                          <a:latin typeface="Arial Cyr"/>
                        </a:rPr>
                        <a:t>субвенции из областного бюджета бюджетам муниципальных районов и городских округов на осуществление отдельных государственных полномочий в соответствии с Законом Курской области "О наделении органов местного самоуправления Курской области отдельными государственными полномочиями по организации проведения мероприятий по отлову и содержанию безнадзорных животных" </a:t>
                      </a:r>
                      <a:r>
                        <a:rPr lang="ru-RU" sz="1100" b="0" i="1" u="none" strike="noStrike" dirty="0">
                          <a:latin typeface="Arial Cyr"/>
                        </a:rPr>
                        <a:t>на содержание работников</a:t>
                      </a:r>
                      <a:r>
                        <a:rPr lang="ru-RU" sz="1100" b="0" i="0" u="none" strike="noStrike" dirty="0">
                          <a:latin typeface="Arial Cyr"/>
                        </a:rPr>
                        <a:t>, осуществляющих отдельные государственные полномочия по организации проведения мероприятий по отлову и содержанию безнадзорных животных</a:t>
                      </a:r>
                    </a:p>
                  </a:txBody>
                  <a:tcPr marL="7620" marR="7620" marT="7620" marB="0" anchor="ctr"/>
                </a:tc>
                <a:tc>
                  <a:txBody>
                    <a:bodyPr/>
                    <a:lstStyle/>
                    <a:p>
                      <a:pPr algn="r" fontAlgn="ctr"/>
                      <a:r>
                        <a:rPr lang="ru-RU" sz="1100" b="0" i="0" u="none" strike="noStrike">
                          <a:latin typeface="Arial Cyr"/>
                        </a:rPr>
                        <a:t>30 580,00</a:t>
                      </a:r>
                    </a:p>
                  </a:txBody>
                  <a:tcPr marL="7620" marR="7620" marT="7620" marB="0" anchor="ctr"/>
                </a:tc>
                <a:tc>
                  <a:txBody>
                    <a:bodyPr/>
                    <a:lstStyle/>
                    <a:p>
                      <a:pPr algn="r" fontAlgn="ctr"/>
                      <a:r>
                        <a:rPr lang="ru-RU" sz="1100" b="0" i="0" u="none" strike="noStrike">
                          <a:latin typeface="Arial Cyr"/>
                        </a:rPr>
                        <a:t>30 580,00</a:t>
                      </a:r>
                    </a:p>
                  </a:txBody>
                  <a:tcPr marL="7620" marR="7620" marT="7620" marB="0" anchor="ctr"/>
                </a:tc>
                <a:tc>
                  <a:txBody>
                    <a:bodyPr/>
                    <a:lstStyle/>
                    <a:p>
                      <a:pPr algn="r" fontAlgn="ctr"/>
                      <a:r>
                        <a:rPr lang="ru-RU" sz="1100" b="0" i="0" u="none" strike="noStrike" dirty="0">
                          <a:latin typeface="Arial Cyr"/>
                        </a:rPr>
                        <a:t>30 580,00</a:t>
                      </a:r>
                    </a:p>
                  </a:txBody>
                  <a:tcPr marL="7620" marR="7620" marT="7620" marB="0" anchor="ctr"/>
                </a:tc>
              </a:tr>
            </a:tbl>
          </a:graphicData>
        </a:graphic>
      </p:graphicFrame>
      <p:sp>
        <p:nvSpPr>
          <p:cNvPr id="4" name="Прямоугольник 3"/>
          <p:cNvSpPr/>
          <p:nvPr/>
        </p:nvSpPr>
        <p:spPr>
          <a:xfrm>
            <a:off x="8072462" y="1285860"/>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642918"/>
            <a:ext cx="8229600" cy="582594"/>
          </a:xfrm>
        </p:spPr>
        <p:txBody>
          <a:bodyPr>
            <a:normAutofit fontScale="90000"/>
          </a:bodyPr>
          <a:lstStyle/>
          <a:p>
            <a:r>
              <a:rPr lang="ru-RU" sz="2700" i="1" dirty="0" smtClean="0">
                <a:solidFill>
                  <a:schemeClr val="tx1"/>
                </a:solidFill>
              </a:rPr>
              <a:t>РАСХОДЫ БЮДЖЕТА ПО ОСНОВНЫМ ФУНКЦИЯМ </a:t>
            </a:r>
            <a:r>
              <a:rPr lang="ru-RU" sz="2700" dirty="0" smtClean="0">
                <a:solidFill>
                  <a:schemeClr val="tx1"/>
                </a:solidFill>
              </a:rPr>
              <a:t> </a:t>
            </a:r>
            <a:r>
              <a:rPr lang="ru-RU" sz="4400" dirty="0" smtClean="0">
                <a:solidFill>
                  <a:schemeClr val="tx1"/>
                </a:solidFill>
              </a:rPr>
              <a:t/>
            </a:r>
            <a:br>
              <a:rPr lang="ru-RU" sz="4400" dirty="0" smtClean="0">
                <a:solidFill>
                  <a:schemeClr val="tx1"/>
                </a:solidFill>
              </a:rPr>
            </a:br>
            <a:endParaRPr lang="ru-RU" dirty="0"/>
          </a:p>
        </p:txBody>
      </p:sp>
      <p:grpSp>
        <p:nvGrpSpPr>
          <p:cNvPr id="6" name="Группа 5"/>
          <p:cNvGrpSpPr/>
          <p:nvPr/>
        </p:nvGrpSpPr>
        <p:grpSpPr>
          <a:xfrm>
            <a:off x="3786182" y="928670"/>
            <a:ext cx="948881" cy="948881"/>
            <a:chOff x="3918046" y="20744"/>
            <a:chExt cx="948881" cy="948881"/>
          </a:xfrm>
          <a:scene3d>
            <a:camera prst="orthographicFront"/>
            <a:lightRig rig="flat" dir="t"/>
          </a:scene3d>
        </p:grpSpPr>
        <p:sp>
          <p:nvSpPr>
            <p:cNvPr id="7" name="Овал 6"/>
            <p:cNvSpPr/>
            <p:nvPr/>
          </p:nvSpPr>
          <p:spPr>
            <a:xfrm>
              <a:off x="3918046" y="20744"/>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8" name="Овал 4"/>
            <p:cNvSpPr/>
            <p:nvPr/>
          </p:nvSpPr>
          <p:spPr>
            <a:xfrm>
              <a:off x="4057007" y="159704"/>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9" name="Picture 1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29058" y="1142984"/>
            <a:ext cx="615950" cy="522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10" name="Группа 9"/>
          <p:cNvGrpSpPr/>
          <p:nvPr/>
        </p:nvGrpSpPr>
        <p:grpSpPr>
          <a:xfrm>
            <a:off x="5000628" y="1428736"/>
            <a:ext cx="948881" cy="948881"/>
            <a:chOff x="5103212" y="368740"/>
            <a:chExt cx="948881" cy="948881"/>
          </a:xfrm>
          <a:scene3d>
            <a:camera prst="orthographicFront"/>
            <a:lightRig rig="flat" dir="t"/>
          </a:scene3d>
        </p:grpSpPr>
        <p:sp>
          <p:nvSpPr>
            <p:cNvPr id="11" name="Овал 10"/>
            <p:cNvSpPr/>
            <p:nvPr/>
          </p:nvSpPr>
          <p:spPr>
            <a:xfrm>
              <a:off x="5103212" y="368740"/>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12" name="Овал 4"/>
            <p:cNvSpPr/>
            <p:nvPr/>
          </p:nvSpPr>
          <p:spPr>
            <a:xfrm>
              <a:off x="5242173" y="507700"/>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sp>
        <p:nvSpPr>
          <p:cNvPr id="16" name="Заголовок 1"/>
          <p:cNvSpPr txBox="1">
            <a:spLocks/>
          </p:cNvSpPr>
          <p:nvPr/>
        </p:nvSpPr>
        <p:spPr>
          <a:xfrm>
            <a:off x="4714876" y="714356"/>
            <a:ext cx="2428444"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0100</a:t>
            </a:r>
            <a:r>
              <a:rPr lang="ru-RU" sz="1400" dirty="0" smtClean="0">
                <a:latin typeface="Times New Roman" panose="02020603050405020304" pitchFamily="18" charset="0"/>
                <a:cs typeface="Times New Roman" panose="02020603050405020304" pitchFamily="18" charset="0"/>
              </a:rPr>
              <a:t>  Общегосударственные вопросы</a:t>
            </a:r>
            <a:endParaRPr lang="ru-RU" sz="1400" dirty="0">
              <a:solidFill>
                <a:srgbClr val="F28660"/>
              </a:solidFill>
              <a:latin typeface="Times New Roman" panose="02020603050405020304" pitchFamily="18" charset="0"/>
              <a:cs typeface="Times New Roman" panose="02020603050405020304" pitchFamily="18" charset="0"/>
            </a:endParaRPr>
          </a:p>
        </p:txBody>
      </p:sp>
      <p:pic>
        <p:nvPicPr>
          <p:cNvPr id="17" name="Picture 7"/>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143504" y="1571612"/>
            <a:ext cx="587375"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8" name="Заголовок 1"/>
          <p:cNvSpPr txBox="1">
            <a:spLocks/>
          </p:cNvSpPr>
          <p:nvPr/>
        </p:nvSpPr>
        <p:spPr>
          <a:xfrm>
            <a:off x="6215074" y="1357298"/>
            <a:ext cx="2286016" cy="806732"/>
          </a:xfrm>
          <a:prstGeom prst="rect">
            <a:avLst/>
          </a:prstGeom>
          <a:solidFill>
            <a:schemeClr val="bg1"/>
          </a:solidFill>
          <a:ln w="38100">
            <a:solidFill>
              <a:srgbClr val="6D8838"/>
            </a:solidFill>
          </a:ln>
          <a:effectLst>
            <a:glow rad="114300">
              <a:schemeClr val="accent3">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0300</a:t>
            </a:r>
            <a:r>
              <a:rPr lang="ru-RU" sz="1300" dirty="0" smtClean="0">
                <a:latin typeface="Times New Roman" panose="02020603050405020304" pitchFamily="18" charset="0"/>
                <a:cs typeface="Times New Roman" panose="02020603050405020304" pitchFamily="18" charset="0"/>
              </a:rPr>
              <a:t>  Национальная безопасность и правоохранительная деятельность</a:t>
            </a:r>
            <a:endParaRPr lang="ru-RU" sz="1300" dirty="0">
              <a:solidFill>
                <a:srgbClr val="F28660"/>
              </a:solidFill>
              <a:latin typeface="Times New Roman" panose="02020603050405020304" pitchFamily="18" charset="0"/>
              <a:cs typeface="Times New Roman" panose="02020603050405020304" pitchFamily="18" charset="0"/>
            </a:endParaRPr>
          </a:p>
        </p:txBody>
      </p:sp>
      <p:grpSp>
        <p:nvGrpSpPr>
          <p:cNvPr id="19" name="Группа 18"/>
          <p:cNvGrpSpPr/>
          <p:nvPr/>
        </p:nvGrpSpPr>
        <p:grpSpPr>
          <a:xfrm>
            <a:off x="2857488" y="2285992"/>
            <a:ext cx="2344224" cy="2231280"/>
            <a:chOff x="3180565" y="1646402"/>
            <a:chExt cx="2344224" cy="2231280"/>
          </a:xfrm>
          <a:scene3d>
            <a:camera prst="orthographicFront"/>
            <a:lightRig rig="flat" dir="t"/>
          </a:scene3d>
        </p:grpSpPr>
        <p:sp>
          <p:nvSpPr>
            <p:cNvPr id="20" name="Овал 19"/>
            <p:cNvSpPr/>
            <p:nvPr/>
          </p:nvSpPr>
          <p:spPr>
            <a:xfrm>
              <a:off x="3180565" y="1646402"/>
              <a:ext cx="2344224" cy="2231280"/>
            </a:xfrm>
            <a:prstGeom prst="ellipse">
              <a:avLst/>
            </a:prstGeom>
            <a:gradFill rotWithShape="0">
              <a:gsLst>
                <a:gs pos="0">
                  <a:srgbClr val="FFCC00"/>
                </a:gs>
                <a:gs pos="100000">
                  <a:schemeClr val="accent1">
                    <a:hueOff val="0"/>
                    <a:satOff val="0"/>
                    <a:lumOff val="0"/>
                    <a:alphaOff val="0"/>
                    <a:shade val="98000"/>
                    <a:lumMod val="94000"/>
                  </a:schemeClr>
                </a:gs>
              </a:gsLst>
            </a:gradFill>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21" name="Овал 4"/>
            <p:cNvSpPr/>
            <p:nvPr/>
          </p:nvSpPr>
          <p:spPr>
            <a:xfrm>
              <a:off x="3523869" y="1973165"/>
              <a:ext cx="1657616" cy="1577754"/>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ru-RU" sz="1400" b="1" kern="1200" dirty="0" smtClean="0">
                  <a:solidFill>
                    <a:schemeClr val="tx1"/>
                  </a:solidFill>
                </a:rPr>
                <a:t>Расходы бюджета – это выплачиваемые из бюджета денежные средства</a:t>
              </a:r>
              <a:endParaRPr lang="ru-RU" sz="1400" b="0" kern="1200" dirty="0">
                <a:solidFill>
                  <a:schemeClr val="tx1"/>
                </a:solidFill>
              </a:endParaRPr>
            </a:p>
          </p:txBody>
        </p:sp>
      </p:grpSp>
      <p:grpSp>
        <p:nvGrpSpPr>
          <p:cNvPr id="22" name="Группа 21"/>
          <p:cNvGrpSpPr/>
          <p:nvPr/>
        </p:nvGrpSpPr>
        <p:grpSpPr>
          <a:xfrm>
            <a:off x="5643570" y="2643182"/>
            <a:ext cx="948881" cy="948881"/>
            <a:chOff x="1923997" y="1302242"/>
            <a:chExt cx="948881" cy="948881"/>
          </a:xfrm>
          <a:scene3d>
            <a:camera prst="orthographicFront"/>
            <a:lightRig rig="flat" dir="t"/>
          </a:scene3d>
        </p:grpSpPr>
        <p:sp>
          <p:nvSpPr>
            <p:cNvPr id="23" name="Овал 22"/>
            <p:cNvSpPr/>
            <p:nvPr/>
          </p:nvSpPr>
          <p:spPr>
            <a:xfrm>
              <a:off x="1923997" y="1302242"/>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24" name="Овал 4"/>
            <p:cNvSpPr/>
            <p:nvPr/>
          </p:nvSpPr>
          <p:spPr>
            <a:xfrm>
              <a:off x="2062958" y="1441202"/>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25" name="Picture 3"/>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786446" y="2857496"/>
            <a:ext cx="617538" cy="492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6" name="Заголовок 1"/>
          <p:cNvSpPr txBox="1">
            <a:spLocks/>
          </p:cNvSpPr>
          <p:nvPr/>
        </p:nvSpPr>
        <p:spPr>
          <a:xfrm>
            <a:off x="6715140" y="2786058"/>
            <a:ext cx="2006579" cy="506512"/>
          </a:xfrm>
          <a:prstGeom prst="rect">
            <a:avLst/>
          </a:prstGeom>
          <a:solidFill>
            <a:schemeClr val="bg1"/>
          </a:solidFill>
          <a:ln w="38100">
            <a:solidFill>
              <a:schemeClr val="accent6">
                <a:lumMod val="75000"/>
              </a:schemeClr>
            </a:solidFill>
          </a:ln>
          <a:effectLst>
            <a:glow rad="101600">
              <a:schemeClr val="accent6">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0400</a:t>
            </a:r>
            <a:r>
              <a:rPr lang="ru-RU" sz="13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Национальная экономика</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27" name="Группа 26"/>
          <p:cNvGrpSpPr/>
          <p:nvPr/>
        </p:nvGrpSpPr>
        <p:grpSpPr>
          <a:xfrm>
            <a:off x="5429256" y="3929066"/>
            <a:ext cx="948881" cy="948881"/>
            <a:chOff x="5912095" y="1302242"/>
            <a:chExt cx="948881" cy="948881"/>
          </a:xfrm>
          <a:scene3d>
            <a:camera prst="orthographicFront"/>
            <a:lightRig rig="flat" dir="t"/>
          </a:scene3d>
        </p:grpSpPr>
        <p:sp>
          <p:nvSpPr>
            <p:cNvPr id="28" name="Овал 27"/>
            <p:cNvSpPr/>
            <p:nvPr/>
          </p:nvSpPr>
          <p:spPr>
            <a:xfrm>
              <a:off x="5912095" y="1302242"/>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29" name="Овал 4"/>
            <p:cNvSpPr/>
            <p:nvPr/>
          </p:nvSpPr>
          <p:spPr>
            <a:xfrm>
              <a:off x="6051056" y="1441202"/>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30" name="Picture 8"/>
          <p:cNvPicPr>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5643570" y="4071942"/>
            <a:ext cx="600075" cy="596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 name="Заголовок 1"/>
          <p:cNvSpPr txBox="1">
            <a:spLocks/>
          </p:cNvSpPr>
          <p:nvPr/>
        </p:nvSpPr>
        <p:spPr>
          <a:xfrm>
            <a:off x="6500826" y="4071942"/>
            <a:ext cx="2088232" cy="549232"/>
          </a:xfrm>
          <a:prstGeom prst="rect">
            <a:avLst/>
          </a:prstGeom>
          <a:solidFill>
            <a:schemeClr val="bg1"/>
          </a:solidFill>
          <a:ln w="38100">
            <a:solidFill>
              <a:srgbClr val="7030A0"/>
            </a:solidFill>
          </a:ln>
          <a:effectLst>
            <a:glow rad="101600">
              <a:schemeClr val="accent4">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0500</a:t>
            </a:r>
            <a:r>
              <a:rPr lang="ru-RU" sz="13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Жилищно-коммунальное хозяйство</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32" name="Группа 31"/>
          <p:cNvGrpSpPr/>
          <p:nvPr/>
        </p:nvGrpSpPr>
        <p:grpSpPr>
          <a:xfrm>
            <a:off x="4429124" y="4857760"/>
            <a:ext cx="948881" cy="948881"/>
            <a:chOff x="2261331" y="3648446"/>
            <a:chExt cx="948881" cy="948881"/>
          </a:xfrm>
          <a:scene3d>
            <a:camera prst="orthographicFront"/>
            <a:lightRig rig="flat" dir="t"/>
          </a:scene3d>
        </p:grpSpPr>
        <p:sp>
          <p:nvSpPr>
            <p:cNvPr id="33" name="Овал 32"/>
            <p:cNvSpPr/>
            <p:nvPr/>
          </p:nvSpPr>
          <p:spPr>
            <a:xfrm>
              <a:off x="2261331" y="3648446"/>
              <a:ext cx="948881" cy="948881"/>
            </a:xfrm>
            <a:prstGeom prst="ellipse">
              <a:avLst/>
            </a:prstGeom>
            <a:gradFill rotWithShape="0">
              <a:gsLst>
                <a:gs pos="0">
                  <a:schemeClr val="accent4">
                    <a:lumMod val="75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gradFill>
            <a:sp3d prstMaterial="dkEdge">
              <a:bevelT w="120900" h="88900"/>
              <a:bevelB w="88900" h="31750" prst="angle"/>
            </a:sp3d>
          </p:spPr>
          <p:style>
            <a:lnRef idx="0">
              <a:schemeClr val="lt1">
                <a:hueOff val="0"/>
                <a:satOff val="0"/>
                <a:lumOff val="0"/>
                <a:alphaOff val="0"/>
              </a:schemeClr>
            </a:lnRef>
            <a:fillRef idx="3">
              <a:scrgbClr r="0" g="0" b="0"/>
            </a:fillRef>
            <a:effectRef idx="2">
              <a:schemeClr val="accent4">
                <a:hueOff val="0"/>
                <a:satOff val="0"/>
                <a:lumOff val="0"/>
                <a:alphaOff val="0"/>
              </a:schemeClr>
            </a:effectRef>
            <a:fontRef idx="minor">
              <a:schemeClr val="lt1"/>
            </a:fontRef>
          </p:style>
        </p:sp>
        <p:sp>
          <p:nvSpPr>
            <p:cNvPr id="34" name="Овал 4"/>
            <p:cNvSpPr/>
            <p:nvPr/>
          </p:nvSpPr>
          <p:spPr>
            <a:xfrm>
              <a:off x="2400292" y="3787406"/>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35" name="Picture 2"/>
          <p:cNvPicPr>
            <a:picLocks noChangeAspect="1" noChangeArrowheads="1"/>
          </p:cNvPicPr>
          <p:nvPr/>
        </p:nvPicPr>
        <p:blipFill>
          <a:blip r:embed="rId6">
            <a:extLst>
              <a:ext uri="{28A0092B-C50C-407E-A947-70E740481C1C}">
                <a14:useLocalDpi xmlns:a14="http://schemas.microsoft.com/office/drawing/2010/main" xmlns="" val="0"/>
              </a:ext>
            </a:extLst>
          </a:blip>
          <a:srcRect/>
          <a:stretch>
            <a:fillRect/>
          </a:stretch>
        </p:blipFill>
        <p:spPr bwMode="auto">
          <a:xfrm>
            <a:off x="4572000" y="5072074"/>
            <a:ext cx="576263" cy="5524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6" name="Заголовок 1"/>
          <p:cNvSpPr txBox="1">
            <a:spLocks/>
          </p:cNvSpPr>
          <p:nvPr/>
        </p:nvSpPr>
        <p:spPr>
          <a:xfrm>
            <a:off x="4929190" y="5929330"/>
            <a:ext cx="2016224" cy="371923"/>
          </a:xfrm>
          <a:prstGeom prst="rect">
            <a:avLst/>
          </a:prstGeom>
          <a:solidFill>
            <a:schemeClr val="bg1"/>
          </a:solidFill>
          <a:ln w="38100">
            <a:solidFill>
              <a:srgbClr val="7030A0"/>
            </a:solidFill>
          </a:ln>
          <a:effectLst>
            <a:glow rad="177800">
              <a:schemeClr val="accent4">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0700</a:t>
            </a:r>
            <a:r>
              <a:rPr lang="ru-RU" sz="1400" dirty="0" smtClean="0">
                <a:latin typeface="Times New Roman" panose="02020603050405020304" pitchFamily="18" charset="0"/>
                <a:cs typeface="Times New Roman" panose="02020603050405020304" pitchFamily="18" charset="0"/>
              </a:rPr>
              <a:t>  Образование</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37" name="Группа 36"/>
          <p:cNvGrpSpPr/>
          <p:nvPr/>
        </p:nvGrpSpPr>
        <p:grpSpPr>
          <a:xfrm>
            <a:off x="3071802" y="5000636"/>
            <a:ext cx="948881" cy="948881"/>
            <a:chOff x="3300447" y="4316245"/>
            <a:chExt cx="948881" cy="948881"/>
          </a:xfrm>
          <a:scene3d>
            <a:camera prst="orthographicFront"/>
            <a:lightRig rig="flat" dir="t"/>
          </a:scene3d>
        </p:grpSpPr>
        <p:sp>
          <p:nvSpPr>
            <p:cNvPr id="38" name="Овал 37"/>
            <p:cNvSpPr/>
            <p:nvPr/>
          </p:nvSpPr>
          <p:spPr>
            <a:xfrm>
              <a:off x="3300447" y="4316245"/>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3">
                <a:hueOff val="0"/>
                <a:satOff val="0"/>
                <a:lumOff val="0"/>
                <a:alphaOff val="0"/>
              </a:schemeClr>
            </a:fillRef>
            <a:effectRef idx="2">
              <a:schemeClr val="accent3">
                <a:hueOff val="0"/>
                <a:satOff val="0"/>
                <a:lumOff val="0"/>
                <a:alphaOff val="0"/>
              </a:schemeClr>
            </a:effectRef>
            <a:fontRef idx="minor">
              <a:schemeClr val="lt1"/>
            </a:fontRef>
          </p:style>
        </p:sp>
        <p:sp>
          <p:nvSpPr>
            <p:cNvPr id="39" name="Овал 4"/>
            <p:cNvSpPr/>
            <p:nvPr/>
          </p:nvSpPr>
          <p:spPr>
            <a:xfrm>
              <a:off x="3439408" y="4455205"/>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40" name="Picture 10"/>
          <p:cNvPicPr>
            <a:picLocks noChangeAspect="1" noChangeArrowheads="1"/>
          </p:cNvPicPr>
          <p:nvPr/>
        </p:nvPicPr>
        <p:blipFill>
          <a:blip r:embed="rId7">
            <a:extLst>
              <a:ext uri="{28A0092B-C50C-407E-A947-70E740481C1C}">
                <a14:useLocalDpi xmlns:a14="http://schemas.microsoft.com/office/drawing/2010/main" xmlns="" val="0"/>
              </a:ext>
            </a:extLst>
          </a:blip>
          <a:srcRect/>
          <a:stretch>
            <a:fillRect/>
          </a:stretch>
        </p:blipFill>
        <p:spPr bwMode="auto">
          <a:xfrm>
            <a:off x="3214678" y="5214950"/>
            <a:ext cx="608012" cy="625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1" name="Заголовок 1"/>
          <p:cNvSpPr txBox="1">
            <a:spLocks/>
          </p:cNvSpPr>
          <p:nvPr/>
        </p:nvSpPr>
        <p:spPr>
          <a:xfrm>
            <a:off x="2000232" y="6072206"/>
            <a:ext cx="2016224" cy="330810"/>
          </a:xfrm>
          <a:prstGeom prst="rect">
            <a:avLst/>
          </a:prstGeom>
          <a:solidFill>
            <a:schemeClr val="bg1"/>
          </a:solidFill>
          <a:ln w="38100">
            <a:solidFill>
              <a:srgbClr val="6D8838"/>
            </a:solidFill>
          </a:ln>
          <a:effectLst>
            <a:glow rad="127000">
              <a:srgbClr val="83A343">
                <a:alpha val="40000"/>
              </a:srgb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0800</a:t>
            </a:r>
            <a:r>
              <a:rPr lang="ru-RU" sz="1400" dirty="0" smtClean="0">
                <a:latin typeface="Times New Roman" panose="02020603050405020304" pitchFamily="18" charset="0"/>
                <a:cs typeface="Times New Roman" panose="02020603050405020304" pitchFamily="18" charset="0"/>
              </a:rPr>
              <a:t>  Культура</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42" name="Группа 41"/>
          <p:cNvGrpSpPr/>
          <p:nvPr/>
        </p:nvGrpSpPr>
        <p:grpSpPr>
          <a:xfrm>
            <a:off x="1857356" y="4214818"/>
            <a:ext cx="948881" cy="948881"/>
            <a:chOff x="5574762" y="3648446"/>
            <a:chExt cx="948881" cy="948881"/>
          </a:xfrm>
          <a:scene3d>
            <a:camera prst="orthographicFront"/>
            <a:lightRig rig="flat" dir="t"/>
          </a:scene3d>
        </p:grpSpPr>
        <p:sp>
          <p:nvSpPr>
            <p:cNvPr id="43" name="Овал 42"/>
            <p:cNvSpPr/>
            <p:nvPr/>
          </p:nvSpPr>
          <p:spPr>
            <a:xfrm>
              <a:off x="5574762" y="3648446"/>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6">
                <a:hueOff val="0"/>
                <a:satOff val="0"/>
                <a:lumOff val="0"/>
                <a:alphaOff val="0"/>
              </a:schemeClr>
            </a:fillRef>
            <a:effectRef idx="2">
              <a:schemeClr val="accent6">
                <a:hueOff val="0"/>
                <a:satOff val="0"/>
                <a:lumOff val="0"/>
                <a:alphaOff val="0"/>
              </a:schemeClr>
            </a:effectRef>
            <a:fontRef idx="minor">
              <a:schemeClr val="lt1"/>
            </a:fontRef>
          </p:style>
        </p:sp>
        <p:sp>
          <p:nvSpPr>
            <p:cNvPr id="44" name="Овал 4"/>
            <p:cNvSpPr/>
            <p:nvPr/>
          </p:nvSpPr>
          <p:spPr>
            <a:xfrm>
              <a:off x="5713723" y="3787406"/>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45" name="Picture 39" descr="perevody-professionalno-himiya-biologiya"/>
          <p:cNvPicPr>
            <a:picLocks noChangeAspect="1" noChangeArrowheads="1"/>
          </p:cNvPicPr>
          <p:nvPr/>
        </p:nvPicPr>
        <p:blipFill>
          <a:blip r:embed="rId8">
            <a:extLst>
              <a:ext uri="{28A0092B-C50C-407E-A947-70E740481C1C}">
                <a14:useLocalDpi xmlns:a14="http://schemas.microsoft.com/office/drawing/2010/main" xmlns="" val="0"/>
              </a:ext>
            </a:extLst>
          </a:blip>
          <a:srcRect/>
          <a:stretch>
            <a:fillRect/>
          </a:stretch>
        </p:blipFill>
        <p:spPr bwMode="auto">
          <a:xfrm>
            <a:off x="2000232" y="4429132"/>
            <a:ext cx="608465" cy="546325"/>
          </a:xfrm>
          <a:prstGeom prst="rect">
            <a:avLst/>
          </a:prstGeom>
          <a:noFill/>
          <a:extLst>
            <a:ext uri="{909E8E84-426E-40DD-AFC4-6F175D3DCCD1}">
              <a14:hiddenFill xmlns:a14="http://schemas.microsoft.com/office/drawing/2010/main" xmlns="">
                <a:solidFill>
                  <a:srgbClr val="FFFFFF"/>
                </a:solidFill>
              </a14:hiddenFill>
            </a:ext>
          </a:extLst>
        </p:spPr>
      </p:pic>
      <p:sp>
        <p:nvSpPr>
          <p:cNvPr id="46" name="Заголовок 1"/>
          <p:cNvSpPr txBox="1">
            <a:spLocks/>
          </p:cNvSpPr>
          <p:nvPr/>
        </p:nvSpPr>
        <p:spPr>
          <a:xfrm>
            <a:off x="285720" y="5286388"/>
            <a:ext cx="2016224" cy="461336"/>
          </a:xfrm>
          <a:prstGeom prst="rect">
            <a:avLst/>
          </a:prstGeom>
          <a:solidFill>
            <a:schemeClr val="bg1"/>
          </a:solidFill>
          <a:ln w="38100">
            <a:solidFill>
              <a:schemeClr val="accent6">
                <a:lumMod val="75000"/>
              </a:schemeClr>
            </a:solidFill>
          </a:ln>
          <a:effectLst>
            <a:glow rad="114300">
              <a:schemeClr val="accent6">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1400" b="1" dirty="0" smtClean="0">
                <a:latin typeface="Times New Roman" panose="02020603050405020304" pitchFamily="18" charset="0"/>
                <a:cs typeface="Times New Roman" panose="02020603050405020304" pitchFamily="18" charset="0"/>
              </a:rPr>
              <a:t>0900</a:t>
            </a:r>
            <a:r>
              <a:rPr lang="ru-RU" sz="1400" dirty="0" smtClean="0">
                <a:latin typeface="Times New Roman" panose="02020603050405020304" pitchFamily="18" charset="0"/>
                <a:cs typeface="Times New Roman" panose="02020603050405020304" pitchFamily="18" charset="0"/>
              </a:rPr>
              <a:t> </a:t>
            </a:r>
            <a:r>
              <a:rPr lang="ru-RU" altLang="ru-RU" sz="1300" dirty="0" smtClean="0">
                <a:latin typeface="Arial" panose="020B0604020202020204" pitchFamily="34" charset="0"/>
                <a:cs typeface="Times New Roman" panose="02020603050405020304" pitchFamily="18" charset="0"/>
              </a:rPr>
              <a:t>Здравоохранени</a:t>
            </a:r>
            <a:r>
              <a:rPr lang="ru-RU" altLang="ru-RU" sz="1400" dirty="0" smtClean="0">
                <a:latin typeface="Arial" panose="020B0604020202020204" pitchFamily="34" charset="0"/>
                <a:cs typeface="Times New Roman" panose="02020603050405020304" pitchFamily="18" charset="0"/>
              </a:rPr>
              <a:t>е</a:t>
            </a:r>
            <a:endParaRPr lang="ru-RU" altLang="ru-RU" sz="1400" dirty="0">
              <a:solidFill>
                <a:srgbClr val="F28660"/>
              </a:solidFill>
              <a:latin typeface="Arial" panose="020B0604020202020204" pitchFamily="34" charset="0"/>
              <a:cs typeface="Times New Roman" panose="02020603050405020304" pitchFamily="18" charset="0"/>
            </a:endParaRPr>
          </a:p>
        </p:txBody>
      </p:sp>
      <p:grpSp>
        <p:nvGrpSpPr>
          <p:cNvPr id="47" name="Группа 46"/>
          <p:cNvGrpSpPr/>
          <p:nvPr/>
        </p:nvGrpSpPr>
        <p:grpSpPr>
          <a:xfrm>
            <a:off x="1357290" y="3071810"/>
            <a:ext cx="948881" cy="948881"/>
            <a:chOff x="2732881" y="368740"/>
            <a:chExt cx="948881" cy="948881"/>
          </a:xfrm>
          <a:scene3d>
            <a:camera prst="orthographicFront"/>
            <a:lightRig rig="flat" dir="t"/>
          </a:scene3d>
        </p:grpSpPr>
        <p:sp>
          <p:nvSpPr>
            <p:cNvPr id="48" name="Овал 47"/>
            <p:cNvSpPr/>
            <p:nvPr/>
          </p:nvSpPr>
          <p:spPr>
            <a:xfrm>
              <a:off x="2732881" y="368740"/>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49" name="Овал 4"/>
            <p:cNvSpPr/>
            <p:nvPr/>
          </p:nvSpPr>
          <p:spPr>
            <a:xfrm>
              <a:off x="2871842" y="507700"/>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smtClean="0"/>
            </a:p>
            <a:p>
              <a:pPr lvl="0" algn="ctr" defTabSz="800100">
                <a:lnSpc>
                  <a:spcPct val="90000"/>
                </a:lnSpc>
                <a:spcBef>
                  <a:spcPct val="0"/>
                </a:spcBef>
                <a:spcAft>
                  <a:spcPct val="35000"/>
                </a:spcAft>
              </a:pPr>
              <a:endParaRPr lang="ru-RU" sz="1800" kern="1200" dirty="0"/>
            </a:p>
          </p:txBody>
        </p:sp>
      </p:grpSp>
      <p:pic>
        <p:nvPicPr>
          <p:cNvPr id="50" name="Рисунок 75" descr="sz_logo.png"/>
          <p:cNvPicPr>
            <a:picLocks noChangeAspect="1"/>
          </p:cNvPicPr>
          <p:nvPr/>
        </p:nvPicPr>
        <p:blipFill>
          <a:blip r:embed="rId9">
            <a:extLst>
              <a:ext uri="{28A0092B-C50C-407E-A947-70E740481C1C}">
                <a14:useLocalDpi xmlns:a14="http://schemas.microsoft.com/office/drawing/2010/main" xmlns="" val="0"/>
              </a:ext>
            </a:extLst>
          </a:blip>
          <a:srcRect/>
          <a:stretch>
            <a:fillRect/>
          </a:stretch>
        </p:blipFill>
        <p:spPr bwMode="auto">
          <a:xfrm>
            <a:off x="1500166" y="3286124"/>
            <a:ext cx="550862" cy="592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Заголовок 1"/>
          <p:cNvSpPr txBox="1">
            <a:spLocks/>
          </p:cNvSpPr>
          <p:nvPr/>
        </p:nvSpPr>
        <p:spPr>
          <a:xfrm>
            <a:off x="142844" y="4214818"/>
            <a:ext cx="1643042"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1000</a:t>
            </a:r>
            <a:r>
              <a:rPr lang="ru-RU" sz="1400" dirty="0" smtClean="0">
                <a:latin typeface="Times New Roman" panose="02020603050405020304" pitchFamily="18" charset="0"/>
                <a:cs typeface="Times New Roman" panose="02020603050405020304" pitchFamily="18" charset="0"/>
              </a:rPr>
              <a:t>  Социальная политика</a:t>
            </a:r>
            <a:endParaRPr lang="ru-RU" sz="1400" dirty="0">
              <a:solidFill>
                <a:srgbClr val="F28660"/>
              </a:solidFill>
              <a:latin typeface="Times New Roman" panose="02020603050405020304" pitchFamily="18" charset="0"/>
              <a:cs typeface="Times New Roman" panose="02020603050405020304" pitchFamily="18" charset="0"/>
            </a:endParaRPr>
          </a:p>
        </p:txBody>
      </p:sp>
      <p:grpSp>
        <p:nvGrpSpPr>
          <p:cNvPr id="53" name="Группа 52"/>
          <p:cNvGrpSpPr/>
          <p:nvPr/>
        </p:nvGrpSpPr>
        <p:grpSpPr>
          <a:xfrm>
            <a:off x="1500166" y="1857364"/>
            <a:ext cx="948881" cy="948881"/>
            <a:chOff x="4535646" y="4316245"/>
            <a:chExt cx="948881" cy="948881"/>
          </a:xfrm>
          <a:scene3d>
            <a:camera prst="orthographicFront"/>
            <a:lightRig rig="flat" dir="t"/>
          </a:scene3d>
        </p:grpSpPr>
        <p:sp>
          <p:nvSpPr>
            <p:cNvPr id="54" name="Овал 53"/>
            <p:cNvSpPr/>
            <p:nvPr/>
          </p:nvSpPr>
          <p:spPr>
            <a:xfrm>
              <a:off x="4535646" y="4316245"/>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5" name="Овал 4"/>
            <p:cNvSpPr/>
            <p:nvPr/>
          </p:nvSpPr>
          <p:spPr>
            <a:xfrm>
              <a:off x="4674607" y="4455205"/>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grpSp>
        <p:nvGrpSpPr>
          <p:cNvPr id="56" name="Группа 55"/>
          <p:cNvGrpSpPr/>
          <p:nvPr/>
        </p:nvGrpSpPr>
        <p:grpSpPr>
          <a:xfrm>
            <a:off x="2500298" y="1071546"/>
            <a:ext cx="948881" cy="948881"/>
            <a:chOff x="4535646" y="4316245"/>
            <a:chExt cx="948881" cy="948881"/>
          </a:xfrm>
          <a:scene3d>
            <a:camera prst="orthographicFront"/>
            <a:lightRig rig="flat" dir="t"/>
          </a:scene3d>
        </p:grpSpPr>
        <p:sp>
          <p:nvSpPr>
            <p:cNvPr id="57" name="Овал 56"/>
            <p:cNvSpPr/>
            <p:nvPr/>
          </p:nvSpPr>
          <p:spPr>
            <a:xfrm>
              <a:off x="4535646" y="4316245"/>
              <a:ext cx="948881" cy="948881"/>
            </a:xfrm>
            <a:prstGeom prst="ellipse">
              <a:avLst/>
            </a:prstGeom>
            <a:sp3d prstMaterial="dkEdge">
              <a:bevelT w="120900" h="88900"/>
              <a:bevelB w="88900" h="31750" prst="angle"/>
            </a:sp3d>
          </p:spPr>
          <p:style>
            <a:lnRef idx="0">
              <a:schemeClr val="lt1">
                <a:hueOff val="0"/>
                <a:satOff val="0"/>
                <a:lumOff val="0"/>
                <a:alphaOff val="0"/>
              </a:schemeClr>
            </a:lnRef>
            <a:fillRef idx="3">
              <a:schemeClr val="accent2">
                <a:hueOff val="0"/>
                <a:satOff val="0"/>
                <a:lumOff val="0"/>
                <a:alphaOff val="0"/>
              </a:schemeClr>
            </a:fillRef>
            <a:effectRef idx="2">
              <a:schemeClr val="accent2">
                <a:hueOff val="0"/>
                <a:satOff val="0"/>
                <a:lumOff val="0"/>
                <a:alphaOff val="0"/>
              </a:schemeClr>
            </a:effectRef>
            <a:fontRef idx="minor">
              <a:schemeClr val="lt1"/>
            </a:fontRef>
          </p:style>
        </p:sp>
        <p:sp>
          <p:nvSpPr>
            <p:cNvPr id="58" name="Овал 4"/>
            <p:cNvSpPr/>
            <p:nvPr/>
          </p:nvSpPr>
          <p:spPr>
            <a:xfrm>
              <a:off x="4674607" y="4455205"/>
              <a:ext cx="670959" cy="670961"/>
            </a:xfrm>
            <a:prstGeom prst="rect">
              <a:avLst/>
            </a:prstGeom>
            <a:sp3d/>
          </p:spPr>
          <p:style>
            <a:lnRef idx="0">
              <a:scrgbClr r="0" g="0" b="0"/>
            </a:lnRef>
            <a:fillRef idx="0">
              <a:scrgbClr r="0" g="0" b="0"/>
            </a:fillRef>
            <a:effectRef idx="0">
              <a:scrgbClr r="0" g="0" b="0"/>
            </a:effectRef>
            <a:fontRef idx="minor">
              <a:schemeClr val="lt1"/>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endParaRPr lang="ru-RU" sz="1800" kern="1200" dirty="0"/>
            </a:p>
          </p:txBody>
        </p:sp>
      </p:grpSp>
      <p:pic>
        <p:nvPicPr>
          <p:cNvPr id="59" name="Picture 11"/>
          <p:cNvPicPr>
            <a:picLocks noChangeAspect="1" noChangeArrowheads="1"/>
          </p:cNvPicPr>
          <p:nvPr/>
        </p:nvPicPr>
        <p:blipFill>
          <a:blip r:embed="rId10">
            <a:extLst>
              <a:ext uri="{28A0092B-C50C-407E-A947-70E740481C1C}">
                <a14:useLocalDpi xmlns:a14="http://schemas.microsoft.com/office/drawing/2010/main" xmlns="" val="0"/>
              </a:ext>
            </a:extLst>
          </a:blip>
          <a:srcRect l="14406" r="18102"/>
          <a:stretch>
            <a:fillRect/>
          </a:stretch>
        </p:blipFill>
        <p:spPr bwMode="auto">
          <a:xfrm>
            <a:off x="1643042" y="2071678"/>
            <a:ext cx="579438" cy="5381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0" name="Заголовок 1"/>
          <p:cNvSpPr txBox="1">
            <a:spLocks/>
          </p:cNvSpPr>
          <p:nvPr/>
        </p:nvSpPr>
        <p:spPr>
          <a:xfrm>
            <a:off x="142844" y="1571612"/>
            <a:ext cx="1643074"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1100</a:t>
            </a:r>
            <a:r>
              <a:rPr lang="ru-RU" sz="1400" dirty="0" smtClean="0">
                <a:latin typeface="Times New Roman" panose="02020603050405020304" pitchFamily="18" charset="0"/>
                <a:cs typeface="Times New Roman" panose="02020603050405020304" pitchFamily="18" charset="0"/>
              </a:rPr>
              <a:t>  Физическая культура и спорт</a:t>
            </a:r>
            <a:endParaRPr lang="ru-RU" sz="1400" dirty="0">
              <a:solidFill>
                <a:srgbClr val="F28660"/>
              </a:solidFill>
              <a:latin typeface="Times New Roman" panose="02020603050405020304" pitchFamily="18" charset="0"/>
              <a:cs typeface="Times New Roman" panose="02020603050405020304" pitchFamily="18" charset="0"/>
            </a:endParaRPr>
          </a:p>
        </p:txBody>
      </p:sp>
      <p:sp>
        <p:nvSpPr>
          <p:cNvPr id="61" name="Заголовок 1"/>
          <p:cNvSpPr txBox="1">
            <a:spLocks/>
          </p:cNvSpPr>
          <p:nvPr/>
        </p:nvSpPr>
        <p:spPr>
          <a:xfrm>
            <a:off x="642910" y="785794"/>
            <a:ext cx="1928826" cy="461336"/>
          </a:xfrm>
          <a:prstGeom prst="rect">
            <a:avLst/>
          </a:prstGeom>
          <a:solidFill>
            <a:schemeClr val="bg1"/>
          </a:solidFill>
          <a:ln w="38100">
            <a:solidFill>
              <a:srgbClr val="B00000"/>
            </a:solidFill>
          </a:ln>
          <a:effectLst>
            <a:glow rad="88900">
              <a:schemeClr val="accent2">
                <a:satMod val="175000"/>
                <a:alpha val="40000"/>
              </a:schemeClr>
            </a:glow>
          </a:effectLst>
        </p:spPr>
        <p:txBody>
          <a:bodyPr anchor="ct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r>
              <a:rPr lang="ru-RU" sz="1400" b="1" dirty="0" smtClean="0">
                <a:latin typeface="Times New Roman" panose="02020603050405020304" pitchFamily="18" charset="0"/>
                <a:cs typeface="Times New Roman" panose="02020603050405020304" pitchFamily="18" charset="0"/>
              </a:rPr>
              <a:t>1400</a:t>
            </a:r>
            <a:r>
              <a:rPr lang="ru-RU" sz="1400" dirty="0" smtClean="0">
                <a:latin typeface="Times New Roman" panose="02020603050405020304" pitchFamily="18" charset="0"/>
                <a:cs typeface="Times New Roman" panose="02020603050405020304" pitchFamily="18" charset="0"/>
              </a:rPr>
              <a:t>  Межбюджетные трансферты</a:t>
            </a:r>
            <a:endParaRPr lang="ru-RU" sz="1400" dirty="0">
              <a:solidFill>
                <a:srgbClr val="F28660"/>
              </a:solidFill>
              <a:latin typeface="Times New Roman" panose="02020603050405020304" pitchFamily="18" charset="0"/>
              <a:cs typeface="Times New Roman" panose="02020603050405020304" pitchFamily="18" charset="0"/>
            </a:endParaRPr>
          </a:p>
        </p:txBody>
      </p:sp>
      <p:pic>
        <p:nvPicPr>
          <p:cNvPr id="3" name="Picture 2"/>
          <p:cNvPicPr>
            <a:picLocks noChangeAspect="1" noChangeArrowheads="1"/>
          </p:cNvPicPr>
          <p:nvPr/>
        </p:nvPicPr>
        <p:blipFill>
          <a:blip r:embed="rId11"/>
          <a:srcRect/>
          <a:stretch>
            <a:fillRect/>
          </a:stretch>
        </p:blipFill>
        <p:spPr bwMode="auto">
          <a:xfrm>
            <a:off x="2643174" y="1214422"/>
            <a:ext cx="628650" cy="6381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142852"/>
            <a:ext cx="7758138" cy="1143000"/>
          </a:xfrm>
          <a:solidFill>
            <a:srgbClr val="CCFFCC"/>
          </a:solidFill>
          <a:ln w="76200">
            <a:solidFill>
              <a:srgbClr val="FF0066"/>
            </a:solidFill>
          </a:ln>
        </p:spPr>
        <p:txBody>
          <a:bodyPr anchor="ctr">
            <a:normAutofit fontScale="90000"/>
          </a:bodyPr>
          <a:lstStyle/>
          <a:p>
            <a:pPr algn="ctr"/>
            <a:r>
              <a:rPr lang="ru-RU" sz="2700" dirty="0" smtClean="0">
                <a:solidFill>
                  <a:schemeClr val="bg2">
                    <a:lumMod val="50000"/>
                  </a:schemeClr>
                </a:solidFill>
                <a:latin typeface="Times New Roman" pitchFamily="18" charset="0"/>
              </a:rPr>
              <a:t>СТРУКТУРА РАСХОДОВ БЮДЖЕТА ЛЬГОВСКОГО РАЙОНА НА </a:t>
            </a:r>
            <a:r>
              <a:rPr lang="ru-RU" sz="2700" dirty="0" smtClean="0">
                <a:solidFill>
                  <a:schemeClr val="bg2">
                    <a:lumMod val="50000"/>
                  </a:schemeClr>
                </a:solidFill>
                <a:latin typeface="Times New Roman" pitchFamily="18" charset="0"/>
              </a:rPr>
              <a:t>2020 </a:t>
            </a:r>
            <a:r>
              <a:rPr lang="ru-RU" sz="2700" dirty="0" smtClean="0">
                <a:solidFill>
                  <a:schemeClr val="bg2">
                    <a:lumMod val="50000"/>
                  </a:schemeClr>
                </a:solidFill>
                <a:latin typeface="Times New Roman" pitchFamily="18" charset="0"/>
              </a:rPr>
              <a:t>ГОД И НА ПЛАНОВЫЙ ПЕРИОД </a:t>
            </a:r>
            <a:r>
              <a:rPr lang="ru-RU" sz="2700" dirty="0" smtClean="0">
                <a:solidFill>
                  <a:schemeClr val="bg2">
                    <a:lumMod val="50000"/>
                  </a:schemeClr>
                </a:solidFill>
                <a:latin typeface="Times New Roman" pitchFamily="18" charset="0"/>
              </a:rPr>
              <a:t>2021 </a:t>
            </a:r>
            <a:r>
              <a:rPr lang="ru-RU" sz="2700" dirty="0" smtClean="0">
                <a:solidFill>
                  <a:schemeClr val="bg2">
                    <a:lumMod val="50000"/>
                  </a:schemeClr>
                </a:solidFill>
                <a:latin typeface="Times New Roman" pitchFamily="18" charset="0"/>
              </a:rPr>
              <a:t>И </a:t>
            </a:r>
            <a:r>
              <a:rPr lang="ru-RU" sz="2700" dirty="0" smtClean="0">
                <a:solidFill>
                  <a:schemeClr val="bg2">
                    <a:lumMod val="50000"/>
                  </a:schemeClr>
                </a:solidFill>
                <a:latin typeface="Times New Roman" pitchFamily="18" charset="0"/>
              </a:rPr>
              <a:t>2022 </a:t>
            </a:r>
            <a:r>
              <a:rPr lang="ru-RU" sz="2700" dirty="0" smtClean="0">
                <a:solidFill>
                  <a:schemeClr val="bg2">
                    <a:lumMod val="50000"/>
                  </a:schemeClr>
                </a:solidFill>
                <a:latin typeface="Times New Roman" pitchFamily="18" charset="0"/>
              </a:rPr>
              <a:t>ГОДОВ </a:t>
            </a:r>
            <a:r>
              <a:rPr lang="en-US" sz="2800" dirty="0" smtClean="0">
                <a:solidFill>
                  <a:schemeClr val="bg2">
                    <a:lumMod val="50000"/>
                  </a:schemeClr>
                </a:solidFill>
                <a:latin typeface="Times New Roman" pitchFamily="18" charset="0"/>
                <a:cs typeface="Times New Roman" pitchFamily="18" charset="0"/>
              </a:rPr>
              <a:t>[</a:t>
            </a:r>
            <a:r>
              <a:rPr lang="ru-RU" sz="2800" dirty="0" smtClean="0">
                <a:solidFill>
                  <a:schemeClr val="bg2">
                    <a:lumMod val="50000"/>
                  </a:schemeClr>
                </a:solidFill>
                <a:latin typeface="Times New Roman" pitchFamily="18" charset="0"/>
                <a:cs typeface="Times New Roman" pitchFamily="18" charset="0"/>
              </a:rPr>
              <a:t>1</a:t>
            </a:r>
            <a:r>
              <a:rPr lang="en-US" sz="2800" dirty="0" smtClean="0">
                <a:solidFill>
                  <a:schemeClr val="bg2">
                    <a:lumMod val="50000"/>
                  </a:schemeClr>
                </a:solidFill>
                <a:latin typeface="Times New Roman" pitchFamily="18" charset="0"/>
                <a:cs typeface="Times New Roman" pitchFamily="18" charset="0"/>
              </a:rPr>
              <a:t>]</a:t>
            </a:r>
            <a:endParaRPr lang="ru-RU" sz="2700" dirty="0">
              <a:solidFill>
                <a:schemeClr val="bg2">
                  <a:lumMod val="50000"/>
                </a:schemeClr>
              </a:solidFill>
            </a:endParaRPr>
          </a:p>
        </p:txBody>
      </p:sp>
      <p:pic>
        <p:nvPicPr>
          <p:cNvPr id="1028" name="Picture 4"/>
          <p:cNvPicPr>
            <a:picLocks noChangeAspect="1" noChangeArrowheads="1"/>
          </p:cNvPicPr>
          <p:nvPr/>
        </p:nvPicPr>
        <p:blipFill>
          <a:blip r:embed="rId2"/>
          <a:srcRect/>
          <a:stretch>
            <a:fillRect/>
          </a:stretch>
        </p:blipFill>
        <p:spPr bwMode="auto">
          <a:xfrm>
            <a:off x="357158" y="1357298"/>
            <a:ext cx="8358245" cy="5214974"/>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829576" cy="1143000"/>
          </a:xfrm>
          <a:solidFill>
            <a:srgbClr val="CCFFCC"/>
          </a:solidFill>
          <a:ln w="76200">
            <a:solidFill>
              <a:srgbClr val="FF0066"/>
            </a:solidFill>
          </a:ln>
        </p:spPr>
        <p:txBody>
          <a:bodyPr anchor="ctr">
            <a:noAutofit/>
          </a:bodyPr>
          <a:lstStyle/>
          <a:p>
            <a:pPr algn="ctr"/>
            <a:r>
              <a:rPr lang="ru-RU" sz="2400" dirty="0" smtClean="0">
                <a:solidFill>
                  <a:schemeClr val="bg2">
                    <a:lumMod val="50000"/>
                  </a:schemeClr>
                </a:solidFill>
                <a:latin typeface="Times New Roman" pitchFamily="18" charset="0"/>
              </a:rPr>
              <a:t>СТРУКТУРА РАСХОДОВ БЮДЖЕТА ЛЬГОВСКОГО РАЙОНА НА </a:t>
            </a:r>
            <a:r>
              <a:rPr lang="ru-RU" sz="2400" dirty="0" smtClean="0">
                <a:solidFill>
                  <a:schemeClr val="bg2">
                    <a:lumMod val="50000"/>
                  </a:schemeClr>
                </a:solidFill>
                <a:latin typeface="Times New Roman" pitchFamily="18" charset="0"/>
              </a:rPr>
              <a:t>2020 </a:t>
            </a:r>
            <a:r>
              <a:rPr lang="ru-RU" sz="2400" dirty="0" smtClean="0">
                <a:solidFill>
                  <a:schemeClr val="bg2">
                    <a:lumMod val="50000"/>
                  </a:schemeClr>
                </a:solidFill>
                <a:latin typeface="Times New Roman" pitchFamily="18" charset="0"/>
              </a:rPr>
              <a:t>ГОД И НА ПЛАНОВЫЙ ПЕРИОД </a:t>
            </a:r>
            <a:r>
              <a:rPr lang="ru-RU" sz="2400" dirty="0" smtClean="0">
                <a:solidFill>
                  <a:schemeClr val="bg2">
                    <a:lumMod val="50000"/>
                  </a:schemeClr>
                </a:solidFill>
                <a:latin typeface="Times New Roman" pitchFamily="18" charset="0"/>
              </a:rPr>
              <a:t>2021 </a:t>
            </a:r>
            <a:r>
              <a:rPr lang="ru-RU" sz="2400" dirty="0" smtClean="0">
                <a:solidFill>
                  <a:schemeClr val="bg2">
                    <a:lumMod val="50000"/>
                  </a:schemeClr>
                </a:solidFill>
                <a:latin typeface="Times New Roman" pitchFamily="18" charset="0"/>
              </a:rPr>
              <a:t>И </a:t>
            </a:r>
            <a:r>
              <a:rPr lang="ru-RU" sz="2400" dirty="0" smtClean="0">
                <a:solidFill>
                  <a:schemeClr val="bg2">
                    <a:lumMod val="50000"/>
                  </a:schemeClr>
                </a:solidFill>
                <a:latin typeface="Times New Roman" pitchFamily="18" charset="0"/>
              </a:rPr>
              <a:t>2022 </a:t>
            </a:r>
            <a:r>
              <a:rPr lang="ru-RU" sz="2400" dirty="0" smtClean="0">
                <a:solidFill>
                  <a:schemeClr val="bg2">
                    <a:lumMod val="50000"/>
                  </a:schemeClr>
                </a:solidFill>
                <a:latin typeface="Times New Roman" pitchFamily="18" charset="0"/>
              </a:rPr>
              <a:t>ГОДОВ</a:t>
            </a:r>
            <a:r>
              <a:rPr lang="ru-RU" sz="2400" dirty="0" smtClean="0">
                <a:solidFill>
                  <a:schemeClr val="bg1"/>
                </a:solidFill>
                <a:latin typeface="Times New Roman" pitchFamily="18" charset="0"/>
              </a:rPr>
              <a:t>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2</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graphicFrame>
        <p:nvGraphicFramePr>
          <p:cNvPr id="6" name="Диаграмма 5"/>
          <p:cNvGraphicFramePr/>
          <p:nvPr/>
        </p:nvGraphicFramePr>
        <p:xfrm>
          <a:off x="357158" y="1643050"/>
          <a:ext cx="8215370" cy="492922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758138" cy="1143000"/>
          </a:xfrm>
          <a:solidFill>
            <a:srgbClr val="CCFFCC"/>
          </a:solidFill>
          <a:ln w="76200">
            <a:solidFill>
              <a:srgbClr val="FF0000"/>
            </a:solidFill>
          </a:ln>
        </p:spPr>
        <p:txBody>
          <a:bodyPr>
            <a:noAutofit/>
          </a:bodyPr>
          <a:lstStyle/>
          <a:p>
            <a:pPr algn="ctr"/>
            <a:r>
              <a:rPr lang="ru-RU" sz="2400" dirty="0" smtClean="0">
                <a:solidFill>
                  <a:schemeClr val="bg2">
                    <a:lumMod val="50000"/>
                  </a:schemeClr>
                </a:solidFill>
                <a:latin typeface="Times New Roman" pitchFamily="18" charset="0"/>
              </a:rPr>
              <a:t>СТРУКТУРА РАСХОДОВ БЮДЖЕТА ЛЬГОВСКОГО РАЙОНА НА </a:t>
            </a:r>
            <a:r>
              <a:rPr lang="ru-RU" sz="2400" dirty="0" smtClean="0">
                <a:solidFill>
                  <a:schemeClr val="bg2">
                    <a:lumMod val="50000"/>
                  </a:schemeClr>
                </a:solidFill>
                <a:latin typeface="Times New Roman" pitchFamily="18" charset="0"/>
              </a:rPr>
              <a:t>2020 </a:t>
            </a:r>
            <a:r>
              <a:rPr lang="ru-RU" sz="2400" dirty="0" smtClean="0">
                <a:solidFill>
                  <a:schemeClr val="bg2">
                    <a:lumMod val="50000"/>
                  </a:schemeClr>
                </a:solidFill>
                <a:latin typeface="Times New Roman" pitchFamily="18" charset="0"/>
              </a:rPr>
              <a:t>ГОД И НА ПЛАНОВЫЙ ПЕРИОД </a:t>
            </a:r>
            <a:r>
              <a:rPr lang="ru-RU" sz="2400" dirty="0" smtClean="0">
                <a:solidFill>
                  <a:schemeClr val="bg2">
                    <a:lumMod val="50000"/>
                  </a:schemeClr>
                </a:solidFill>
                <a:latin typeface="Times New Roman" pitchFamily="18" charset="0"/>
              </a:rPr>
              <a:t>2021 </a:t>
            </a:r>
            <a:r>
              <a:rPr lang="ru-RU" sz="2400" dirty="0" smtClean="0">
                <a:solidFill>
                  <a:schemeClr val="bg2">
                    <a:lumMod val="50000"/>
                  </a:schemeClr>
                </a:solidFill>
                <a:latin typeface="Times New Roman" pitchFamily="18" charset="0"/>
              </a:rPr>
              <a:t>И </a:t>
            </a:r>
            <a:r>
              <a:rPr lang="ru-RU" sz="2400" dirty="0" smtClean="0">
                <a:solidFill>
                  <a:schemeClr val="bg2">
                    <a:lumMod val="50000"/>
                  </a:schemeClr>
                </a:solidFill>
                <a:latin typeface="Times New Roman" pitchFamily="18" charset="0"/>
              </a:rPr>
              <a:t>2022 </a:t>
            </a:r>
            <a:r>
              <a:rPr lang="ru-RU" sz="2400" dirty="0" smtClean="0">
                <a:solidFill>
                  <a:schemeClr val="bg2">
                    <a:lumMod val="50000"/>
                  </a:schemeClr>
                </a:solidFill>
                <a:latin typeface="Times New Roman" pitchFamily="18" charset="0"/>
              </a:rPr>
              <a:t>ГОДОВ</a:t>
            </a:r>
            <a:r>
              <a:rPr lang="ru-RU" sz="2400" dirty="0" smtClean="0">
                <a:solidFill>
                  <a:schemeClr val="bg1"/>
                </a:solidFill>
                <a:latin typeface="Times New Roman" pitchFamily="18" charset="0"/>
              </a:rPr>
              <a:t> </a:t>
            </a:r>
            <a:r>
              <a:rPr lang="en-US" sz="2400" dirty="0" smtClean="0">
                <a:solidFill>
                  <a:schemeClr val="accent1">
                    <a:lumMod val="60000"/>
                    <a:lumOff val="40000"/>
                  </a:schemeClr>
                </a:solidFill>
                <a:latin typeface="Times New Roman" pitchFamily="18" charset="0"/>
                <a:cs typeface="Times New Roman" pitchFamily="18" charset="0"/>
              </a:rPr>
              <a:t>[</a:t>
            </a:r>
            <a:r>
              <a:rPr lang="ru-RU" sz="2400" dirty="0" smtClean="0">
                <a:solidFill>
                  <a:schemeClr val="accent1">
                    <a:lumMod val="60000"/>
                    <a:lumOff val="40000"/>
                  </a:schemeClr>
                </a:solidFill>
                <a:latin typeface="Times New Roman" pitchFamily="18" charset="0"/>
                <a:cs typeface="Times New Roman" pitchFamily="18" charset="0"/>
              </a:rPr>
              <a:t>3</a:t>
            </a:r>
            <a:r>
              <a:rPr lang="en-US" sz="2400" dirty="0" smtClean="0">
                <a:solidFill>
                  <a:schemeClr val="accent1">
                    <a:lumMod val="60000"/>
                    <a:lumOff val="40000"/>
                  </a:schemeClr>
                </a:solidFill>
                <a:latin typeface="Times New Roman" pitchFamily="18" charset="0"/>
                <a:cs typeface="Times New Roman" pitchFamily="18" charset="0"/>
              </a:rPr>
              <a:t>]</a:t>
            </a:r>
            <a:endParaRPr lang="ru-RU" sz="2400" dirty="0"/>
          </a:p>
        </p:txBody>
      </p:sp>
      <p:pic>
        <p:nvPicPr>
          <p:cNvPr id="3074" name="Picture 2"/>
          <p:cNvPicPr>
            <a:picLocks noChangeAspect="1" noChangeArrowheads="1"/>
          </p:cNvPicPr>
          <p:nvPr/>
        </p:nvPicPr>
        <p:blipFill>
          <a:blip r:embed="rId2"/>
          <a:srcRect/>
          <a:stretch>
            <a:fillRect/>
          </a:stretch>
        </p:blipFill>
        <p:spPr bwMode="auto">
          <a:xfrm>
            <a:off x="285720" y="1643050"/>
            <a:ext cx="8572559" cy="4929222"/>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58" y="142852"/>
            <a:ext cx="8229600" cy="785834"/>
          </a:xfrm>
          <a:solidFill>
            <a:schemeClr val="accent2">
              <a:lumMod val="20000"/>
              <a:lumOff val="80000"/>
            </a:schemeClr>
          </a:solidFill>
          <a:ln>
            <a:solidFill>
              <a:srgbClr val="7030A0"/>
            </a:solidFill>
          </a:ln>
        </p:spPr>
        <p:txBody>
          <a:bodyPr>
            <a:normAutofit/>
          </a:bodyPr>
          <a:lstStyle/>
          <a:p>
            <a:pPr algn="ctr"/>
            <a:r>
              <a:rPr lang="ru-RU" sz="2400" dirty="0" smtClean="0">
                <a:solidFill>
                  <a:schemeClr val="accent2">
                    <a:lumMod val="75000"/>
                  </a:schemeClr>
                </a:solidFill>
                <a:latin typeface="Times New Roman" pitchFamily="18" charset="0"/>
              </a:rPr>
              <a:t>СТРУКТУРА РАСХОДОВ БЮДЖЕТА ЛЬГОВСКОГО РАЙОНА КУРСКОЙ ОБЛАСТИ</a:t>
            </a:r>
            <a:endParaRPr lang="ru-RU" sz="2400" dirty="0">
              <a:solidFill>
                <a:schemeClr val="accent2">
                  <a:lumMod val="75000"/>
                </a:schemeClr>
              </a:solidFill>
            </a:endParaRPr>
          </a:p>
        </p:txBody>
      </p:sp>
      <p:graphicFrame>
        <p:nvGraphicFramePr>
          <p:cNvPr id="5" name="Содержимое 4"/>
          <p:cNvGraphicFramePr>
            <a:graphicFrameLocks noGrp="1"/>
          </p:cNvGraphicFramePr>
          <p:nvPr>
            <p:ph idx="1"/>
          </p:nvPr>
        </p:nvGraphicFramePr>
        <p:xfrm>
          <a:off x="214281" y="1000107"/>
          <a:ext cx="8786878" cy="5610262"/>
        </p:xfrm>
        <a:graphic>
          <a:graphicData uri="http://schemas.openxmlformats.org/drawingml/2006/table">
            <a:tbl>
              <a:tblPr firstRow="1" bandRow="1">
                <a:tableStyleId>{5C22544A-7EE6-4342-B048-85BDC9FD1C3A}</a:tableStyleId>
              </a:tblPr>
              <a:tblGrid>
                <a:gridCol w="579663"/>
                <a:gridCol w="1177711"/>
                <a:gridCol w="878688"/>
                <a:gridCol w="878688"/>
                <a:gridCol w="878688"/>
                <a:gridCol w="878688"/>
                <a:gridCol w="878688"/>
                <a:gridCol w="878688"/>
                <a:gridCol w="878688"/>
                <a:gridCol w="878688"/>
              </a:tblGrid>
              <a:tr h="642943">
                <a:tc>
                  <a:txBody>
                    <a:bodyPr/>
                    <a:lstStyle/>
                    <a:p>
                      <a:pPr algn="ctr" fontAlgn="ctr"/>
                      <a:r>
                        <a:rPr lang="ru-RU" sz="1000" b="1" i="0" u="none" strike="noStrike" dirty="0">
                          <a:latin typeface="Arial"/>
                        </a:rPr>
                        <a:t>Раздел</a:t>
                      </a:r>
                    </a:p>
                  </a:txBody>
                  <a:tcPr marL="9525" marR="9525" marT="9525" marB="0" anchor="ctr"/>
                </a:tc>
                <a:tc>
                  <a:txBody>
                    <a:bodyPr/>
                    <a:lstStyle/>
                    <a:p>
                      <a:pPr algn="ctr" fontAlgn="ctr"/>
                      <a:r>
                        <a:rPr lang="ru-RU" sz="1000" b="1" i="0" u="none" strike="noStrike" smtClean="0">
                          <a:latin typeface="Arial"/>
                        </a:rPr>
                        <a:t>Наименование</a:t>
                      </a: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2019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2020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a:latin typeface="Arial"/>
                        </a:rPr>
                        <a:t>доля в общем объеме расходов, %</a:t>
                      </a:r>
                      <a:br>
                        <a:rPr lang="ru-RU" sz="1000" b="1" i="0" u="none" strike="noStrike">
                          <a:latin typeface="Arial"/>
                        </a:rPr>
                      </a:br>
                      <a:endParaRPr lang="ru-RU" sz="1000" b="1" i="0" u="none" strike="noStrike">
                        <a:latin typeface="Arial"/>
                      </a:endParaRPr>
                    </a:p>
                  </a:txBody>
                  <a:tcPr marL="9525" marR="9525" marT="9525" marB="0" anchor="ctr"/>
                </a:tc>
              </a:tr>
              <a:tr h="300046">
                <a:tc>
                  <a:txBody>
                    <a:bodyPr/>
                    <a:lstStyle/>
                    <a:p>
                      <a:pPr algn="l" fontAlgn="b"/>
                      <a:r>
                        <a:rPr lang="ru-RU" sz="1000" b="0" i="0" u="none" strike="noStrike" dirty="0">
                          <a:latin typeface="Arial"/>
                        </a:rPr>
                        <a:t> </a:t>
                      </a:r>
                    </a:p>
                  </a:txBody>
                  <a:tcPr marL="9525" marR="9525" marT="9525" marB="0" anchor="ctr"/>
                </a:tc>
                <a:tc>
                  <a:txBody>
                    <a:bodyPr/>
                    <a:lstStyle/>
                    <a:p>
                      <a:pPr algn="l" fontAlgn="b"/>
                      <a:r>
                        <a:rPr lang="ru-RU" sz="1000" b="1" i="0" u="none" strike="noStrike" dirty="0" smtClean="0">
                          <a:latin typeface="Arial"/>
                        </a:rPr>
                        <a:t>Всего</a:t>
                      </a:r>
                      <a:endParaRPr lang="ru-RU" sz="1000" b="1" i="0" u="none" strike="noStrike" dirty="0">
                        <a:latin typeface="Arial"/>
                      </a:endParaRPr>
                    </a:p>
                  </a:txBody>
                  <a:tcPr marL="9525" marR="9525" marT="9525" marB="0" anchor="ctr"/>
                </a:tc>
                <a:tc>
                  <a:txBody>
                    <a:bodyPr/>
                    <a:lstStyle/>
                    <a:p>
                      <a:pPr algn="ctr" fontAlgn="b"/>
                      <a:r>
                        <a:rPr lang="ru-RU" sz="900" b="0" i="0" u="none" strike="noStrike">
                          <a:latin typeface="Arial"/>
                        </a:rPr>
                        <a:t>404 524 738,41</a:t>
                      </a:r>
                    </a:p>
                  </a:txBody>
                  <a:tcPr marL="7620" marR="7620" marT="7620" marB="0" anchor="ctr"/>
                </a:tc>
                <a:tc>
                  <a:txBody>
                    <a:bodyPr/>
                    <a:lstStyle/>
                    <a:p>
                      <a:pPr algn="ctr" fontAlgn="b"/>
                      <a:r>
                        <a:rPr lang="ru-RU" sz="900" b="0" i="0" u="none" strike="noStrike">
                          <a:latin typeface="Arial"/>
                        </a:rPr>
                        <a:t>100,00</a:t>
                      </a:r>
                    </a:p>
                  </a:txBody>
                  <a:tcPr marL="7620" marR="7620" marT="7620" marB="0" anchor="ctr"/>
                </a:tc>
                <a:tc>
                  <a:txBody>
                    <a:bodyPr/>
                    <a:lstStyle/>
                    <a:p>
                      <a:pPr algn="ctr" fontAlgn="b"/>
                      <a:r>
                        <a:rPr lang="ru-RU" sz="900" b="0" i="0" u="none" strike="noStrike">
                          <a:latin typeface="Arial"/>
                        </a:rPr>
                        <a:t>356 783 678,00</a:t>
                      </a:r>
                    </a:p>
                  </a:txBody>
                  <a:tcPr marL="7620" marR="7620" marT="7620" marB="0" anchor="ctr"/>
                </a:tc>
                <a:tc>
                  <a:txBody>
                    <a:bodyPr/>
                    <a:lstStyle/>
                    <a:p>
                      <a:pPr algn="ctr" fontAlgn="b"/>
                      <a:r>
                        <a:rPr lang="ru-RU" sz="900" b="0" i="0" u="none" strike="noStrike">
                          <a:latin typeface="Arial"/>
                        </a:rPr>
                        <a:t>100,00</a:t>
                      </a:r>
                    </a:p>
                  </a:txBody>
                  <a:tcPr marL="7620" marR="7620" marT="7620" marB="0" anchor="ctr"/>
                </a:tc>
                <a:tc>
                  <a:txBody>
                    <a:bodyPr/>
                    <a:lstStyle/>
                    <a:p>
                      <a:pPr algn="ctr" fontAlgn="b"/>
                      <a:r>
                        <a:rPr lang="ru-RU" sz="900" b="0" i="0" u="none" strike="noStrike">
                          <a:latin typeface="Arial"/>
                        </a:rPr>
                        <a:t>345 758 010,00</a:t>
                      </a:r>
                    </a:p>
                  </a:txBody>
                  <a:tcPr marL="7620" marR="7620" marT="7620" marB="0" anchor="ctr"/>
                </a:tc>
                <a:tc>
                  <a:txBody>
                    <a:bodyPr/>
                    <a:lstStyle/>
                    <a:p>
                      <a:pPr algn="ctr" fontAlgn="b"/>
                      <a:r>
                        <a:rPr lang="ru-RU" sz="900" b="0" i="0" u="none" strike="noStrike">
                          <a:latin typeface="Arial"/>
                        </a:rPr>
                        <a:t>99,09</a:t>
                      </a:r>
                    </a:p>
                  </a:txBody>
                  <a:tcPr marL="7620" marR="7620" marT="7620" marB="0" anchor="ctr"/>
                </a:tc>
                <a:tc>
                  <a:txBody>
                    <a:bodyPr/>
                    <a:lstStyle/>
                    <a:p>
                      <a:pPr algn="ctr" fontAlgn="b"/>
                      <a:r>
                        <a:rPr lang="ru-RU" sz="900" b="0" i="0" u="none" strike="noStrike">
                          <a:latin typeface="Arial"/>
                        </a:rPr>
                        <a:t>353 207 366,00</a:t>
                      </a:r>
                    </a:p>
                  </a:txBody>
                  <a:tcPr marL="7620" marR="7620" marT="7620" marB="0" anchor="ctr"/>
                </a:tc>
                <a:tc>
                  <a:txBody>
                    <a:bodyPr/>
                    <a:lstStyle/>
                    <a:p>
                      <a:pPr algn="ctr" fontAlgn="b"/>
                      <a:r>
                        <a:rPr lang="ru-RU" sz="900" b="0" i="0" u="none" strike="noStrike">
                          <a:latin typeface="Arial"/>
                        </a:rPr>
                        <a:t>98,12</a:t>
                      </a:r>
                    </a:p>
                  </a:txBody>
                  <a:tcPr marL="7620" marR="7620" marT="7620" marB="0" anchor="ctr"/>
                </a:tc>
              </a:tr>
              <a:tr h="428628">
                <a:tc>
                  <a:txBody>
                    <a:bodyPr/>
                    <a:lstStyle/>
                    <a:p>
                      <a:pPr algn="ctr" fontAlgn="b"/>
                      <a:r>
                        <a:rPr lang="ru-RU" sz="1000" b="1" i="0" u="none" strike="noStrike" dirty="0">
                          <a:latin typeface="Arial"/>
                        </a:rPr>
                        <a:t>01</a:t>
                      </a:r>
                    </a:p>
                  </a:txBody>
                  <a:tcPr marL="9525" marR="9525" marT="9525" marB="0" anchor="ctr"/>
                </a:tc>
                <a:tc>
                  <a:txBody>
                    <a:bodyPr/>
                    <a:lstStyle/>
                    <a:p>
                      <a:pPr algn="l" fontAlgn="b"/>
                      <a:r>
                        <a:rPr lang="ru-RU" sz="1000" b="0" i="0" u="none" strike="noStrike" smtClean="0">
                          <a:latin typeface="Arial"/>
                        </a:rPr>
                        <a:t>Общегосударственные вопросы</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35 319 436,11</a:t>
                      </a:r>
                    </a:p>
                  </a:txBody>
                  <a:tcPr marL="7620" marR="7620" marT="7620" marB="0" anchor="ctr"/>
                </a:tc>
                <a:tc>
                  <a:txBody>
                    <a:bodyPr/>
                    <a:lstStyle/>
                    <a:p>
                      <a:pPr algn="ctr" fontAlgn="b"/>
                      <a:r>
                        <a:rPr lang="ru-RU" sz="900" b="0" i="0" u="none" strike="noStrike">
                          <a:latin typeface="Arial"/>
                        </a:rPr>
                        <a:t>8,73</a:t>
                      </a:r>
                    </a:p>
                  </a:txBody>
                  <a:tcPr marL="7620" marR="7620" marT="7620" marB="0" anchor="ctr"/>
                </a:tc>
                <a:tc>
                  <a:txBody>
                    <a:bodyPr/>
                    <a:lstStyle/>
                    <a:p>
                      <a:pPr algn="ctr" fontAlgn="b"/>
                      <a:r>
                        <a:rPr lang="ru-RU" sz="900" b="0" i="0" u="none" strike="noStrike">
                          <a:latin typeface="Arial"/>
                        </a:rPr>
                        <a:t>38 719 129,00</a:t>
                      </a:r>
                    </a:p>
                  </a:txBody>
                  <a:tcPr marL="7620" marR="7620" marT="7620" marB="0" anchor="ctr"/>
                </a:tc>
                <a:tc>
                  <a:txBody>
                    <a:bodyPr/>
                    <a:lstStyle/>
                    <a:p>
                      <a:pPr algn="ctr" fontAlgn="b"/>
                      <a:r>
                        <a:rPr lang="ru-RU" sz="900" b="0" i="0" u="none" strike="noStrike">
                          <a:latin typeface="Arial"/>
                        </a:rPr>
                        <a:t>10,85</a:t>
                      </a:r>
                    </a:p>
                  </a:txBody>
                  <a:tcPr marL="7620" marR="7620" marT="7620" marB="0" anchor="ctr"/>
                </a:tc>
                <a:tc>
                  <a:txBody>
                    <a:bodyPr/>
                    <a:lstStyle/>
                    <a:p>
                      <a:pPr algn="ctr" fontAlgn="b"/>
                      <a:r>
                        <a:rPr lang="ru-RU" sz="900" b="0" i="0" u="none" strike="noStrike">
                          <a:latin typeface="Arial"/>
                        </a:rPr>
                        <a:t>33 149 640,00</a:t>
                      </a:r>
                    </a:p>
                  </a:txBody>
                  <a:tcPr marL="7620" marR="7620" marT="7620" marB="0" anchor="ctr"/>
                </a:tc>
                <a:tc>
                  <a:txBody>
                    <a:bodyPr/>
                    <a:lstStyle/>
                    <a:p>
                      <a:pPr algn="ctr" fontAlgn="b"/>
                      <a:r>
                        <a:rPr lang="ru-RU" sz="900" b="0" i="0" u="none" strike="noStrike">
                          <a:latin typeface="Arial"/>
                        </a:rPr>
                        <a:t>9,59</a:t>
                      </a:r>
                    </a:p>
                  </a:txBody>
                  <a:tcPr marL="7620" marR="7620" marT="7620" marB="0" anchor="ctr"/>
                </a:tc>
                <a:tc>
                  <a:txBody>
                    <a:bodyPr/>
                    <a:lstStyle/>
                    <a:p>
                      <a:pPr algn="ctr" fontAlgn="b"/>
                      <a:r>
                        <a:rPr lang="ru-RU" sz="900" b="0" i="0" u="none" strike="noStrike">
                          <a:latin typeface="Arial"/>
                        </a:rPr>
                        <a:t>34 330 040,00</a:t>
                      </a:r>
                    </a:p>
                  </a:txBody>
                  <a:tcPr marL="7620" marR="7620" marT="7620" marB="0" anchor="ctr"/>
                </a:tc>
                <a:tc>
                  <a:txBody>
                    <a:bodyPr/>
                    <a:lstStyle/>
                    <a:p>
                      <a:pPr algn="ctr" fontAlgn="b"/>
                      <a:r>
                        <a:rPr lang="ru-RU" sz="900" b="0" i="0" u="none" strike="noStrike">
                          <a:latin typeface="Arial"/>
                        </a:rPr>
                        <a:t>9,72</a:t>
                      </a:r>
                    </a:p>
                  </a:txBody>
                  <a:tcPr marL="7620" marR="7620" marT="7620" marB="0" anchor="ctr"/>
                </a:tc>
              </a:tr>
              <a:tr h="428628">
                <a:tc>
                  <a:txBody>
                    <a:bodyPr/>
                    <a:lstStyle/>
                    <a:p>
                      <a:pPr algn="ctr" fontAlgn="b"/>
                      <a:r>
                        <a:rPr lang="ru-RU" sz="1000" b="1" i="0" u="none" strike="noStrike" dirty="0">
                          <a:latin typeface="Arial"/>
                        </a:rPr>
                        <a:t>03</a:t>
                      </a:r>
                    </a:p>
                  </a:txBody>
                  <a:tcPr marL="9525" marR="9525" marT="9525" marB="0" anchor="ctr"/>
                </a:tc>
                <a:tc>
                  <a:txBody>
                    <a:bodyPr/>
                    <a:lstStyle/>
                    <a:p>
                      <a:pPr algn="l" fontAlgn="b"/>
                      <a:r>
                        <a:rPr lang="ru-RU" sz="1000" b="0" i="0" u="none" strike="noStrike" smtClean="0">
                          <a:latin typeface="Arial"/>
                        </a:rPr>
                        <a:t>Национальная безопасность</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344 000,00</a:t>
                      </a:r>
                    </a:p>
                  </a:txBody>
                  <a:tcPr marL="7620" marR="7620" marT="7620" marB="0" anchor="ctr"/>
                </a:tc>
                <a:tc>
                  <a:txBody>
                    <a:bodyPr/>
                    <a:lstStyle/>
                    <a:p>
                      <a:pPr algn="ctr" fontAlgn="b"/>
                      <a:r>
                        <a:rPr lang="ru-RU" sz="900" b="0" i="0" u="none" strike="noStrike">
                          <a:latin typeface="Arial"/>
                        </a:rPr>
                        <a:t>0,09</a:t>
                      </a:r>
                    </a:p>
                  </a:txBody>
                  <a:tcPr marL="7620" marR="7620" marT="7620" marB="0" anchor="ctr"/>
                </a:tc>
                <a:tc>
                  <a:txBody>
                    <a:bodyPr/>
                    <a:lstStyle/>
                    <a:p>
                      <a:pPr algn="ctr" fontAlgn="b"/>
                      <a:r>
                        <a:rPr lang="ru-RU" sz="900" b="0" i="0" u="none" strike="noStrike">
                          <a:latin typeface="Arial"/>
                        </a:rPr>
                        <a:t>354 000,00</a:t>
                      </a:r>
                    </a:p>
                  </a:txBody>
                  <a:tcPr marL="7620" marR="7620" marT="7620" marB="0" anchor="ctr"/>
                </a:tc>
                <a:tc>
                  <a:txBody>
                    <a:bodyPr/>
                    <a:lstStyle/>
                    <a:p>
                      <a:pPr algn="ctr" fontAlgn="b"/>
                      <a:r>
                        <a:rPr lang="ru-RU" sz="900" b="0" i="0" u="none" strike="noStrike">
                          <a:latin typeface="Arial"/>
                        </a:rPr>
                        <a:t>0,10</a:t>
                      </a:r>
                    </a:p>
                  </a:txBody>
                  <a:tcPr marL="7620" marR="7620" marT="7620" marB="0" anchor="ctr"/>
                </a:tc>
                <a:tc>
                  <a:txBody>
                    <a:bodyPr/>
                    <a:lstStyle/>
                    <a:p>
                      <a:pPr algn="ctr" fontAlgn="b"/>
                      <a:r>
                        <a:rPr lang="ru-RU" sz="900" b="0" i="0" u="none" strike="noStrike">
                          <a:latin typeface="Arial"/>
                        </a:rPr>
                        <a:t>354 000,00</a:t>
                      </a:r>
                    </a:p>
                  </a:txBody>
                  <a:tcPr marL="7620" marR="7620" marT="7620" marB="0" anchor="ctr"/>
                </a:tc>
                <a:tc>
                  <a:txBody>
                    <a:bodyPr/>
                    <a:lstStyle/>
                    <a:p>
                      <a:pPr algn="ctr" fontAlgn="b"/>
                      <a:r>
                        <a:rPr lang="ru-RU" sz="900" b="0" i="0" u="none" strike="noStrike">
                          <a:latin typeface="Arial"/>
                        </a:rPr>
                        <a:t>0,10</a:t>
                      </a:r>
                    </a:p>
                  </a:txBody>
                  <a:tcPr marL="7620" marR="7620" marT="7620" marB="0" anchor="ctr"/>
                </a:tc>
                <a:tc>
                  <a:txBody>
                    <a:bodyPr/>
                    <a:lstStyle/>
                    <a:p>
                      <a:pPr algn="ctr" fontAlgn="b"/>
                      <a:r>
                        <a:rPr lang="ru-RU" sz="900" b="0" i="0" u="none" strike="noStrike">
                          <a:latin typeface="Arial"/>
                        </a:rPr>
                        <a:t>354 000,00</a:t>
                      </a:r>
                    </a:p>
                  </a:txBody>
                  <a:tcPr marL="7620" marR="7620" marT="7620" marB="0" anchor="ctr"/>
                </a:tc>
                <a:tc>
                  <a:txBody>
                    <a:bodyPr/>
                    <a:lstStyle/>
                    <a:p>
                      <a:pPr algn="ctr" fontAlgn="b"/>
                      <a:r>
                        <a:rPr lang="ru-RU" sz="900" b="0" i="0" u="none" strike="noStrike">
                          <a:latin typeface="Arial"/>
                        </a:rPr>
                        <a:t>0,10</a:t>
                      </a:r>
                    </a:p>
                  </a:txBody>
                  <a:tcPr marL="7620" marR="7620" marT="7620" marB="0" anchor="ctr"/>
                </a:tc>
              </a:tr>
              <a:tr h="411853">
                <a:tc>
                  <a:txBody>
                    <a:bodyPr/>
                    <a:lstStyle/>
                    <a:p>
                      <a:pPr algn="ctr" fontAlgn="b"/>
                      <a:r>
                        <a:rPr lang="ru-RU" sz="1000" b="1" i="0" u="none" strike="noStrike" dirty="0">
                          <a:latin typeface="Arial"/>
                        </a:rPr>
                        <a:t>04</a:t>
                      </a:r>
                    </a:p>
                  </a:txBody>
                  <a:tcPr marL="9525" marR="9525" marT="9525" marB="0" anchor="ctr"/>
                </a:tc>
                <a:tc>
                  <a:txBody>
                    <a:bodyPr/>
                    <a:lstStyle/>
                    <a:p>
                      <a:pPr algn="l" fontAlgn="b"/>
                      <a:r>
                        <a:rPr lang="ru-RU" sz="1000" b="0" i="0" u="none" strike="noStrike" dirty="0" smtClean="0">
                          <a:latin typeface="Arial"/>
                        </a:rPr>
                        <a:t>Национальная экономика</a:t>
                      </a:r>
                      <a:endParaRPr lang="ru-RU" sz="1000" b="0" i="0" u="none" strike="noStrike" dirty="0">
                        <a:latin typeface="Arial"/>
                      </a:endParaRPr>
                    </a:p>
                  </a:txBody>
                  <a:tcPr marL="9525" marR="9525" marT="9525" marB="0" anchor="ctr"/>
                </a:tc>
                <a:tc>
                  <a:txBody>
                    <a:bodyPr/>
                    <a:lstStyle/>
                    <a:p>
                      <a:pPr algn="ctr" fontAlgn="b"/>
                      <a:r>
                        <a:rPr lang="ru-RU" sz="900" b="0" i="0" u="none" strike="noStrike">
                          <a:latin typeface="Arial"/>
                        </a:rPr>
                        <a:t>14 926 782,38</a:t>
                      </a:r>
                    </a:p>
                  </a:txBody>
                  <a:tcPr marL="7620" marR="7620" marT="7620" marB="0" anchor="ctr"/>
                </a:tc>
                <a:tc>
                  <a:txBody>
                    <a:bodyPr/>
                    <a:lstStyle/>
                    <a:p>
                      <a:pPr algn="ctr" fontAlgn="b"/>
                      <a:r>
                        <a:rPr lang="ru-RU" sz="900" b="0" i="0" u="none" strike="noStrike">
                          <a:latin typeface="Arial"/>
                        </a:rPr>
                        <a:t>3,69</a:t>
                      </a:r>
                    </a:p>
                  </a:txBody>
                  <a:tcPr marL="7620" marR="7620" marT="7620" marB="0" anchor="ctr"/>
                </a:tc>
                <a:tc>
                  <a:txBody>
                    <a:bodyPr/>
                    <a:lstStyle/>
                    <a:p>
                      <a:pPr algn="ctr" fontAlgn="b"/>
                      <a:r>
                        <a:rPr lang="ru-RU" sz="900" b="0" i="0" u="none" strike="noStrike">
                          <a:latin typeface="Arial"/>
                        </a:rPr>
                        <a:t>7 597 283,00</a:t>
                      </a:r>
                    </a:p>
                  </a:txBody>
                  <a:tcPr marL="7620" marR="7620" marT="7620" marB="0" anchor="ctr"/>
                </a:tc>
                <a:tc>
                  <a:txBody>
                    <a:bodyPr/>
                    <a:lstStyle/>
                    <a:p>
                      <a:pPr algn="ctr" fontAlgn="b"/>
                      <a:r>
                        <a:rPr lang="ru-RU" sz="900" b="0" i="0" u="none" strike="noStrike">
                          <a:latin typeface="Arial"/>
                        </a:rPr>
                        <a:t>2,13</a:t>
                      </a:r>
                    </a:p>
                  </a:txBody>
                  <a:tcPr marL="7620" marR="7620" marT="7620" marB="0" anchor="ctr"/>
                </a:tc>
                <a:tc>
                  <a:txBody>
                    <a:bodyPr/>
                    <a:lstStyle/>
                    <a:p>
                      <a:pPr algn="ctr" fontAlgn="b"/>
                      <a:r>
                        <a:rPr lang="ru-RU" sz="900" b="0" i="0" u="none" strike="noStrike">
                          <a:latin typeface="Arial"/>
                        </a:rPr>
                        <a:t>7 152 958,00</a:t>
                      </a:r>
                    </a:p>
                  </a:txBody>
                  <a:tcPr marL="7620" marR="7620" marT="7620" marB="0" anchor="ctr"/>
                </a:tc>
                <a:tc>
                  <a:txBody>
                    <a:bodyPr/>
                    <a:lstStyle/>
                    <a:p>
                      <a:pPr algn="ctr" fontAlgn="b"/>
                      <a:r>
                        <a:rPr lang="ru-RU" sz="900" b="0" i="0" u="none" strike="noStrike">
                          <a:latin typeface="Arial"/>
                        </a:rPr>
                        <a:t>2,07</a:t>
                      </a:r>
                    </a:p>
                  </a:txBody>
                  <a:tcPr marL="7620" marR="7620" marT="7620" marB="0" anchor="ctr"/>
                </a:tc>
                <a:tc>
                  <a:txBody>
                    <a:bodyPr/>
                    <a:lstStyle/>
                    <a:p>
                      <a:pPr algn="ctr" fontAlgn="b"/>
                      <a:r>
                        <a:rPr lang="ru-RU" sz="900" b="0" i="0" u="none" strike="noStrike">
                          <a:latin typeface="Arial"/>
                        </a:rPr>
                        <a:t>7 152 718,00</a:t>
                      </a:r>
                    </a:p>
                  </a:txBody>
                  <a:tcPr marL="7620" marR="7620" marT="7620" marB="0" anchor="ctr"/>
                </a:tc>
                <a:tc>
                  <a:txBody>
                    <a:bodyPr/>
                    <a:lstStyle/>
                    <a:p>
                      <a:pPr algn="ctr" fontAlgn="b"/>
                      <a:r>
                        <a:rPr lang="ru-RU" sz="900" b="0" i="0" u="none" strike="noStrike">
                          <a:latin typeface="Arial"/>
                        </a:rPr>
                        <a:t>2,03</a:t>
                      </a:r>
                    </a:p>
                  </a:txBody>
                  <a:tcPr marL="7620" marR="7620" marT="7620" marB="0" anchor="ctr"/>
                </a:tc>
              </a:tr>
              <a:tr h="588279">
                <a:tc>
                  <a:txBody>
                    <a:bodyPr/>
                    <a:lstStyle/>
                    <a:p>
                      <a:pPr algn="ctr" fontAlgn="b"/>
                      <a:r>
                        <a:rPr lang="ru-RU" sz="1000" b="1" i="0" u="none" strike="noStrike" dirty="0">
                          <a:latin typeface="Arial"/>
                        </a:rPr>
                        <a:t>05</a:t>
                      </a:r>
                    </a:p>
                  </a:txBody>
                  <a:tcPr marL="9525" marR="9525" marT="9525" marB="0" anchor="ctr"/>
                </a:tc>
                <a:tc>
                  <a:txBody>
                    <a:bodyPr/>
                    <a:lstStyle/>
                    <a:p>
                      <a:pPr algn="l" fontAlgn="b"/>
                      <a:r>
                        <a:rPr lang="ru-RU" sz="1000" b="0" i="0" u="none" strike="noStrike" smtClean="0">
                          <a:latin typeface="Arial"/>
                        </a:rPr>
                        <a:t>Жилищно-коммунальное хозяйство</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26 777 555,24</a:t>
                      </a:r>
                    </a:p>
                  </a:txBody>
                  <a:tcPr marL="7620" marR="7620" marT="7620" marB="0" anchor="ctr"/>
                </a:tc>
                <a:tc>
                  <a:txBody>
                    <a:bodyPr/>
                    <a:lstStyle/>
                    <a:p>
                      <a:pPr algn="ctr" fontAlgn="b"/>
                      <a:r>
                        <a:rPr lang="ru-RU" sz="900" b="0" i="0" u="none" strike="noStrike">
                          <a:latin typeface="Arial"/>
                        </a:rPr>
                        <a:t>6,62</a:t>
                      </a:r>
                    </a:p>
                  </a:txBody>
                  <a:tcPr marL="7620" marR="7620" marT="7620" marB="0" anchor="ctr"/>
                </a:tc>
                <a:tc>
                  <a:txBody>
                    <a:bodyPr/>
                    <a:lstStyle/>
                    <a:p>
                      <a:pPr algn="ctr" fontAlgn="b"/>
                      <a:r>
                        <a:rPr lang="ru-RU" sz="900" b="0" i="0" u="none" strike="noStrike">
                          <a:latin typeface="Arial"/>
                        </a:rPr>
                        <a:t>86 179,00</a:t>
                      </a:r>
                    </a:p>
                  </a:txBody>
                  <a:tcPr marL="7620" marR="7620" marT="7620" marB="0" anchor="ctr"/>
                </a:tc>
                <a:tc>
                  <a:txBody>
                    <a:bodyPr/>
                    <a:lstStyle/>
                    <a:p>
                      <a:pPr algn="ctr" fontAlgn="b"/>
                      <a:r>
                        <a:rPr lang="ru-RU" sz="900" b="0" i="0" u="none" strike="noStrike">
                          <a:latin typeface="Arial"/>
                        </a:rPr>
                        <a:t>0,02</a:t>
                      </a:r>
                    </a:p>
                  </a:txBody>
                  <a:tcPr marL="7620" marR="7620" marT="7620" marB="0" anchor="ctr"/>
                </a:tc>
                <a:tc>
                  <a:txBody>
                    <a:bodyPr/>
                    <a:lstStyle/>
                    <a:p>
                      <a:pPr algn="ctr" fontAlgn="b"/>
                      <a:r>
                        <a:rPr lang="ru-RU" sz="900" b="0" i="0" u="none" strike="noStrike" dirty="0">
                          <a:latin typeface="Arial"/>
                        </a:rPr>
                        <a:t> </a:t>
                      </a:r>
                    </a:p>
                  </a:txBody>
                  <a:tcPr marL="7620" marR="7620" marT="7620" marB="0" anchor="ctr"/>
                </a:tc>
                <a:tc>
                  <a:txBody>
                    <a:bodyPr/>
                    <a:lstStyle/>
                    <a:p>
                      <a:pPr algn="ctr" fontAlgn="b"/>
                      <a:r>
                        <a:rPr lang="ru-RU" sz="900" b="0" i="0" u="none" strike="noStrike">
                          <a:latin typeface="Arial"/>
                        </a:rPr>
                        <a:t>0,00</a:t>
                      </a:r>
                    </a:p>
                  </a:txBody>
                  <a:tcPr marL="7620" marR="7620" marT="7620" marB="0" anchor="ctr"/>
                </a:tc>
                <a:tc>
                  <a:txBody>
                    <a:bodyPr/>
                    <a:lstStyle/>
                    <a:p>
                      <a:pPr algn="ctr" fontAlgn="b"/>
                      <a:r>
                        <a:rPr lang="ru-RU" sz="900" b="0" i="0" u="none" strike="noStrike">
                          <a:latin typeface="Arial"/>
                        </a:rPr>
                        <a:t> </a:t>
                      </a:r>
                    </a:p>
                  </a:txBody>
                  <a:tcPr marL="7620" marR="7620" marT="7620" marB="0" anchor="ctr"/>
                </a:tc>
                <a:tc>
                  <a:txBody>
                    <a:bodyPr/>
                    <a:lstStyle/>
                    <a:p>
                      <a:pPr algn="ctr" fontAlgn="b"/>
                      <a:r>
                        <a:rPr lang="ru-RU" sz="900" b="0" i="0" u="none" strike="noStrike">
                          <a:latin typeface="Arial"/>
                        </a:rPr>
                        <a:t>0,00</a:t>
                      </a:r>
                    </a:p>
                  </a:txBody>
                  <a:tcPr marL="7620" marR="7620" marT="7620" marB="0" anchor="ctr"/>
                </a:tc>
              </a:tr>
              <a:tr h="212813">
                <a:tc>
                  <a:txBody>
                    <a:bodyPr/>
                    <a:lstStyle/>
                    <a:p>
                      <a:pPr algn="ctr" fontAlgn="b"/>
                      <a:r>
                        <a:rPr lang="ru-RU" sz="1000" b="1" i="0" u="none" strike="noStrike">
                          <a:latin typeface="Arial"/>
                        </a:rPr>
                        <a:t>07</a:t>
                      </a:r>
                    </a:p>
                  </a:txBody>
                  <a:tcPr marL="9525" marR="9525" marT="9525" marB="0" anchor="ctr"/>
                </a:tc>
                <a:tc>
                  <a:txBody>
                    <a:bodyPr/>
                    <a:lstStyle/>
                    <a:p>
                      <a:pPr algn="l" fontAlgn="b"/>
                      <a:r>
                        <a:rPr lang="ru-RU" sz="1000" b="0" i="0" u="none" strike="noStrike" smtClean="0">
                          <a:latin typeface="Arial"/>
                        </a:rPr>
                        <a:t>Образование</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266 895 344,68</a:t>
                      </a:r>
                    </a:p>
                  </a:txBody>
                  <a:tcPr marL="7620" marR="7620" marT="7620" marB="0" anchor="ctr"/>
                </a:tc>
                <a:tc>
                  <a:txBody>
                    <a:bodyPr/>
                    <a:lstStyle/>
                    <a:p>
                      <a:pPr algn="ctr" fontAlgn="b"/>
                      <a:r>
                        <a:rPr lang="ru-RU" sz="900" b="0" i="0" u="none" strike="noStrike">
                          <a:latin typeface="Arial"/>
                        </a:rPr>
                        <a:t>65,98</a:t>
                      </a:r>
                    </a:p>
                  </a:txBody>
                  <a:tcPr marL="7620" marR="7620" marT="7620" marB="0" anchor="ctr"/>
                </a:tc>
                <a:tc>
                  <a:txBody>
                    <a:bodyPr/>
                    <a:lstStyle/>
                    <a:p>
                      <a:pPr algn="ctr" fontAlgn="b"/>
                      <a:r>
                        <a:rPr lang="ru-RU" sz="900" b="0" i="0" u="none" strike="noStrike">
                          <a:latin typeface="Arial"/>
                        </a:rPr>
                        <a:t>246 204 236,00</a:t>
                      </a:r>
                    </a:p>
                  </a:txBody>
                  <a:tcPr marL="7620" marR="7620" marT="7620" marB="0" anchor="ctr"/>
                </a:tc>
                <a:tc>
                  <a:txBody>
                    <a:bodyPr/>
                    <a:lstStyle/>
                    <a:p>
                      <a:pPr algn="ctr" fontAlgn="b"/>
                      <a:r>
                        <a:rPr lang="ru-RU" sz="900" b="0" i="0" u="none" strike="noStrike">
                          <a:latin typeface="Arial"/>
                        </a:rPr>
                        <a:t>69,01</a:t>
                      </a:r>
                    </a:p>
                  </a:txBody>
                  <a:tcPr marL="7620" marR="7620" marT="7620" marB="0" anchor="ctr"/>
                </a:tc>
                <a:tc>
                  <a:txBody>
                    <a:bodyPr/>
                    <a:lstStyle/>
                    <a:p>
                      <a:pPr algn="ctr" fontAlgn="b"/>
                      <a:r>
                        <a:rPr lang="ru-RU" sz="900" b="0" i="0" u="none" strike="noStrike">
                          <a:latin typeface="Arial"/>
                        </a:rPr>
                        <a:t>239 763 059,00</a:t>
                      </a:r>
                    </a:p>
                  </a:txBody>
                  <a:tcPr marL="7620" marR="7620" marT="7620" marB="0" anchor="ctr"/>
                </a:tc>
                <a:tc>
                  <a:txBody>
                    <a:bodyPr/>
                    <a:lstStyle/>
                    <a:p>
                      <a:pPr algn="ctr" fontAlgn="b"/>
                      <a:r>
                        <a:rPr lang="ru-RU" sz="900" b="0" i="0" u="none" strike="noStrike">
                          <a:latin typeface="Arial"/>
                        </a:rPr>
                        <a:t>69,34</a:t>
                      </a:r>
                    </a:p>
                  </a:txBody>
                  <a:tcPr marL="7620" marR="7620" marT="7620" marB="0" anchor="ctr"/>
                </a:tc>
                <a:tc>
                  <a:txBody>
                    <a:bodyPr/>
                    <a:lstStyle/>
                    <a:p>
                      <a:pPr algn="ctr" fontAlgn="b"/>
                      <a:r>
                        <a:rPr lang="ru-RU" sz="900" b="0" i="0" u="none" strike="noStrike">
                          <a:latin typeface="Arial"/>
                        </a:rPr>
                        <a:t>242 028 145,00</a:t>
                      </a:r>
                    </a:p>
                  </a:txBody>
                  <a:tcPr marL="7620" marR="7620" marT="7620" marB="0" anchor="ctr"/>
                </a:tc>
                <a:tc>
                  <a:txBody>
                    <a:bodyPr/>
                    <a:lstStyle/>
                    <a:p>
                      <a:pPr algn="ctr" fontAlgn="b"/>
                      <a:r>
                        <a:rPr lang="ru-RU" sz="900" b="0" i="0" u="none" strike="noStrike">
                          <a:latin typeface="Arial"/>
                        </a:rPr>
                        <a:t>68,52</a:t>
                      </a:r>
                    </a:p>
                  </a:txBody>
                  <a:tcPr marL="7620" marR="7620" marT="7620" marB="0" anchor="ctr"/>
                </a:tc>
              </a:tr>
              <a:tr h="428628">
                <a:tc>
                  <a:txBody>
                    <a:bodyPr/>
                    <a:lstStyle/>
                    <a:p>
                      <a:pPr algn="ctr" fontAlgn="b"/>
                      <a:r>
                        <a:rPr lang="ru-RU" sz="1000" b="1" i="0" u="none" strike="noStrike" dirty="0">
                          <a:latin typeface="Arial"/>
                        </a:rPr>
                        <a:t>08</a:t>
                      </a:r>
                    </a:p>
                  </a:txBody>
                  <a:tcPr marL="9525" marR="9525" marT="9525" marB="0" anchor="ctr"/>
                </a:tc>
                <a:tc>
                  <a:txBody>
                    <a:bodyPr/>
                    <a:lstStyle/>
                    <a:p>
                      <a:pPr algn="l" fontAlgn="b"/>
                      <a:r>
                        <a:rPr lang="ru-RU" sz="1000" b="0" i="0" u="none" strike="noStrike" smtClean="0">
                          <a:latin typeface="Arial"/>
                        </a:rPr>
                        <a:t>Культура, кинематография</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30 315 176,00</a:t>
                      </a:r>
                    </a:p>
                  </a:txBody>
                  <a:tcPr marL="7620" marR="7620" marT="7620" marB="0" anchor="ctr"/>
                </a:tc>
                <a:tc>
                  <a:txBody>
                    <a:bodyPr/>
                    <a:lstStyle/>
                    <a:p>
                      <a:pPr algn="ctr" fontAlgn="b"/>
                      <a:r>
                        <a:rPr lang="ru-RU" sz="900" b="0" i="0" u="none" strike="noStrike">
                          <a:latin typeface="Arial"/>
                        </a:rPr>
                        <a:t>7,49</a:t>
                      </a:r>
                    </a:p>
                  </a:txBody>
                  <a:tcPr marL="7620" marR="7620" marT="7620" marB="0" anchor="ctr"/>
                </a:tc>
                <a:tc>
                  <a:txBody>
                    <a:bodyPr/>
                    <a:lstStyle/>
                    <a:p>
                      <a:pPr algn="ctr" fontAlgn="b"/>
                      <a:r>
                        <a:rPr lang="ru-RU" sz="900" b="0" i="0" u="none" strike="noStrike">
                          <a:latin typeface="Arial"/>
                        </a:rPr>
                        <a:t>31 606 476,00</a:t>
                      </a:r>
                    </a:p>
                  </a:txBody>
                  <a:tcPr marL="7620" marR="7620" marT="7620" marB="0" anchor="ctr"/>
                </a:tc>
                <a:tc>
                  <a:txBody>
                    <a:bodyPr/>
                    <a:lstStyle/>
                    <a:p>
                      <a:pPr algn="ctr" fontAlgn="b"/>
                      <a:r>
                        <a:rPr lang="ru-RU" sz="900" b="0" i="0" u="none" strike="noStrike">
                          <a:latin typeface="Arial"/>
                        </a:rPr>
                        <a:t>8,86</a:t>
                      </a:r>
                    </a:p>
                  </a:txBody>
                  <a:tcPr marL="7620" marR="7620" marT="7620" marB="0" anchor="ctr"/>
                </a:tc>
                <a:tc>
                  <a:txBody>
                    <a:bodyPr/>
                    <a:lstStyle/>
                    <a:p>
                      <a:pPr algn="ctr" fontAlgn="b"/>
                      <a:r>
                        <a:rPr lang="ru-RU" sz="900" b="0" i="0" u="none" strike="noStrike">
                          <a:latin typeface="Arial"/>
                        </a:rPr>
                        <a:t>31 380 476,00</a:t>
                      </a:r>
                    </a:p>
                  </a:txBody>
                  <a:tcPr marL="7620" marR="7620" marT="7620" marB="0" anchor="ctr"/>
                </a:tc>
                <a:tc>
                  <a:txBody>
                    <a:bodyPr/>
                    <a:lstStyle/>
                    <a:p>
                      <a:pPr algn="ctr" fontAlgn="b"/>
                      <a:r>
                        <a:rPr lang="ru-RU" sz="900" b="0" i="0" u="none" strike="noStrike">
                          <a:latin typeface="Arial"/>
                        </a:rPr>
                        <a:t>9,08</a:t>
                      </a:r>
                    </a:p>
                  </a:txBody>
                  <a:tcPr marL="7620" marR="7620" marT="7620" marB="0" anchor="ctr"/>
                </a:tc>
                <a:tc>
                  <a:txBody>
                    <a:bodyPr/>
                    <a:lstStyle/>
                    <a:p>
                      <a:pPr algn="ctr" fontAlgn="b"/>
                      <a:r>
                        <a:rPr lang="ru-RU" sz="900" b="0" i="0" u="none" strike="noStrike">
                          <a:latin typeface="Arial"/>
                        </a:rPr>
                        <a:t>31 873 197,00</a:t>
                      </a:r>
                    </a:p>
                  </a:txBody>
                  <a:tcPr marL="7620" marR="7620" marT="7620" marB="0" anchor="ctr"/>
                </a:tc>
                <a:tc>
                  <a:txBody>
                    <a:bodyPr/>
                    <a:lstStyle/>
                    <a:p>
                      <a:pPr algn="ctr" fontAlgn="b"/>
                      <a:r>
                        <a:rPr lang="ru-RU" sz="900" b="0" i="0" u="none" strike="noStrike">
                          <a:latin typeface="Arial"/>
                        </a:rPr>
                        <a:t>9,02</a:t>
                      </a:r>
                    </a:p>
                  </a:txBody>
                  <a:tcPr marL="7620" marR="7620" marT="7620" marB="0" anchor="ctr"/>
                </a:tc>
              </a:tr>
              <a:tr h="287253">
                <a:tc>
                  <a:txBody>
                    <a:bodyPr/>
                    <a:lstStyle/>
                    <a:p>
                      <a:pPr algn="ctr" fontAlgn="b"/>
                      <a:r>
                        <a:rPr lang="ru-RU" sz="1000" b="1" i="0" u="none" strike="noStrike" dirty="0">
                          <a:latin typeface="Arial"/>
                        </a:rPr>
                        <a:t>09</a:t>
                      </a:r>
                    </a:p>
                  </a:txBody>
                  <a:tcPr marL="9525" marR="9525" marT="9525" marB="0" anchor="ctr"/>
                </a:tc>
                <a:tc>
                  <a:txBody>
                    <a:bodyPr/>
                    <a:lstStyle/>
                    <a:p>
                      <a:pPr algn="l" fontAlgn="b"/>
                      <a:r>
                        <a:rPr lang="ru-RU" sz="1000" b="0" i="0" u="none" strike="noStrike" smtClean="0">
                          <a:latin typeface="Arial"/>
                        </a:rPr>
                        <a:t>Здравоохранение</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469 412,00</a:t>
                      </a:r>
                    </a:p>
                  </a:txBody>
                  <a:tcPr marL="7620" marR="7620" marT="7620" marB="0" anchor="ctr"/>
                </a:tc>
                <a:tc>
                  <a:txBody>
                    <a:bodyPr/>
                    <a:lstStyle/>
                    <a:p>
                      <a:pPr algn="ctr" fontAlgn="b"/>
                      <a:r>
                        <a:rPr lang="ru-RU" sz="900" b="0" i="0" u="none" strike="noStrike">
                          <a:latin typeface="Arial"/>
                        </a:rPr>
                        <a:t>0,12</a:t>
                      </a:r>
                    </a:p>
                  </a:txBody>
                  <a:tcPr marL="7620" marR="7620" marT="7620" marB="0" anchor="ctr"/>
                </a:tc>
                <a:tc>
                  <a:txBody>
                    <a:bodyPr/>
                    <a:lstStyle/>
                    <a:p>
                      <a:pPr algn="ctr" fontAlgn="b"/>
                      <a:r>
                        <a:rPr lang="ru-RU" sz="900" b="0" i="0" u="none" strike="noStrike">
                          <a:latin typeface="Arial"/>
                        </a:rPr>
                        <a:t>287 132,00</a:t>
                      </a:r>
                    </a:p>
                  </a:txBody>
                  <a:tcPr marL="7620" marR="7620" marT="7620" marB="0" anchor="ctr"/>
                </a:tc>
                <a:tc>
                  <a:txBody>
                    <a:bodyPr/>
                    <a:lstStyle/>
                    <a:p>
                      <a:pPr algn="ctr" fontAlgn="b"/>
                      <a:r>
                        <a:rPr lang="ru-RU" sz="900" b="0" i="0" u="none" strike="noStrike">
                          <a:latin typeface="Arial"/>
                        </a:rPr>
                        <a:t>0,08</a:t>
                      </a:r>
                    </a:p>
                  </a:txBody>
                  <a:tcPr marL="7620" marR="7620" marT="7620" marB="0" anchor="ctr"/>
                </a:tc>
                <a:tc>
                  <a:txBody>
                    <a:bodyPr/>
                    <a:lstStyle/>
                    <a:p>
                      <a:pPr algn="ctr" fontAlgn="b"/>
                      <a:r>
                        <a:rPr lang="ru-RU" sz="900" b="0" i="0" u="none" strike="noStrike">
                          <a:latin typeface="Arial"/>
                        </a:rPr>
                        <a:t>287 132,00</a:t>
                      </a:r>
                    </a:p>
                  </a:txBody>
                  <a:tcPr marL="7620" marR="7620" marT="7620" marB="0" anchor="ctr"/>
                </a:tc>
                <a:tc>
                  <a:txBody>
                    <a:bodyPr/>
                    <a:lstStyle/>
                    <a:p>
                      <a:pPr algn="ctr" fontAlgn="b"/>
                      <a:r>
                        <a:rPr lang="ru-RU" sz="900" b="0" i="0" u="none" strike="noStrike">
                          <a:latin typeface="Arial"/>
                        </a:rPr>
                        <a:t>0,08</a:t>
                      </a:r>
                    </a:p>
                  </a:txBody>
                  <a:tcPr marL="7620" marR="7620" marT="7620" marB="0" anchor="ctr"/>
                </a:tc>
                <a:tc>
                  <a:txBody>
                    <a:bodyPr/>
                    <a:lstStyle/>
                    <a:p>
                      <a:pPr algn="ctr" fontAlgn="b"/>
                      <a:r>
                        <a:rPr lang="ru-RU" sz="900" b="0" i="0" u="none" strike="noStrike">
                          <a:latin typeface="Arial"/>
                        </a:rPr>
                        <a:t>287 132,00</a:t>
                      </a:r>
                    </a:p>
                  </a:txBody>
                  <a:tcPr marL="7620" marR="7620" marT="7620" marB="0" anchor="ctr"/>
                </a:tc>
                <a:tc>
                  <a:txBody>
                    <a:bodyPr/>
                    <a:lstStyle/>
                    <a:p>
                      <a:pPr algn="ctr" fontAlgn="b"/>
                      <a:r>
                        <a:rPr lang="ru-RU" sz="900" b="0" i="0" u="none" strike="noStrike">
                          <a:latin typeface="Arial"/>
                        </a:rPr>
                        <a:t>0,08</a:t>
                      </a:r>
                    </a:p>
                  </a:txBody>
                  <a:tcPr marL="7620" marR="7620" marT="7620" marB="0" anchor="ctr"/>
                </a:tc>
              </a:tr>
              <a:tr h="411853">
                <a:tc>
                  <a:txBody>
                    <a:bodyPr/>
                    <a:lstStyle/>
                    <a:p>
                      <a:pPr algn="ctr" fontAlgn="b"/>
                      <a:r>
                        <a:rPr lang="ru-RU" sz="1000" b="1" i="0" u="none" strike="noStrike" dirty="0">
                          <a:latin typeface="Arial"/>
                        </a:rPr>
                        <a:t>10</a:t>
                      </a:r>
                    </a:p>
                  </a:txBody>
                  <a:tcPr marL="9525" marR="9525" marT="9525" marB="0" anchor="ctr"/>
                </a:tc>
                <a:tc>
                  <a:txBody>
                    <a:bodyPr/>
                    <a:lstStyle/>
                    <a:p>
                      <a:pPr algn="l" fontAlgn="b"/>
                      <a:r>
                        <a:rPr lang="ru-RU" sz="1000" b="0" i="0" u="none" strike="noStrike" smtClean="0">
                          <a:latin typeface="Arial"/>
                        </a:rPr>
                        <a:t>Социальная политика</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24 030 801,00</a:t>
                      </a:r>
                    </a:p>
                  </a:txBody>
                  <a:tcPr marL="7620" marR="7620" marT="7620" marB="0" anchor="ctr"/>
                </a:tc>
                <a:tc>
                  <a:txBody>
                    <a:bodyPr/>
                    <a:lstStyle/>
                    <a:p>
                      <a:pPr algn="ctr" fontAlgn="b"/>
                      <a:r>
                        <a:rPr lang="ru-RU" sz="900" b="0" i="0" u="none" strike="noStrike">
                          <a:latin typeface="Arial"/>
                        </a:rPr>
                        <a:t>5,94</a:t>
                      </a:r>
                    </a:p>
                  </a:txBody>
                  <a:tcPr marL="7620" marR="7620" marT="7620" marB="0" anchor="ctr"/>
                </a:tc>
                <a:tc>
                  <a:txBody>
                    <a:bodyPr/>
                    <a:lstStyle/>
                    <a:p>
                      <a:pPr algn="ctr" fontAlgn="b"/>
                      <a:r>
                        <a:rPr lang="ru-RU" sz="900" b="0" i="0" u="none" strike="noStrike">
                          <a:latin typeface="Arial"/>
                        </a:rPr>
                        <a:t>24 619 463,00</a:t>
                      </a:r>
                    </a:p>
                  </a:txBody>
                  <a:tcPr marL="7620" marR="7620" marT="7620" marB="0" anchor="ctr"/>
                </a:tc>
                <a:tc>
                  <a:txBody>
                    <a:bodyPr/>
                    <a:lstStyle/>
                    <a:p>
                      <a:pPr algn="ctr" fontAlgn="b"/>
                      <a:r>
                        <a:rPr lang="ru-RU" sz="900" b="0" i="0" u="none" strike="noStrike">
                          <a:latin typeface="Arial"/>
                        </a:rPr>
                        <a:t>6,90</a:t>
                      </a:r>
                    </a:p>
                  </a:txBody>
                  <a:tcPr marL="7620" marR="7620" marT="7620" marB="0" anchor="ctr"/>
                </a:tc>
                <a:tc>
                  <a:txBody>
                    <a:bodyPr/>
                    <a:lstStyle/>
                    <a:p>
                      <a:pPr algn="ctr" fontAlgn="b"/>
                      <a:r>
                        <a:rPr lang="ru-RU" sz="900" b="0" i="0" u="none" strike="noStrike">
                          <a:latin typeface="Arial"/>
                        </a:rPr>
                        <a:t>24 619 463,00</a:t>
                      </a:r>
                    </a:p>
                  </a:txBody>
                  <a:tcPr marL="7620" marR="7620" marT="7620" marB="0" anchor="ctr"/>
                </a:tc>
                <a:tc>
                  <a:txBody>
                    <a:bodyPr/>
                    <a:lstStyle/>
                    <a:p>
                      <a:pPr algn="ctr" fontAlgn="b"/>
                      <a:r>
                        <a:rPr lang="ru-RU" sz="900" b="0" i="0" u="none" strike="noStrike">
                          <a:latin typeface="Arial"/>
                        </a:rPr>
                        <a:t>7,12</a:t>
                      </a:r>
                    </a:p>
                  </a:txBody>
                  <a:tcPr marL="7620" marR="7620" marT="7620" marB="0" anchor="ctr"/>
                </a:tc>
                <a:tc>
                  <a:txBody>
                    <a:bodyPr/>
                    <a:lstStyle/>
                    <a:p>
                      <a:pPr algn="ctr" fontAlgn="b"/>
                      <a:r>
                        <a:rPr lang="ru-RU" sz="900" b="0" i="0" u="none" strike="noStrike">
                          <a:latin typeface="Arial"/>
                        </a:rPr>
                        <a:t>24 619 463,00</a:t>
                      </a:r>
                    </a:p>
                  </a:txBody>
                  <a:tcPr marL="7620" marR="7620" marT="7620" marB="0" anchor="ctr"/>
                </a:tc>
                <a:tc>
                  <a:txBody>
                    <a:bodyPr/>
                    <a:lstStyle/>
                    <a:p>
                      <a:pPr algn="ctr" fontAlgn="b"/>
                      <a:r>
                        <a:rPr lang="ru-RU" sz="900" b="0" i="0" u="none" strike="noStrike">
                          <a:latin typeface="Arial"/>
                        </a:rPr>
                        <a:t>6,97</a:t>
                      </a:r>
                    </a:p>
                  </a:txBody>
                  <a:tcPr marL="7620" marR="7620" marT="7620" marB="0" anchor="ctr"/>
                </a:tc>
              </a:tr>
              <a:tr h="445403">
                <a:tc>
                  <a:txBody>
                    <a:bodyPr/>
                    <a:lstStyle/>
                    <a:p>
                      <a:pPr algn="ctr" fontAlgn="b"/>
                      <a:r>
                        <a:rPr lang="ru-RU" sz="1000" b="1" i="0" u="none" strike="noStrike" dirty="0">
                          <a:latin typeface="Arial"/>
                        </a:rPr>
                        <a:t>11</a:t>
                      </a:r>
                    </a:p>
                  </a:txBody>
                  <a:tcPr marL="9525" marR="9525" marT="9525" marB="0" anchor="ctr"/>
                </a:tc>
                <a:tc>
                  <a:txBody>
                    <a:bodyPr/>
                    <a:lstStyle/>
                    <a:p>
                      <a:pPr algn="l" fontAlgn="b"/>
                      <a:r>
                        <a:rPr lang="ru-RU" sz="1000" b="0" i="0" u="none" strike="noStrike" smtClean="0">
                          <a:latin typeface="Arial"/>
                        </a:rPr>
                        <a:t>Физическая культура и спорт</a:t>
                      </a:r>
                      <a:endParaRPr lang="ru-RU" sz="1000" b="0" i="0" u="none" strike="noStrike">
                        <a:latin typeface="Arial"/>
                      </a:endParaRPr>
                    </a:p>
                  </a:txBody>
                  <a:tcPr marL="9525" marR="9525" marT="9525" marB="0" anchor="ctr"/>
                </a:tc>
                <a:tc>
                  <a:txBody>
                    <a:bodyPr/>
                    <a:lstStyle/>
                    <a:p>
                      <a:pPr algn="ctr" fontAlgn="b"/>
                      <a:r>
                        <a:rPr lang="ru-RU" sz="900" b="0" i="0" u="none" strike="noStrike">
                          <a:latin typeface="Arial"/>
                        </a:rPr>
                        <a:t>254 900,00</a:t>
                      </a:r>
                    </a:p>
                  </a:txBody>
                  <a:tcPr marL="7620" marR="7620" marT="7620" marB="0" anchor="ctr"/>
                </a:tc>
                <a:tc>
                  <a:txBody>
                    <a:bodyPr/>
                    <a:lstStyle/>
                    <a:p>
                      <a:pPr algn="ctr" fontAlgn="b"/>
                      <a:r>
                        <a:rPr lang="ru-RU" sz="900" b="0" i="0" u="none" strike="noStrike">
                          <a:latin typeface="Arial"/>
                        </a:rPr>
                        <a:t>0,06</a:t>
                      </a:r>
                    </a:p>
                  </a:txBody>
                  <a:tcPr marL="7620" marR="7620" marT="7620" marB="0" anchor="ctr"/>
                </a:tc>
                <a:tc>
                  <a:txBody>
                    <a:bodyPr/>
                    <a:lstStyle/>
                    <a:p>
                      <a:pPr algn="ctr" fontAlgn="b"/>
                      <a:r>
                        <a:rPr lang="ru-RU" sz="900" b="0" i="0" u="none" strike="noStrike">
                          <a:latin typeface="Arial"/>
                        </a:rPr>
                        <a:t>310 130,00</a:t>
                      </a:r>
                    </a:p>
                  </a:txBody>
                  <a:tcPr marL="7620" marR="7620" marT="7620" marB="0" anchor="ctr"/>
                </a:tc>
                <a:tc>
                  <a:txBody>
                    <a:bodyPr/>
                    <a:lstStyle/>
                    <a:p>
                      <a:pPr algn="ctr" fontAlgn="b"/>
                      <a:r>
                        <a:rPr lang="ru-RU" sz="900" b="0" i="0" u="none" strike="noStrike">
                          <a:latin typeface="Arial"/>
                        </a:rPr>
                        <a:t>0,09</a:t>
                      </a:r>
                    </a:p>
                  </a:txBody>
                  <a:tcPr marL="7620" marR="7620" marT="7620" marB="0" anchor="ctr"/>
                </a:tc>
                <a:tc>
                  <a:txBody>
                    <a:bodyPr/>
                    <a:lstStyle/>
                    <a:p>
                      <a:pPr algn="ctr" fontAlgn="b"/>
                      <a:r>
                        <a:rPr lang="ru-RU" sz="900" b="0" i="0" u="none" strike="noStrike">
                          <a:latin typeface="Arial"/>
                        </a:rPr>
                        <a:t>310 130,00</a:t>
                      </a:r>
                    </a:p>
                  </a:txBody>
                  <a:tcPr marL="7620" marR="7620" marT="7620" marB="0" anchor="ctr"/>
                </a:tc>
                <a:tc>
                  <a:txBody>
                    <a:bodyPr/>
                    <a:lstStyle/>
                    <a:p>
                      <a:pPr algn="ctr" fontAlgn="b"/>
                      <a:r>
                        <a:rPr lang="ru-RU" sz="900" b="0" i="0" u="none" strike="noStrike">
                          <a:latin typeface="Arial"/>
                        </a:rPr>
                        <a:t>0,09</a:t>
                      </a:r>
                    </a:p>
                  </a:txBody>
                  <a:tcPr marL="7620" marR="7620" marT="7620" marB="0" anchor="ctr"/>
                </a:tc>
                <a:tc>
                  <a:txBody>
                    <a:bodyPr/>
                    <a:lstStyle/>
                    <a:p>
                      <a:pPr algn="ctr" fontAlgn="b"/>
                      <a:r>
                        <a:rPr lang="ru-RU" sz="900" b="0" i="0" u="none" strike="noStrike">
                          <a:latin typeface="Arial"/>
                        </a:rPr>
                        <a:t>310 130,00</a:t>
                      </a:r>
                    </a:p>
                  </a:txBody>
                  <a:tcPr marL="7620" marR="7620" marT="7620" marB="0" anchor="ctr"/>
                </a:tc>
                <a:tc>
                  <a:txBody>
                    <a:bodyPr/>
                    <a:lstStyle/>
                    <a:p>
                      <a:pPr algn="ctr" fontAlgn="b"/>
                      <a:r>
                        <a:rPr lang="ru-RU" sz="900" b="0" i="0" u="none" strike="noStrike">
                          <a:latin typeface="Arial"/>
                        </a:rPr>
                        <a:t>0,09</a:t>
                      </a:r>
                    </a:p>
                  </a:txBody>
                  <a:tcPr marL="7620" marR="7620" marT="7620" marB="0" anchor="ctr"/>
                </a:tc>
              </a:tr>
              <a:tr h="428628">
                <a:tc>
                  <a:txBody>
                    <a:bodyPr/>
                    <a:lstStyle/>
                    <a:p>
                      <a:pPr algn="ctr" fontAlgn="b"/>
                      <a:r>
                        <a:rPr lang="ru-RU" sz="1000" b="1" i="0" u="none" strike="noStrike" dirty="0">
                          <a:latin typeface="Arial"/>
                        </a:rPr>
                        <a:t>14</a:t>
                      </a:r>
                    </a:p>
                  </a:txBody>
                  <a:tcPr marL="9525" marR="9525" marT="9525" marB="0" anchor="ctr"/>
                </a:tc>
                <a:tc>
                  <a:txBody>
                    <a:bodyPr/>
                    <a:lstStyle/>
                    <a:p>
                      <a:pPr algn="l" fontAlgn="b"/>
                      <a:r>
                        <a:rPr lang="ru-RU" sz="1000" b="0" i="0" u="none" strike="noStrike" dirty="0" smtClean="0">
                          <a:latin typeface="Arial"/>
                        </a:rPr>
                        <a:t>Межбюджетные трансферты</a:t>
                      </a:r>
                      <a:endParaRPr lang="ru-RU" sz="1000" b="0" i="0" u="none" strike="noStrike" dirty="0">
                        <a:latin typeface="Arial"/>
                      </a:endParaRPr>
                    </a:p>
                  </a:txBody>
                  <a:tcPr marL="9525" marR="9525" marT="9525" marB="0" anchor="ctr"/>
                </a:tc>
                <a:tc>
                  <a:txBody>
                    <a:bodyPr/>
                    <a:lstStyle/>
                    <a:p>
                      <a:pPr algn="ctr" fontAlgn="b"/>
                      <a:r>
                        <a:rPr lang="ru-RU" sz="900" b="0" i="0" u="none" strike="noStrike">
                          <a:latin typeface="Arial"/>
                        </a:rPr>
                        <a:t>5 191 331,00</a:t>
                      </a:r>
                    </a:p>
                  </a:txBody>
                  <a:tcPr marL="7620" marR="7620" marT="7620" marB="0" anchor="ctr"/>
                </a:tc>
                <a:tc>
                  <a:txBody>
                    <a:bodyPr/>
                    <a:lstStyle/>
                    <a:p>
                      <a:pPr algn="ctr" fontAlgn="b"/>
                      <a:r>
                        <a:rPr lang="ru-RU" sz="900" b="0" i="0" u="none" strike="noStrike">
                          <a:latin typeface="Arial"/>
                        </a:rPr>
                        <a:t>1,28</a:t>
                      </a:r>
                    </a:p>
                  </a:txBody>
                  <a:tcPr marL="7620" marR="7620" marT="7620" marB="0" anchor="ctr"/>
                </a:tc>
                <a:tc>
                  <a:txBody>
                    <a:bodyPr/>
                    <a:lstStyle/>
                    <a:p>
                      <a:pPr algn="ctr" fontAlgn="b"/>
                      <a:r>
                        <a:rPr lang="ru-RU" sz="900" b="0" i="0" u="none" strike="noStrike">
                          <a:latin typeface="Arial"/>
                        </a:rPr>
                        <a:t>6 999 650,00</a:t>
                      </a:r>
                    </a:p>
                  </a:txBody>
                  <a:tcPr marL="7620" marR="7620" marT="7620" marB="0" anchor="ctr"/>
                </a:tc>
                <a:tc>
                  <a:txBody>
                    <a:bodyPr/>
                    <a:lstStyle/>
                    <a:p>
                      <a:pPr algn="ctr" fontAlgn="b"/>
                      <a:r>
                        <a:rPr lang="ru-RU" sz="900" b="0" i="0" u="none" strike="noStrike">
                          <a:latin typeface="Arial"/>
                        </a:rPr>
                        <a:t>1,96</a:t>
                      </a:r>
                    </a:p>
                  </a:txBody>
                  <a:tcPr marL="7620" marR="7620" marT="7620" marB="0" anchor="ctr"/>
                </a:tc>
                <a:tc>
                  <a:txBody>
                    <a:bodyPr/>
                    <a:lstStyle/>
                    <a:p>
                      <a:pPr algn="ctr" fontAlgn="b"/>
                      <a:r>
                        <a:rPr lang="ru-RU" sz="900" b="0" i="0" u="none" strike="noStrike">
                          <a:latin typeface="Arial"/>
                        </a:rPr>
                        <a:t>5 599 720,00</a:t>
                      </a:r>
                    </a:p>
                  </a:txBody>
                  <a:tcPr marL="7620" marR="7620" marT="7620" marB="0" anchor="ctr"/>
                </a:tc>
                <a:tc>
                  <a:txBody>
                    <a:bodyPr/>
                    <a:lstStyle/>
                    <a:p>
                      <a:pPr algn="ctr" fontAlgn="b"/>
                      <a:r>
                        <a:rPr lang="ru-RU" sz="900" b="0" i="0" u="none" strike="noStrike">
                          <a:latin typeface="Arial"/>
                        </a:rPr>
                        <a:t>1,62</a:t>
                      </a:r>
                    </a:p>
                  </a:txBody>
                  <a:tcPr marL="7620" marR="7620" marT="7620" marB="0" anchor="ctr"/>
                </a:tc>
                <a:tc>
                  <a:txBody>
                    <a:bodyPr/>
                    <a:lstStyle/>
                    <a:p>
                      <a:pPr algn="ctr" fontAlgn="b"/>
                      <a:r>
                        <a:rPr lang="ru-RU" sz="900" b="0" i="0" u="none" strike="noStrike">
                          <a:latin typeface="Arial"/>
                        </a:rPr>
                        <a:t>5 599 720,00</a:t>
                      </a:r>
                    </a:p>
                  </a:txBody>
                  <a:tcPr marL="7620" marR="7620" marT="7620" marB="0" anchor="ctr"/>
                </a:tc>
                <a:tc>
                  <a:txBody>
                    <a:bodyPr/>
                    <a:lstStyle/>
                    <a:p>
                      <a:pPr algn="ctr" fontAlgn="b"/>
                      <a:r>
                        <a:rPr lang="ru-RU" sz="900" b="0" i="0" u="none" strike="noStrike">
                          <a:latin typeface="Arial"/>
                        </a:rPr>
                        <a:t>1,59</a:t>
                      </a:r>
                    </a:p>
                  </a:txBody>
                  <a:tcPr marL="7620" marR="7620" marT="7620" marB="0" anchor="ctr"/>
                </a:tc>
              </a:tr>
              <a:tr h="428628">
                <a:tc>
                  <a:txBody>
                    <a:bodyPr/>
                    <a:lstStyle/>
                    <a:p>
                      <a:pPr algn="ctr" fontAlgn="b"/>
                      <a:endParaRPr lang="ru-RU" sz="1000" b="1" i="0" u="none" strike="noStrike" dirty="0">
                        <a:latin typeface="Arial"/>
                      </a:endParaRPr>
                    </a:p>
                  </a:txBody>
                  <a:tcPr marL="9525" marR="9525" marT="9525" marB="0" anchor="ctr"/>
                </a:tc>
                <a:tc>
                  <a:txBody>
                    <a:bodyPr/>
                    <a:lstStyle/>
                    <a:p>
                      <a:pPr algn="l" fontAlgn="b"/>
                      <a:r>
                        <a:rPr lang="ru-RU" sz="1000" b="0" i="0" u="none" strike="noStrike" dirty="0" smtClean="0">
                          <a:latin typeface="Arial"/>
                        </a:rPr>
                        <a:t>Условно утвержденные расходы</a:t>
                      </a:r>
                      <a:endParaRPr lang="ru-RU" sz="1000" b="0" i="0" u="none" strike="noStrike" dirty="0">
                        <a:latin typeface="Arial"/>
                      </a:endParaRPr>
                    </a:p>
                  </a:txBody>
                  <a:tcPr marL="9525" marR="9525" marT="9525" marB="0" anchor="ctr"/>
                </a:tc>
                <a:tc>
                  <a:txBody>
                    <a:bodyPr/>
                    <a:lstStyle/>
                    <a:p>
                      <a:pPr algn="ctr" fontAlgn="b"/>
                      <a:r>
                        <a:rPr lang="ru-RU" sz="900" b="0" i="0" u="none" strike="noStrike">
                          <a:latin typeface="Arial"/>
                        </a:rPr>
                        <a:t> </a:t>
                      </a:r>
                    </a:p>
                  </a:txBody>
                  <a:tcPr marL="7620" marR="7620" marT="7620" marB="0" anchor="ctr"/>
                </a:tc>
                <a:tc>
                  <a:txBody>
                    <a:bodyPr/>
                    <a:lstStyle/>
                    <a:p>
                      <a:pPr algn="ctr" fontAlgn="b"/>
                      <a:r>
                        <a:rPr lang="ru-RU" sz="900" b="0" i="0" u="none" strike="noStrike">
                          <a:latin typeface="Arial"/>
                        </a:rPr>
                        <a:t>0,00</a:t>
                      </a:r>
                    </a:p>
                  </a:txBody>
                  <a:tcPr marL="7620" marR="7620" marT="7620" marB="0" anchor="ctr"/>
                </a:tc>
                <a:tc>
                  <a:txBody>
                    <a:bodyPr/>
                    <a:lstStyle/>
                    <a:p>
                      <a:pPr algn="ctr" fontAlgn="b"/>
                      <a:r>
                        <a:rPr lang="ru-RU" sz="900" b="0" i="0" u="none" strike="noStrike">
                          <a:latin typeface="Arial"/>
                        </a:rPr>
                        <a:t> </a:t>
                      </a:r>
                    </a:p>
                  </a:txBody>
                  <a:tcPr marL="7620" marR="7620" marT="7620" marB="0" anchor="ctr"/>
                </a:tc>
                <a:tc>
                  <a:txBody>
                    <a:bodyPr/>
                    <a:lstStyle/>
                    <a:p>
                      <a:pPr algn="ctr" fontAlgn="b"/>
                      <a:r>
                        <a:rPr lang="ru-RU" sz="900" b="0" i="0" u="none" strike="noStrike">
                          <a:latin typeface="Arial"/>
                        </a:rPr>
                        <a:t>0,00</a:t>
                      </a:r>
                    </a:p>
                  </a:txBody>
                  <a:tcPr marL="7620" marR="7620" marT="7620" marB="0" anchor="ctr"/>
                </a:tc>
                <a:tc>
                  <a:txBody>
                    <a:bodyPr/>
                    <a:lstStyle/>
                    <a:p>
                      <a:pPr algn="ctr" fontAlgn="b"/>
                      <a:r>
                        <a:rPr lang="ru-RU" sz="900" b="0" i="0" u="none" strike="noStrike">
                          <a:latin typeface="Arial"/>
                        </a:rPr>
                        <a:t>3 141 432,00</a:t>
                      </a:r>
                    </a:p>
                  </a:txBody>
                  <a:tcPr marL="7620" marR="7620" marT="7620" marB="0" anchor="ctr"/>
                </a:tc>
                <a:tc>
                  <a:txBody>
                    <a:bodyPr/>
                    <a:lstStyle/>
                    <a:p>
                      <a:pPr algn="ctr" fontAlgn="b"/>
                      <a:r>
                        <a:rPr lang="ru-RU" sz="900" b="0" i="0" u="none" strike="noStrike">
                          <a:latin typeface="Arial"/>
                        </a:rPr>
                        <a:t>0,91</a:t>
                      </a:r>
                    </a:p>
                  </a:txBody>
                  <a:tcPr marL="7620" marR="7620" marT="7620" marB="0" anchor="ctr"/>
                </a:tc>
                <a:tc>
                  <a:txBody>
                    <a:bodyPr/>
                    <a:lstStyle/>
                    <a:p>
                      <a:pPr algn="ctr" fontAlgn="b"/>
                      <a:r>
                        <a:rPr lang="ru-RU" sz="900" b="0" i="0" u="none" strike="noStrike">
                          <a:latin typeface="Arial"/>
                        </a:rPr>
                        <a:t>6 652 821,00</a:t>
                      </a:r>
                    </a:p>
                  </a:txBody>
                  <a:tcPr marL="7620" marR="7620" marT="7620" marB="0" anchor="ctr"/>
                </a:tc>
                <a:tc>
                  <a:txBody>
                    <a:bodyPr/>
                    <a:lstStyle/>
                    <a:p>
                      <a:pPr algn="ctr" fontAlgn="b"/>
                      <a:r>
                        <a:rPr lang="ru-RU" sz="900" b="0" i="0" u="none" strike="noStrike" dirty="0">
                          <a:latin typeface="Arial"/>
                        </a:rPr>
                        <a:t>1,88</a:t>
                      </a:r>
                    </a:p>
                  </a:txBody>
                  <a:tcPr marL="7620" marR="7620" marT="7620" marB="0" anchor="ctr"/>
                </a:tc>
              </a:tr>
            </a:tbl>
          </a:graphicData>
        </a:graphic>
      </p:graphicFrame>
      <p:sp>
        <p:nvSpPr>
          <p:cNvPr id="6" name="Прямоугольник 5"/>
          <p:cNvSpPr/>
          <p:nvPr/>
        </p:nvSpPr>
        <p:spPr>
          <a:xfrm>
            <a:off x="8072462" y="571480"/>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1037258"/>
          </a:xfrm>
        </p:spPr>
        <p:style>
          <a:lnRef idx="1">
            <a:schemeClr val="accent4"/>
          </a:lnRef>
          <a:fillRef idx="3">
            <a:schemeClr val="accent4"/>
          </a:fillRef>
          <a:effectRef idx="2">
            <a:schemeClr val="accent4"/>
          </a:effectRef>
          <a:fontRef idx="minor">
            <a:schemeClr val="lt1"/>
          </a:fontRef>
        </p:style>
        <p:txBody>
          <a:bodyPr>
            <a:normAutofit/>
          </a:bodyPr>
          <a:lstStyle/>
          <a:p>
            <a:pPr algn="just"/>
            <a:r>
              <a:rPr lang="ru-RU" sz="1600" dirty="0" smtClean="0">
                <a:solidFill>
                  <a:schemeClr val="accent5">
                    <a:lumMod val="50000"/>
                  </a:schemeClr>
                </a:solidFill>
                <a:effectLst/>
              </a:rPr>
              <a:t>            Площадь Льговского района составляет 1080 км². Район граничит с </a:t>
            </a:r>
            <a:r>
              <a:rPr lang="ru-RU" sz="1600" dirty="0" err="1" smtClean="0">
                <a:solidFill>
                  <a:schemeClr val="accent5">
                    <a:lumMod val="50000"/>
                  </a:schemeClr>
                </a:solidFill>
                <a:effectLst/>
              </a:rPr>
              <a:t>Кореневским</a:t>
            </a:r>
            <a:r>
              <a:rPr lang="ru-RU" sz="1600" dirty="0" smtClean="0">
                <a:solidFill>
                  <a:schemeClr val="accent5">
                    <a:lumMod val="50000"/>
                  </a:schemeClr>
                </a:solidFill>
                <a:effectLst/>
              </a:rPr>
              <a:t>, Рыльским, </a:t>
            </a:r>
            <a:r>
              <a:rPr lang="ru-RU" sz="1600" dirty="0" err="1" smtClean="0">
                <a:solidFill>
                  <a:schemeClr val="accent5">
                    <a:lumMod val="50000"/>
                  </a:schemeClr>
                </a:solidFill>
                <a:effectLst/>
              </a:rPr>
              <a:t>Хомутовским</a:t>
            </a:r>
            <a:r>
              <a:rPr lang="ru-RU" sz="1600" dirty="0" smtClean="0">
                <a:solidFill>
                  <a:schemeClr val="accent5">
                    <a:lumMod val="50000"/>
                  </a:schemeClr>
                </a:solidFill>
                <a:effectLst/>
              </a:rPr>
              <a:t>, Курчатовским, </a:t>
            </a:r>
            <a:r>
              <a:rPr lang="ru-RU" sz="1600" dirty="0" err="1" smtClean="0">
                <a:solidFill>
                  <a:schemeClr val="accent5">
                    <a:lumMod val="50000"/>
                  </a:schemeClr>
                </a:solidFill>
                <a:effectLst/>
              </a:rPr>
              <a:t>Большесолдатским</a:t>
            </a:r>
            <a:r>
              <a:rPr lang="ru-RU" sz="1600" dirty="0" smtClean="0">
                <a:solidFill>
                  <a:schemeClr val="accent5">
                    <a:lumMod val="50000"/>
                  </a:schemeClr>
                </a:solidFill>
                <a:effectLst/>
              </a:rPr>
              <a:t>, </a:t>
            </a:r>
            <a:r>
              <a:rPr lang="ru-RU" sz="1600" dirty="0" err="1" smtClean="0">
                <a:solidFill>
                  <a:schemeClr val="accent5">
                    <a:lumMod val="50000"/>
                  </a:schemeClr>
                </a:solidFill>
                <a:effectLst/>
              </a:rPr>
              <a:t>Конышевским</a:t>
            </a:r>
            <a:r>
              <a:rPr lang="ru-RU" sz="1600" dirty="0" smtClean="0">
                <a:solidFill>
                  <a:schemeClr val="accent5">
                    <a:lumMod val="50000"/>
                  </a:schemeClr>
                </a:solidFill>
                <a:effectLst/>
              </a:rPr>
              <a:t> и </a:t>
            </a:r>
            <a:r>
              <a:rPr lang="ru-RU" sz="1600" dirty="0" err="1" smtClean="0">
                <a:solidFill>
                  <a:schemeClr val="accent5">
                    <a:lumMod val="50000"/>
                  </a:schemeClr>
                </a:solidFill>
                <a:effectLst/>
              </a:rPr>
              <a:t>Суджанскимрайонами</a:t>
            </a:r>
            <a:r>
              <a:rPr lang="ru-RU" sz="1600" dirty="0" smtClean="0">
                <a:solidFill>
                  <a:schemeClr val="accent5">
                    <a:lumMod val="50000"/>
                  </a:schemeClr>
                </a:solidFill>
                <a:effectLst/>
              </a:rPr>
              <a:t> Курской области.</a:t>
            </a:r>
            <a:endParaRPr lang="ru-RU" sz="1600" dirty="0">
              <a:solidFill>
                <a:schemeClr val="accent5">
                  <a:lumMod val="50000"/>
                </a:schemeClr>
              </a:solidFill>
              <a:effectLst/>
            </a:endParaRPr>
          </a:p>
        </p:txBody>
      </p:sp>
      <p:pic>
        <p:nvPicPr>
          <p:cNvPr id="15362" name="Picture 2"/>
          <p:cNvPicPr>
            <a:picLocks noGrp="1" noChangeAspect="1" noChangeArrowheads="1"/>
          </p:cNvPicPr>
          <p:nvPr>
            <p:ph idx="1"/>
          </p:nvPr>
        </p:nvPicPr>
        <p:blipFill>
          <a:blip r:embed="rId2"/>
          <a:stretch>
            <a:fillRect/>
          </a:stretch>
        </p:blipFill>
        <p:spPr bwMode="auto">
          <a:xfrm>
            <a:off x="928662" y="1500174"/>
            <a:ext cx="5448038" cy="4875727"/>
          </a:xfrm>
          <a:prstGeom prst="rect">
            <a:avLst/>
          </a:prstGeom>
          <a:noFill/>
          <a:ln w="9525">
            <a:noFill/>
            <a:miter lim="800000"/>
            <a:headEnd/>
            <a:tailEnd/>
          </a:ln>
          <a:effectLst/>
        </p:spPr>
      </p:pic>
      <p:sp>
        <p:nvSpPr>
          <p:cNvPr id="5" name="Содержимое 8"/>
          <p:cNvSpPr txBox="1">
            <a:spLocks/>
          </p:cNvSpPr>
          <p:nvPr/>
        </p:nvSpPr>
        <p:spPr>
          <a:xfrm>
            <a:off x="6072198" y="5857892"/>
            <a:ext cx="2071670" cy="785818"/>
          </a:xfrm>
          <a:prstGeom prst="rect">
            <a:avLst/>
          </a:prstGeom>
        </p:spPr>
        <p:txBody>
          <a:bodyPr/>
          <a:lstStyle/>
          <a:p>
            <a:pPr marL="548640" marR="0" lvl="0" indent="-411480" algn="l" defTabSz="914400" rtl="0" eaLnBrk="1" fontAlgn="auto" latinLnBrk="0" hangingPunct="1">
              <a:lnSpc>
                <a:spcPct val="100000"/>
              </a:lnSpc>
              <a:spcBef>
                <a:spcPct val="0"/>
              </a:spcBef>
              <a:spcAft>
                <a:spcPts val="0"/>
              </a:spcAft>
              <a:buClr>
                <a:schemeClr val="tx1">
                  <a:shade val="95000"/>
                </a:schemeClr>
              </a:buClr>
              <a:buSzPct val="65000"/>
              <a:buFontTx/>
              <a:buNone/>
              <a:tabLst/>
              <a:defRPr/>
            </a:pPr>
            <a:r>
              <a:rPr kumimoji="0" lang="ru-RU" sz="18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8 сельских поселений</a:t>
            </a:r>
          </a:p>
        </p:txBody>
      </p:sp>
      <p:pic>
        <p:nvPicPr>
          <p:cNvPr id="6" name="Рисунок 5" descr="IMG_4129.PNG"/>
          <p:cNvPicPr>
            <a:picLocks noChangeAspect="1"/>
          </p:cNvPicPr>
          <p:nvPr/>
        </p:nvPicPr>
        <p:blipFill>
          <a:blip r:embed="rId3" cstate="print"/>
          <a:stretch>
            <a:fillRect/>
          </a:stretch>
        </p:blipFill>
        <p:spPr>
          <a:xfrm>
            <a:off x="428596" y="4786322"/>
            <a:ext cx="1654474" cy="1917577"/>
          </a:xfrm>
          <a:prstGeom prst="rect">
            <a:avLst/>
          </a:prstGeom>
          <a:effectLst>
            <a:softEdge rad="63500"/>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14290"/>
            <a:ext cx="7472386" cy="1000132"/>
          </a:xfrm>
          <a:solidFill>
            <a:schemeClr val="accent6">
              <a:lumMod val="20000"/>
              <a:lumOff val="80000"/>
            </a:schemeClr>
          </a:solidFill>
          <a:ln w="76200">
            <a:solidFill>
              <a:srgbClr val="7030A0"/>
            </a:solidFill>
          </a:ln>
        </p:spPr>
        <p:txBody>
          <a:bodyPr anchor="ctr">
            <a:noAutofit/>
          </a:bodyPr>
          <a:lstStyle/>
          <a:p>
            <a:pPr algn="ctr"/>
            <a:r>
              <a:rPr lang="ru-RU" sz="2400" dirty="0" smtClean="0"/>
              <a:t>СТРУКТУРА РАСХОДОВ БЮДЖЕТА ЛЬГОВСКОГО РАЙОНА КУРСКОЙ ОБЛАСТИ ПО ВИДАМ РАСХОДА</a:t>
            </a:r>
            <a:endParaRPr lang="ru-RU" sz="2400" dirty="0"/>
          </a:p>
        </p:txBody>
      </p:sp>
      <p:graphicFrame>
        <p:nvGraphicFramePr>
          <p:cNvPr id="4" name="Содержимое 3"/>
          <p:cNvGraphicFramePr>
            <a:graphicFrameLocks noGrp="1"/>
          </p:cNvGraphicFramePr>
          <p:nvPr>
            <p:ph idx="1"/>
          </p:nvPr>
        </p:nvGraphicFramePr>
        <p:xfrm>
          <a:off x="285720" y="1600200"/>
          <a:ext cx="8401080" cy="4757758"/>
        </p:xfrm>
        <a:graphic>
          <a:graphicData uri="http://schemas.openxmlformats.org/drawingml/2006/table">
            <a:tbl>
              <a:tblPr firstRow="1" bandRow="1">
                <a:tableStyleId>{21E4AEA4-8DFA-4A89-87EB-49C32662AFE0}</a:tableStyleId>
              </a:tblPr>
              <a:tblGrid>
                <a:gridCol w="3857652"/>
                <a:gridCol w="1436786"/>
                <a:gridCol w="1677311"/>
                <a:gridCol w="1429331"/>
              </a:tblGrid>
              <a:tr h="328602">
                <a:tc>
                  <a:txBody>
                    <a:bodyPr/>
                    <a:lstStyle/>
                    <a:p>
                      <a:pPr algn="ctr" fontAlgn="b"/>
                      <a:r>
                        <a:rPr lang="ru-RU" sz="1400" u="none" strike="noStrike" dirty="0" smtClean="0">
                          <a:latin typeface="Times New Roman" pitchFamily="18" charset="0"/>
                          <a:cs typeface="Times New Roman" pitchFamily="18" charset="0"/>
                        </a:rPr>
                        <a:t>НАИМЕНОВАНИЕ</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smtClean="0">
                          <a:latin typeface="Times New Roman" pitchFamily="18" charset="0"/>
                          <a:cs typeface="Times New Roman" pitchFamily="18" charset="0"/>
                        </a:rPr>
                        <a:t>2020 </a:t>
                      </a:r>
                      <a:r>
                        <a:rPr lang="ru-RU" sz="1400" u="none" strike="noStrike" dirty="0">
                          <a:latin typeface="Times New Roman" pitchFamily="18" charset="0"/>
                          <a:cs typeface="Times New Roman" pitchFamily="18" charset="0"/>
                        </a:rPr>
                        <a:t>год</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smtClean="0">
                          <a:latin typeface="Times New Roman" pitchFamily="18" charset="0"/>
                          <a:cs typeface="Times New Roman" pitchFamily="18" charset="0"/>
                        </a:rPr>
                        <a:t>2021 </a:t>
                      </a:r>
                      <a:r>
                        <a:rPr lang="ru-RU" sz="1400" u="none" strike="noStrike" dirty="0">
                          <a:latin typeface="Times New Roman" pitchFamily="18" charset="0"/>
                          <a:cs typeface="Times New Roman" pitchFamily="18" charset="0"/>
                        </a:rPr>
                        <a:t>год</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smtClean="0">
                          <a:latin typeface="Times New Roman" pitchFamily="18" charset="0"/>
                          <a:cs typeface="Times New Roman" pitchFamily="18" charset="0"/>
                        </a:rPr>
                        <a:t>2022 </a:t>
                      </a:r>
                      <a:r>
                        <a:rPr lang="ru-RU" sz="1400" u="none" strike="noStrike" dirty="0">
                          <a:latin typeface="Times New Roman" pitchFamily="18" charset="0"/>
                          <a:cs typeface="Times New Roman" pitchFamily="18" charset="0"/>
                        </a:rPr>
                        <a:t>год</a:t>
                      </a:r>
                      <a:endParaRPr lang="ru-RU" sz="1400" b="1" i="0" u="none" strike="noStrike" dirty="0">
                        <a:solidFill>
                          <a:srgbClr val="002060"/>
                        </a:solidFill>
                        <a:latin typeface="Times New Roman" pitchFamily="18" charset="0"/>
                        <a:cs typeface="Times New Roman" pitchFamily="18" charset="0"/>
                      </a:endParaRPr>
                    </a:p>
                  </a:txBody>
                  <a:tcPr marL="9525" marR="9525" marT="9525" marB="0" anchor="ctr"/>
                </a:tc>
              </a:tr>
              <a:tr h="370840">
                <a:tc>
                  <a:txBody>
                    <a:bodyPr/>
                    <a:lstStyle/>
                    <a:p>
                      <a:pPr algn="ctr" fontAlgn="b"/>
                      <a:r>
                        <a:rPr lang="ru-RU" sz="1200" b="1" u="none" strike="noStrike" dirty="0">
                          <a:latin typeface="Times New Roman" pitchFamily="18" charset="0"/>
                          <a:cs typeface="Times New Roman" pitchFamily="18" charset="0"/>
                        </a:rPr>
                        <a:t>ИТОГО</a:t>
                      </a:r>
                      <a:endParaRPr lang="ru-RU" sz="1200" b="1"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b"/>
                      <a:r>
                        <a:rPr lang="ru-RU" sz="1200" b="1" i="0" u="none" strike="noStrike">
                          <a:latin typeface="Arial"/>
                        </a:rPr>
                        <a:t>356 783 678,00</a:t>
                      </a:r>
                    </a:p>
                  </a:txBody>
                  <a:tcPr marL="7620" marR="7620" marT="7620" marB="0" anchor="ctr"/>
                </a:tc>
                <a:tc>
                  <a:txBody>
                    <a:bodyPr/>
                    <a:lstStyle/>
                    <a:p>
                      <a:pPr algn="ctr" fontAlgn="b"/>
                      <a:r>
                        <a:rPr lang="ru-RU" sz="1200" b="1" i="0" u="none" strike="noStrike">
                          <a:latin typeface="Arial"/>
                        </a:rPr>
                        <a:t>345 758 010,00</a:t>
                      </a:r>
                    </a:p>
                  </a:txBody>
                  <a:tcPr marL="7620" marR="7620" marT="7620" marB="0" anchor="ctr"/>
                </a:tc>
                <a:tc>
                  <a:txBody>
                    <a:bodyPr/>
                    <a:lstStyle/>
                    <a:p>
                      <a:pPr algn="ctr" fontAlgn="b"/>
                      <a:r>
                        <a:rPr lang="ru-RU" sz="1200" b="1" i="0" u="none" strike="noStrike">
                          <a:latin typeface="Arial"/>
                        </a:rPr>
                        <a:t>353 207 366,00</a:t>
                      </a:r>
                    </a:p>
                  </a:txBody>
                  <a:tcPr marL="7620" marR="7620" marT="7620" marB="0" anchor="ctr"/>
                </a:tc>
              </a:tr>
              <a:tr h="1129358">
                <a:tc>
                  <a:txBody>
                    <a:bodyPr/>
                    <a:lstStyle/>
                    <a:p>
                      <a:pPr algn="l" fontAlgn="b"/>
                      <a:r>
                        <a:rPr lang="ru-RU" sz="1200" u="none" strike="noStrike" dirty="0" smtClean="0">
                          <a:latin typeface="Times New Roman" pitchFamily="18" charset="0"/>
                          <a:cs typeface="Times New Roman" pitchFamily="18" charset="0"/>
                        </a:rPr>
                        <a:t>Расходы на выплаты персоналу в целях обеспечения выполнения функций государственными (муниципальными) органами, казенными учреждениями, органами управления государственными внебюджетными фондами</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58 624 303,00</a:t>
                      </a:r>
                    </a:p>
                  </a:txBody>
                  <a:tcPr marL="7620" marR="7620" marT="7620" marB="0" anchor="ctr"/>
                </a:tc>
                <a:tc>
                  <a:txBody>
                    <a:bodyPr/>
                    <a:lstStyle/>
                    <a:p>
                      <a:pPr algn="ctr" fontAlgn="ctr"/>
                      <a:r>
                        <a:rPr lang="ru-RU" sz="1200" b="0" i="0" u="none" strike="noStrike">
                          <a:latin typeface="Arial"/>
                        </a:rPr>
                        <a:t>58 505 597,00</a:t>
                      </a:r>
                    </a:p>
                  </a:txBody>
                  <a:tcPr marL="7620" marR="7620" marT="7620" marB="0" anchor="ctr"/>
                </a:tc>
                <a:tc>
                  <a:txBody>
                    <a:bodyPr/>
                    <a:lstStyle/>
                    <a:p>
                      <a:pPr algn="ctr" fontAlgn="ctr"/>
                      <a:r>
                        <a:rPr lang="ru-RU" sz="1200" b="0" i="0" u="none" strike="noStrike">
                          <a:latin typeface="Arial"/>
                        </a:rPr>
                        <a:t>58 812 318,00</a:t>
                      </a:r>
                    </a:p>
                  </a:txBody>
                  <a:tcPr marL="7620" marR="7620" marT="7620" marB="0" anchor="ctr"/>
                </a:tc>
              </a:tr>
              <a:tr h="571504">
                <a:tc>
                  <a:txBody>
                    <a:bodyPr/>
                    <a:lstStyle/>
                    <a:p>
                      <a:pPr algn="l" fontAlgn="b"/>
                      <a:r>
                        <a:rPr lang="ru-RU" sz="1200" u="none" strike="noStrike" dirty="0" smtClean="0">
                          <a:latin typeface="Times New Roman" pitchFamily="18" charset="0"/>
                          <a:cs typeface="Times New Roman" pitchFamily="18" charset="0"/>
                        </a:rPr>
                        <a:t>Закупка товаров, работ и услуг для обеспечения государственных (муниципальных) нужд</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18 298 480,00</a:t>
                      </a:r>
                    </a:p>
                  </a:txBody>
                  <a:tcPr marL="7620" marR="7620" marT="7620" marB="0" anchor="ctr"/>
                </a:tc>
                <a:tc>
                  <a:txBody>
                    <a:bodyPr/>
                    <a:lstStyle/>
                    <a:p>
                      <a:pPr algn="ctr" fontAlgn="ctr"/>
                      <a:r>
                        <a:rPr lang="ru-RU" sz="1200" b="0" i="0" u="none" strike="noStrike">
                          <a:latin typeface="Arial"/>
                        </a:rPr>
                        <a:t>14 993 981,00</a:t>
                      </a:r>
                    </a:p>
                  </a:txBody>
                  <a:tcPr marL="7620" marR="7620" marT="7620" marB="0" anchor="ctr"/>
                </a:tc>
                <a:tc>
                  <a:txBody>
                    <a:bodyPr/>
                    <a:lstStyle/>
                    <a:p>
                      <a:pPr algn="ctr" fontAlgn="ctr"/>
                      <a:r>
                        <a:rPr lang="ru-RU" sz="1200" b="0" i="0" u="none" strike="noStrike">
                          <a:latin typeface="Arial"/>
                        </a:rPr>
                        <a:t>16 581 141,00</a:t>
                      </a:r>
                    </a:p>
                  </a:txBody>
                  <a:tcPr marL="7620" marR="7620" marT="7620" marB="0" anchor="ctr"/>
                </a:tc>
              </a:tr>
              <a:tr h="399428">
                <a:tc>
                  <a:txBody>
                    <a:bodyPr/>
                    <a:lstStyle/>
                    <a:p>
                      <a:pPr algn="l" fontAlgn="b"/>
                      <a:r>
                        <a:rPr lang="ru-RU" sz="1200" u="none" strike="noStrike" dirty="0" smtClean="0">
                          <a:latin typeface="Times New Roman" pitchFamily="18" charset="0"/>
                          <a:cs typeface="Times New Roman" pitchFamily="18" charset="0"/>
                        </a:rPr>
                        <a:t>Социальное обеспечение и иные выплаты населению</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23 324 884,00</a:t>
                      </a:r>
                    </a:p>
                  </a:txBody>
                  <a:tcPr marL="7620" marR="7620" marT="7620" marB="0" anchor="ctr"/>
                </a:tc>
                <a:tc>
                  <a:txBody>
                    <a:bodyPr/>
                    <a:lstStyle/>
                    <a:p>
                      <a:pPr algn="ctr" fontAlgn="ctr"/>
                      <a:r>
                        <a:rPr lang="ru-RU" sz="1200" b="0" i="0" u="none" strike="noStrike">
                          <a:latin typeface="Arial"/>
                        </a:rPr>
                        <a:t>23 104 094,00</a:t>
                      </a:r>
                    </a:p>
                  </a:txBody>
                  <a:tcPr marL="7620" marR="7620" marT="7620" marB="0" anchor="ctr"/>
                </a:tc>
                <a:tc>
                  <a:txBody>
                    <a:bodyPr/>
                    <a:lstStyle/>
                    <a:p>
                      <a:pPr algn="ctr" fontAlgn="ctr"/>
                      <a:r>
                        <a:rPr lang="ru-RU" sz="1200" b="0" i="0" u="none" strike="noStrike">
                          <a:latin typeface="Arial"/>
                        </a:rPr>
                        <a:t>23 104 094,00</a:t>
                      </a:r>
                    </a:p>
                  </a:txBody>
                  <a:tcPr marL="7620" marR="7620" marT="7620" marB="0" anchor="ctr"/>
                </a:tc>
              </a:tr>
              <a:tr h="571504">
                <a:tc>
                  <a:txBody>
                    <a:bodyPr/>
                    <a:lstStyle/>
                    <a:p>
                      <a:pPr algn="l" fontAlgn="b"/>
                      <a:r>
                        <a:rPr lang="ru-RU" sz="1200" u="none" strike="noStrike" dirty="0" smtClean="0">
                          <a:latin typeface="Times New Roman" pitchFamily="18" charset="0"/>
                          <a:cs typeface="Times New Roman" pitchFamily="18" charset="0"/>
                        </a:rPr>
                        <a:t>Межбюджетные трансферты</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400 000,00</a:t>
                      </a:r>
                    </a:p>
                  </a:txBody>
                  <a:tcPr marL="7620" marR="7620" marT="7620" marB="0" anchor="ctr"/>
                </a:tc>
                <a:tc>
                  <a:txBody>
                    <a:bodyPr/>
                    <a:lstStyle/>
                    <a:p>
                      <a:pPr algn="ctr" fontAlgn="ctr"/>
                      <a:r>
                        <a:rPr lang="ru-RU" sz="1200" b="0" i="0" u="none" strike="noStrike">
                          <a:latin typeface="Arial"/>
                        </a:rPr>
                        <a:t> </a:t>
                      </a:r>
                    </a:p>
                  </a:txBody>
                  <a:tcPr marL="7620" marR="7620" marT="7620" marB="0" anchor="ctr"/>
                </a:tc>
                <a:tc>
                  <a:txBody>
                    <a:bodyPr/>
                    <a:lstStyle/>
                    <a:p>
                      <a:pPr algn="ctr" fontAlgn="ctr"/>
                      <a:r>
                        <a:rPr lang="ru-RU" sz="1200" b="0" i="0" u="none" strike="noStrike">
                          <a:latin typeface="Arial"/>
                        </a:rPr>
                        <a:t> </a:t>
                      </a:r>
                    </a:p>
                  </a:txBody>
                  <a:tcPr marL="7620" marR="7620" marT="7620" marB="0" anchor="ctr"/>
                </a:tc>
              </a:tr>
              <a:tr h="386390">
                <a:tc>
                  <a:txBody>
                    <a:bodyPr/>
                    <a:lstStyle/>
                    <a:p>
                      <a:pPr algn="l" fontAlgn="b"/>
                      <a:r>
                        <a:rPr lang="ru-RU" sz="1200" u="none" strike="noStrike" dirty="0" smtClean="0">
                          <a:latin typeface="Times New Roman" pitchFamily="18" charset="0"/>
                          <a:cs typeface="Times New Roman" pitchFamily="18" charset="0"/>
                        </a:rPr>
                        <a:t>Предоставление субсидий бюджетным, автономным учреждениям и иным некоммерческим организациям</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7 382 091,97</a:t>
                      </a:r>
                    </a:p>
                  </a:txBody>
                  <a:tcPr marL="7620" marR="7620" marT="7620" marB="0" anchor="ctr"/>
                </a:tc>
                <a:tc>
                  <a:txBody>
                    <a:bodyPr/>
                    <a:lstStyle/>
                    <a:p>
                      <a:pPr algn="ctr" fontAlgn="ctr"/>
                      <a:r>
                        <a:rPr lang="ru-RU" sz="1200" b="0" i="0" u="none" strike="noStrike">
                          <a:latin typeface="Arial"/>
                        </a:rPr>
                        <a:t>5 599 720,00</a:t>
                      </a:r>
                    </a:p>
                  </a:txBody>
                  <a:tcPr marL="7620" marR="7620" marT="7620" marB="0" anchor="ctr"/>
                </a:tc>
                <a:tc>
                  <a:txBody>
                    <a:bodyPr/>
                    <a:lstStyle/>
                    <a:p>
                      <a:pPr algn="ctr" fontAlgn="ctr"/>
                      <a:r>
                        <a:rPr lang="ru-RU" sz="1200" b="0" i="0" u="none" strike="noStrike">
                          <a:latin typeface="Arial"/>
                        </a:rPr>
                        <a:t>5 599 720,00</a:t>
                      </a:r>
                    </a:p>
                  </a:txBody>
                  <a:tcPr marL="7620" marR="7620" marT="7620" marB="0" anchor="ctr"/>
                </a:tc>
              </a:tr>
              <a:tr h="571504">
                <a:tc>
                  <a:txBody>
                    <a:bodyPr/>
                    <a:lstStyle/>
                    <a:p>
                      <a:pPr algn="l" fontAlgn="b"/>
                      <a:r>
                        <a:rPr lang="ru-RU" sz="1200" u="none" strike="noStrike" dirty="0" smtClean="0">
                          <a:latin typeface="Times New Roman" pitchFamily="18" charset="0"/>
                          <a:cs typeface="Times New Roman" pitchFamily="18" charset="0"/>
                        </a:rPr>
                        <a:t>Иные бюджетные ассигнования</a:t>
                      </a:r>
                      <a:endParaRPr lang="ru-RU" sz="1200" b="0" i="0" u="none" strike="noStrike" dirty="0">
                        <a:solidFill>
                          <a:srgbClr val="002060"/>
                        </a:solidFill>
                        <a:latin typeface="Times New Roman" pitchFamily="18" charset="0"/>
                        <a:cs typeface="Times New Roman" pitchFamily="18" charset="0"/>
                      </a:endParaRPr>
                    </a:p>
                  </a:txBody>
                  <a:tcPr marL="9525" marR="9525" marT="9525" marB="0" anchor="ctr"/>
                </a:tc>
                <a:tc>
                  <a:txBody>
                    <a:bodyPr/>
                    <a:lstStyle/>
                    <a:p>
                      <a:pPr algn="ctr" fontAlgn="ctr"/>
                      <a:r>
                        <a:rPr lang="ru-RU" sz="1200" b="0" i="0" u="none" strike="noStrike">
                          <a:latin typeface="Arial"/>
                        </a:rPr>
                        <a:t>245 703 128,00</a:t>
                      </a:r>
                    </a:p>
                  </a:txBody>
                  <a:tcPr marL="7620" marR="7620" marT="7620" marB="0" anchor="ctr"/>
                </a:tc>
                <a:tc>
                  <a:txBody>
                    <a:bodyPr/>
                    <a:lstStyle/>
                    <a:p>
                      <a:pPr algn="ctr" fontAlgn="ctr"/>
                      <a:r>
                        <a:rPr lang="ru-RU" sz="1200" b="0" i="0" u="none" strike="noStrike">
                          <a:latin typeface="Arial"/>
                        </a:rPr>
                        <a:t>239 703 741,00</a:t>
                      </a:r>
                    </a:p>
                  </a:txBody>
                  <a:tcPr marL="7620" marR="7620" marT="7620" marB="0" anchor="ctr"/>
                </a:tc>
                <a:tc>
                  <a:txBody>
                    <a:bodyPr/>
                    <a:lstStyle/>
                    <a:p>
                      <a:pPr algn="ctr" fontAlgn="ctr"/>
                      <a:r>
                        <a:rPr lang="ru-RU" sz="1200" b="0" i="0" u="none" strike="noStrike">
                          <a:latin typeface="Arial"/>
                        </a:rPr>
                        <a:t>241 747 827,00</a:t>
                      </a:r>
                    </a:p>
                  </a:txBody>
                  <a:tcPr marL="7620" marR="7620" marT="7620" marB="0" anchor="ctr"/>
                </a:tc>
              </a:tr>
              <a:tr h="428628">
                <a:tc>
                  <a:txBody>
                    <a:bodyPr/>
                    <a:lstStyle/>
                    <a:p>
                      <a:pPr algn="l" fontAlgn="b"/>
                      <a:r>
                        <a:rPr lang="ru-RU" sz="1200" b="0" i="0" u="none" strike="noStrike" dirty="0">
                          <a:latin typeface="Times New Roman" pitchFamily="18" charset="0"/>
                          <a:cs typeface="Times New Roman" pitchFamily="18" charset="0"/>
                        </a:rPr>
                        <a:t>Условно утвержденные расходы</a:t>
                      </a:r>
                    </a:p>
                  </a:txBody>
                  <a:tcPr marL="7620" marR="7620" marT="7620" marB="0" anchor="ctr"/>
                </a:tc>
                <a:tc>
                  <a:txBody>
                    <a:bodyPr/>
                    <a:lstStyle/>
                    <a:p>
                      <a:pPr algn="ctr" fontAlgn="ctr"/>
                      <a:r>
                        <a:rPr lang="ru-RU" sz="1200" b="0" i="0" u="none" strike="noStrike">
                          <a:latin typeface="Arial"/>
                        </a:rPr>
                        <a:t>3 050 791,03</a:t>
                      </a:r>
                    </a:p>
                  </a:txBody>
                  <a:tcPr marL="7620" marR="7620" marT="7620" marB="0" anchor="ctr"/>
                </a:tc>
                <a:tc>
                  <a:txBody>
                    <a:bodyPr/>
                    <a:lstStyle/>
                    <a:p>
                      <a:pPr algn="ctr" fontAlgn="ctr"/>
                      <a:r>
                        <a:rPr lang="ru-RU" sz="1200" b="0" i="0" u="none" strike="noStrike">
                          <a:latin typeface="Arial"/>
                        </a:rPr>
                        <a:t>709 445,00</a:t>
                      </a:r>
                    </a:p>
                  </a:txBody>
                  <a:tcPr marL="7620" marR="7620" marT="7620" marB="0" anchor="ctr"/>
                </a:tc>
                <a:tc>
                  <a:txBody>
                    <a:bodyPr/>
                    <a:lstStyle/>
                    <a:p>
                      <a:pPr algn="ctr" fontAlgn="ctr"/>
                      <a:r>
                        <a:rPr lang="ru-RU" sz="1200" b="0" i="0" u="none" strike="noStrike" dirty="0">
                          <a:latin typeface="Arial"/>
                        </a:rPr>
                        <a:t>709 445,00</a:t>
                      </a:r>
                    </a:p>
                  </a:txBody>
                  <a:tcPr marL="7620" marR="7620" marT="7620" marB="0" anchor="ctr"/>
                </a:tc>
              </a:tr>
            </a:tbl>
          </a:graphicData>
        </a:graphic>
      </p:graphicFrame>
      <p:sp>
        <p:nvSpPr>
          <p:cNvPr id="5" name="Прямоугольник 4"/>
          <p:cNvSpPr/>
          <p:nvPr/>
        </p:nvSpPr>
        <p:spPr>
          <a:xfrm>
            <a:off x="8072462"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785810"/>
          </a:xfrm>
        </p:spPr>
        <p:txBody>
          <a:bodyPr>
            <a:normAutofit fontScale="90000"/>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28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1</a:t>
            </a:r>
            <a:r>
              <a:rPr lang="en-US"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8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 </a:t>
            </a:r>
            <a:endParaRPr lang="ru-RU" sz="280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graphicFrame>
        <p:nvGraphicFramePr>
          <p:cNvPr id="4" name="Содержимое 3"/>
          <p:cNvGraphicFramePr>
            <a:graphicFrameLocks noGrp="1"/>
          </p:cNvGraphicFramePr>
          <p:nvPr>
            <p:ph idx="1"/>
          </p:nvPr>
        </p:nvGraphicFramePr>
        <p:xfrm>
          <a:off x="142849" y="1600200"/>
          <a:ext cx="8858308" cy="4614882"/>
        </p:xfrm>
        <a:graphic>
          <a:graphicData uri="http://schemas.openxmlformats.org/drawingml/2006/table">
            <a:tbl>
              <a:tblPr firstRow="1" bandRow="1">
                <a:tableStyleId>{5C22544A-7EE6-4342-B048-85BDC9FD1C3A}</a:tableStyleId>
              </a:tblPr>
              <a:tblGrid>
                <a:gridCol w="2296052"/>
                <a:gridCol w="814731"/>
                <a:gridCol w="814731"/>
                <a:gridCol w="888796"/>
                <a:gridCol w="814731"/>
                <a:gridCol w="814731"/>
                <a:gridCol w="814731"/>
                <a:gridCol w="814731"/>
                <a:gridCol w="785074"/>
              </a:tblGrid>
              <a:tr h="854201">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dirty="0" smtClean="0">
                          <a:latin typeface="Arial"/>
                        </a:rPr>
                        <a:t>2019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2020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382266">
                <a:tc>
                  <a:txBody>
                    <a:bodyPr/>
                    <a:lstStyle/>
                    <a:p>
                      <a:pPr algn="l" fontAlgn="b"/>
                      <a:r>
                        <a:rPr lang="ru-RU" sz="900" b="1" i="0" u="none" strike="noStrike" dirty="0">
                          <a:latin typeface="Arial"/>
                        </a:rPr>
                        <a:t>Всего</a:t>
                      </a:r>
                    </a:p>
                  </a:txBody>
                  <a:tcPr marL="9525" marR="9525" marT="9525" marB="0" anchor="ctr"/>
                </a:tc>
                <a:tc>
                  <a:txBody>
                    <a:bodyPr/>
                    <a:lstStyle/>
                    <a:p>
                      <a:pPr algn="ctr" fontAlgn="ctr"/>
                      <a:r>
                        <a:rPr lang="ru-RU" sz="900" b="1" i="0" u="none" strike="noStrike" dirty="0">
                          <a:latin typeface="Arial"/>
                        </a:rPr>
                        <a:t>404 524 738,41</a:t>
                      </a:r>
                    </a:p>
                  </a:txBody>
                  <a:tcPr marL="7620" marR="7620" marT="7620" marB="0" anchor="ctr"/>
                </a:tc>
                <a:tc>
                  <a:txBody>
                    <a:bodyPr/>
                    <a:lstStyle/>
                    <a:p>
                      <a:pPr algn="ctr" fontAlgn="ctr"/>
                      <a:r>
                        <a:rPr lang="ru-RU" sz="900" b="1" i="0" u="none" strike="noStrike" dirty="0">
                          <a:latin typeface="Arial"/>
                        </a:rPr>
                        <a:t>100,00</a:t>
                      </a:r>
                    </a:p>
                  </a:txBody>
                  <a:tcPr marL="7620" marR="7620" marT="7620" marB="0" anchor="ctr"/>
                </a:tc>
                <a:tc>
                  <a:txBody>
                    <a:bodyPr/>
                    <a:lstStyle/>
                    <a:p>
                      <a:pPr algn="ctr" fontAlgn="ctr"/>
                      <a:r>
                        <a:rPr lang="ru-RU" sz="900" b="1" i="0" u="none" strike="noStrike">
                          <a:latin typeface="Arial"/>
                        </a:rPr>
                        <a:t>356 783 678,00</a:t>
                      </a:r>
                    </a:p>
                  </a:txBody>
                  <a:tcPr marL="7620" marR="7620" marT="7620" marB="0" anchor="ctr"/>
                </a:tc>
                <a:tc>
                  <a:txBody>
                    <a:bodyPr/>
                    <a:lstStyle/>
                    <a:p>
                      <a:pPr algn="ctr" fontAlgn="ctr"/>
                      <a:r>
                        <a:rPr lang="ru-RU" sz="900" b="1" i="0" u="none" strike="noStrike">
                          <a:latin typeface="Arial"/>
                        </a:rPr>
                        <a:t>100,00</a:t>
                      </a:r>
                    </a:p>
                  </a:txBody>
                  <a:tcPr marL="7620" marR="7620" marT="7620" marB="0" anchor="ctr"/>
                </a:tc>
                <a:tc>
                  <a:txBody>
                    <a:bodyPr/>
                    <a:lstStyle/>
                    <a:p>
                      <a:pPr algn="ctr" fontAlgn="ctr"/>
                      <a:r>
                        <a:rPr lang="ru-RU" sz="900" b="1" i="0" u="none" strike="noStrike">
                          <a:latin typeface="Arial"/>
                        </a:rPr>
                        <a:t>345 758 010,00</a:t>
                      </a:r>
                    </a:p>
                  </a:txBody>
                  <a:tcPr marL="7620" marR="7620" marT="7620" marB="0" anchor="ctr"/>
                </a:tc>
                <a:tc>
                  <a:txBody>
                    <a:bodyPr/>
                    <a:lstStyle/>
                    <a:p>
                      <a:pPr algn="ctr" fontAlgn="ctr"/>
                      <a:r>
                        <a:rPr lang="ru-RU" sz="900" b="1" i="0" u="none" strike="noStrike">
                          <a:latin typeface="Arial"/>
                        </a:rPr>
                        <a:t>99,09</a:t>
                      </a:r>
                    </a:p>
                  </a:txBody>
                  <a:tcPr marL="7620" marR="7620" marT="7620" marB="0" anchor="ctr"/>
                </a:tc>
                <a:tc>
                  <a:txBody>
                    <a:bodyPr/>
                    <a:lstStyle/>
                    <a:p>
                      <a:pPr algn="ctr" fontAlgn="ctr"/>
                      <a:r>
                        <a:rPr lang="ru-RU" sz="900" b="1" i="0" u="none" strike="noStrike">
                          <a:latin typeface="Arial"/>
                        </a:rPr>
                        <a:t>353 207 366,00</a:t>
                      </a:r>
                    </a:p>
                  </a:txBody>
                  <a:tcPr marL="7620" marR="7620" marT="7620" marB="0" anchor="ctr"/>
                </a:tc>
                <a:tc>
                  <a:txBody>
                    <a:bodyPr/>
                    <a:lstStyle/>
                    <a:p>
                      <a:pPr algn="ctr" fontAlgn="ctr"/>
                      <a:r>
                        <a:rPr lang="ru-RU" sz="900" b="1" i="0" u="none" strike="noStrike">
                          <a:latin typeface="Arial"/>
                        </a:rPr>
                        <a:t>98,12</a:t>
                      </a:r>
                    </a:p>
                  </a:txBody>
                  <a:tcPr marL="7620" marR="7620" marT="7620" marB="0" anchor="ctr"/>
                </a:tc>
              </a:tr>
              <a:tr h="382266">
                <a:tc>
                  <a:txBody>
                    <a:bodyPr/>
                    <a:lstStyle/>
                    <a:p>
                      <a:pPr algn="l" fontAlgn="b"/>
                      <a:r>
                        <a:rPr lang="ru-RU" sz="900" b="1" i="1" u="none" strike="noStrike" dirty="0">
                          <a:latin typeface="Arial"/>
                        </a:rPr>
                        <a:t>Общегосударственные вопросы</a:t>
                      </a:r>
                    </a:p>
                  </a:txBody>
                  <a:tcPr marL="9525" marR="9525" marT="9525" marB="0" anchor="ctr"/>
                </a:tc>
                <a:tc>
                  <a:txBody>
                    <a:bodyPr/>
                    <a:lstStyle/>
                    <a:p>
                      <a:pPr algn="ctr" fontAlgn="ctr"/>
                      <a:r>
                        <a:rPr lang="ru-RU" sz="900" b="1" i="1" u="none" strike="noStrike" dirty="0">
                          <a:latin typeface="Arial"/>
                        </a:rPr>
                        <a:t>35 319 436,11</a:t>
                      </a:r>
                    </a:p>
                  </a:txBody>
                  <a:tcPr marL="7620" marR="7620" marT="7620" marB="0" anchor="ctr"/>
                </a:tc>
                <a:tc>
                  <a:txBody>
                    <a:bodyPr/>
                    <a:lstStyle/>
                    <a:p>
                      <a:pPr algn="ctr" fontAlgn="ctr"/>
                      <a:r>
                        <a:rPr lang="ru-RU" sz="900" b="1" i="1" u="none" strike="noStrike" dirty="0">
                          <a:latin typeface="Arial"/>
                        </a:rPr>
                        <a:t>8,73</a:t>
                      </a:r>
                    </a:p>
                  </a:txBody>
                  <a:tcPr marL="7620" marR="7620" marT="7620" marB="0" anchor="ctr"/>
                </a:tc>
                <a:tc>
                  <a:txBody>
                    <a:bodyPr/>
                    <a:lstStyle/>
                    <a:p>
                      <a:pPr algn="ctr" fontAlgn="ctr"/>
                      <a:r>
                        <a:rPr lang="ru-RU" sz="900" b="1" i="1" u="none" strike="noStrike">
                          <a:latin typeface="Arial"/>
                        </a:rPr>
                        <a:t>38 719 129,00</a:t>
                      </a:r>
                    </a:p>
                  </a:txBody>
                  <a:tcPr marL="7620" marR="7620" marT="7620" marB="0" anchor="ctr"/>
                </a:tc>
                <a:tc>
                  <a:txBody>
                    <a:bodyPr/>
                    <a:lstStyle/>
                    <a:p>
                      <a:pPr algn="ctr" fontAlgn="ctr"/>
                      <a:r>
                        <a:rPr lang="ru-RU" sz="900" b="1" i="1" u="none" strike="noStrike">
                          <a:latin typeface="Arial"/>
                        </a:rPr>
                        <a:t>10,85</a:t>
                      </a:r>
                    </a:p>
                  </a:txBody>
                  <a:tcPr marL="7620" marR="7620" marT="7620" marB="0" anchor="ctr"/>
                </a:tc>
                <a:tc>
                  <a:txBody>
                    <a:bodyPr/>
                    <a:lstStyle/>
                    <a:p>
                      <a:pPr algn="ctr" fontAlgn="ctr"/>
                      <a:r>
                        <a:rPr lang="ru-RU" sz="900" b="1" i="1" u="none" strike="noStrike">
                          <a:latin typeface="Arial"/>
                        </a:rPr>
                        <a:t>33 149 640,00</a:t>
                      </a:r>
                    </a:p>
                  </a:txBody>
                  <a:tcPr marL="7620" marR="7620" marT="7620" marB="0" anchor="ctr"/>
                </a:tc>
                <a:tc>
                  <a:txBody>
                    <a:bodyPr/>
                    <a:lstStyle/>
                    <a:p>
                      <a:pPr algn="ctr" fontAlgn="ctr"/>
                      <a:r>
                        <a:rPr lang="ru-RU" sz="900" b="1" i="1" u="none" strike="noStrike">
                          <a:latin typeface="Arial"/>
                        </a:rPr>
                        <a:t>9,59</a:t>
                      </a:r>
                    </a:p>
                  </a:txBody>
                  <a:tcPr marL="7620" marR="7620" marT="7620" marB="0" anchor="ctr"/>
                </a:tc>
                <a:tc>
                  <a:txBody>
                    <a:bodyPr/>
                    <a:lstStyle/>
                    <a:p>
                      <a:pPr algn="ctr" fontAlgn="ctr"/>
                      <a:r>
                        <a:rPr lang="ru-RU" sz="900" b="1" i="1" u="none" strike="noStrike">
                          <a:latin typeface="Arial"/>
                        </a:rPr>
                        <a:t>34 330 040,00</a:t>
                      </a:r>
                    </a:p>
                  </a:txBody>
                  <a:tcPr marL="7620" marR="7620" marT="7620" marB="0" anchor="ctr"/>
                </a:tc>
                <a:tc>
                  <a:txBody>
                    <a:bodyPr/>
                    <a:lstStyle/>
                    <a:p>
                      <a:pPr algn="ctr" fontAlgn="ctr"/>
                      <a:r>
                        <a:rPr lang="ru-RU" sz="900" b="0" i="0" u="none" strike="noStrike">
                          <a:latin typeface="Arial"/>
                        </a:rPr>
                        <a:t>9,72</a:t>
                      </a:r>
                    </a:p>
                  </a:txBody>
                  <a:tcPr marL="7620" marR="7620" marT="7620" marB="0" anchor="ctr"/>
                </a:tc>
              </a:tr>
              <a:tr h="781889">
                <a:tc>
                  <a:txBody>
                    <a:bodyPr/>
                    <a:lstStyle/>
                    <a:p>
                      <a:pPr algn="l" fontAlgn="b"/>
                      <a:r>
                        <a:rPr lang="ru-RU" sz="900" b="0" i="0" u="none" strike="noStrike" dirty="0">
                          <a:latin typeface="Arial"/>
                        </a:rPr>
                        <a:t>Функционирование высшего должностного лица субъекта Российской Федерации и муниципального образования</a:t>
                      </a:r>
                    </a:p>
                  </a:txBody>
                  <a:tcPr marL="9525" marR="9525" marT="9525" marB="0" anchor="ctr"/>
                </a:tc>
                <a:tc>
                  <a:txBody>
                    <a:bodyPr/>
                    <a:lstStyle/>
                    <a:p>
                      <a:pPr algn="ctr" fontAlgn="ctr"/>
                      <a:r>
                        <a:rPr lang="ru-RU" sz="900" b="0" i="0" u="none" strike="noStrike">
                          <a:latin typeface="Arial"/>
                        </a:rPr>
                        <a:t>1 389 567,00</a:t>
                      </a:r>
                    </a:p>
                  </a:txBody>
                  <a:tcPr marL="7620" marR="7620" marT="7620" marB="0" anchor="ctr"/>
                </a:tc>
                <a:tc>
                  <a:txBody>
                    <a:bodyPr/>
                    <a:lstStyle/>
                    <a:p>
                      <a:pPr algn="ctr" fontAlgn="ctr"/>
                      <a:r>
                        <a:rPr lang="ru-RU" sz="900" b="0" i="1" u="none" strike="noStrike" dirty="0">
                          <a:latin typeface="Arial"/>
                        </a:rPr>
                        <a:t>0,34</a:t>
                      </a:r>
                    </a:p>
                  </a:txBody>
                  <a:tcPr marL="7620" marR="7620" marT="7620" marB="0" anchor="ctr"/>
                </a:tc>
                <a:tc>
                  <a:txBody>
                    <a:bodyPr/>
                    <a:lstStyle/>
                    <a:p>
                      <a:pPr algn="ctr" fontAlgn="ctr"/>
                      <a:r>
                        <a:rPr lang="ru-RU" sz="900" b="0" i="0" u="none" strike="noStrike" dirty="0">
                          <a:latin typeface="Arial"/>
                        </a:rPr>
                        <a:t>1 449 313,00</a:t>
                      </a:r>
                    </a:p>
                  </a:txBody>
                  <a:tcPr marL="7620" marR="7620" marT="7620" marB="0" anchor="ctr"/>
                </a:tc>
                <a:tc>
                  <a:txBody>
                    <a:bodyPr/>
                    <a:lstStyle/>
                    <a:p>
                      <a:pPr algn="ctr" fontAlgn="ctr"/>
                      <a:r>
                        <a:rPr lang="ru-RU" sz="900" b="0" i="1" u="none" strike="noStrike" dirty="0">
                          <a:latin typeface="Arial"/>
                        </a:rPr>
                        <a:t>0,41</a:t>
                      </a:r>
                    </a:p>
                  </a:txBody>
                  <a:tcPr marL="7620" marR="7620" marT="7620" marB="0" anchor="ctr"/>
                </a:tc>
                <a:tc>
                  <a:txBody>
                    <a:bodyPr/>
                    <a:lstStyle/>
                    <a:p>
                      <a:pPr algn="ctr" fontAlgn="ctr"/>
                      <a:r>
                        <a:rPr lang="ru-RU" sz="900" b="0" i="0" u="none" strike="noStrike">
                          <a:latin typeface="Arial"/>
                        </a:rPr>
                        <a:t>1 449 313,00</a:t>
                      </a:r>
                    </a:p>
                  </a:txBody>
                  <a:tcPr marL="7620" marR="7620" marT="7620" marB="0" anchor="ctr"/>
                </a:tc>
                <a:tc>
                  <a:txBody>
                    <a:bodyPr/>
                    <a:lstStyle/>
                    <a:p>
                      <a:pPr algn="ctr" fontAlgn="ctr"/>
                      <a:r>
                        <a:rPr lang="ru-RU" sz="900" b="0" i="1" u="none" strike="noStrike">
                          <a:latin typeface="Arial"/>
                        </a:rPr>
                        <a:t>0,42</a:t>
                      </a:r>
                    </a:p>
                  </a:txBody>
                  <a:tcPr marL="7620" marR="7620" marT="7620" marB="0" anchor="ctr"/>
                </a:tc>
                <a:tc>
                  <a:txBody>
                    <a:bodyPr/>
                    <a:lstStyle/>
                    <a:p>
                      <a:pPr algn="ctr" fontAlgn="ctr"/>
                      <a:r>
                        <a:rPr lang="ru-RU" sz="900" b="0" i="0" u="none" strike="noStrike">
                          <a:latin typeface="Arial"/>
                        </a:rPr>
                        <a:t>1 449 313,00</a:t>
                      </a:r>
                    </a:p>
                  </a:txBody>
                  <a:tcPr marL="7620" marR="7620" marT="7620" marB="0" anchor="ctr"/>
                </a:tc>
                <a:tc>
                  <a:txBody>
                    <a:bodyPr/>
                    <a:lstStyle/>
                    <a:p>
                      <a:pPr algn="ctr" fontAlgn="ctr"/>
                      <a:r>
                        <a:rPr lang="ru-RU" sz="900" b="0" i="0" u="none" strike="noStrike">
                          <a:latin typeface="Arial"/>
                        </a:rPr>
                        <a:t>0,41</a:t>
                      </a:r>
                    </a:p>
                  </a:txBody>
                  <a:tcPr marL="7620" marR="7620" marT="7620" marB="0" anchor="ctr"/>
                </a:tc>
              </a:tr>
              <a:tr h="952392">
                <a:tc>
                  <a:txBody>
                    <a:bodyPr/>
                    <a:lstStyle/>
                    <a:p>
                      <a:pPr algn="l" fontAlgn="b"/>
                      <a:r>
                        <a:rPr lang="ru-RU" sz="900" b="0" i="0" u="none" strike="noStrike" dirty="0">
                          <a:latin typeface="Arial"/>
                        </a:rPr>
                        <a:t>Функционирование законодательных (представительных) органов государственной власти и представительных органов муниципальных образований</a:t>
                      </a:r>
                    </a:p>
                  </a:txBody>
                  <a:tcPr marL="9525" marR="9525" marT="9525" marB="0" anchor="ctr"/>
                </a:tc>
                <a:tc>
                  <a:txBody>
                    <a:bodyPr/>
                    <a:lstStyle/>
                    <a:p>
                      <a:pPr algn="ctr" fontAlgn="ctr"/>
                      <a:r>
                        <a:rPr lang="ru-RU" sz="900" b="0" i="0" u="none" strike="noStrike">
                          <a:latin typeface="Arial"/>
                        </a:rPr>
                        <a:t>1 219 230,00</a:t>
                      </a:r>
                    </a:p>
                  </a:txBody>
                  <a:tcPr marL="7620" marR="7620" marT="7620" marB="0" anchor="ctr"/>
                </a:tc>
                <a:tc>
                  <a:txBody>
                    <a:bodyPr/>
                    <a:lstStyle/>
                    <a:p>
                      <a:pPr algn="ctr" fontAlgn="ctr"/>
                      <a:r>
                        <a:rPr lang="ru-RU" sz="900" b="0" i="1" u="none" strike="noStrike">
                          <a:latin typeface="Arial"/>
                        </a:rPr>
                        <a:t>0,30</a:t>
                      </a:r>
                    </a:p>
                  </a:txBody>
                  <a:tcPr marL="7620" marR="7620" marT="7620" marB="0" anchor="ctr"/>
                </a:tc>
                <a:tc>
                  <a:txBody>
                    <a:bodyPr/>
                    <a:lstStyle/>
                    <a:p>
                      <a:pPr algn="ctr" fontAlgn="ctr"/>
                      <a:r>
                        <a:rPr lang="ru-RU" sz="900" b="0" i="0" u="none" strike="noStrike">
                          <a:latin typeface="Arial"/>
                        </a:rPr>
                        <a:t>1 365 275,00</a:t>
                      </a:r>
                    </a:p>
                  </a:txBody>
                  <a:tcPr marL="7620" marR="7620" marT="7620" marB="0" anchor="ctr"/>
                </a:tc>
                <a:tc>
                  <a:txBody>
                    <a:bodyPr/>
                    <a:lstStyle/>
                    <a:p>
                      <a:pPr algn="ctr" fontAlgn="ctr"/>
                      <a:r>
                        <a:rPr lang="ru-RU" sz="900" b="0" i="1" u="none" strike="noStrike" dirty="0">
                          <a:latin typeface="Arial"/>
                        </a:rPr>
                        <a:t>0,38</a:t>
                      </a:r>
                    </a:p>
                  </a:txBody>
                  <a:tcPr marL="7620" marR="7620" marT="7620" marB="0" anchor="ctr"/>
                </a:tc>
                <a:tc>
                  <a:txBody>
                    <a:bodyPr/>
                    <a:lstStyle/>
                    <a:p>
                      <a:pPr algn="ctr" fontAlgn="ctr"/>
                      <a:r>
                        <a:rPr lang="ru-RU" sz="900" b="0" i="0" u="none" strike="noStrike" dirty="0">
                          <a:latin typeface="Arial"/>
                        </a:rPr>
                        <a:t>1 315 275,00</a:t>
                      </a:r>
                    </a:p>
                  </a:txBody>
                  <a:tcPr marL="7620" marR="7620" marT="7620" marB="0" anchor="ctr"/>
                </a:tc>
                <a:tc>
                  <a:txBody>
                    <a:bodyPr/>
                    <a:lstStyle/>
                    <a:p>
                      <a:pPr algn="ctr" fontAlgn="ctr"/>
                      <a:r>
                        <a:rPr lang="ru-RU" sz="900" b="0" i="1" u="none" strike="noStrike" dirty="0">
                          <a:latin typeface="Arial"/>
                        </a:rPr>
                        <a:t>0,38</a:t>
                      </a:r>
                    </a:p>
                  </a:txBody>
                  <a:tcPr marL="7620" marR="7620" marT="7620" marB="0" anchor="ctr"/>
                </a:tc>
                <a:tc>
                  <a:txBody>
                    <a:bodyPr/>
                    <a:lstStyle/>
                    <a:p>
                      <a:pPr algn="ctr" fontAlgn="ctr"/>
                      <a:r>
                        <a:rPr lang="ru-RU" sz="900" b="0" i="0" u="none" strike="noStrike">
                          <a:latin typeface="Arial"/>
                        </a:rPr>
                        <a:t>1 365 275,00</a:t>
                      </a:r>
                    </a:p>
                  </a:txBody>
                  <a:tcPr marL="7620" marR="7620" marT="7620" marB="0" anchor="ctr"/>
                </a:tc>
                <a:tc>
                  <a:txBody>
                    <a:bodyPr/>
                    <a:lstStyle/>
                    <a:p>
                      <a:pPr algn="ctr" fontAlgn="ctr"/>
                      <a:r>
                        <a:rPr lang="ru-RU" sz="900" b="0" i="0" u="none" strike="noStrike">
                          <a:latin typeface="Arial"/>
                        </a:rPr>
                        <a:t>0,39</a:t>
                      </a:r>
                    </a:p>
                  </a:txBody>
                  <a:tcPr marL="7620" marR="7620" marT="7620" marB="0" anchor="ctr"/>
                </a:tc>
              </a:tr>
              <a:tr h="952392">
                <a:tc>
                  <a:txBody>
                    <a:bodyPr/>
                    <a:lstStyle/>
                    <a:p>
                      <a:pPr algn="l" fontAlgn="b"/>
                      <a:r>
                        <a:rPr lang="ru-RU" sz="900" b="0" i="0" u="none" strike="noStrike" dirty="0">
                          <a:latin typeface="Arial"/>
                        </a:rPr>
                        <a:t>Функционирование Правительства Российской Федерации, высших исполнительных органов государственной власти субъектов Российской Федерации, местных администраций</a:t>
                      </a:r>
                    </a:p>
                  </a:txBody>
                  <a:tcPr marL="9525" marR="9525" marT="9525" marB="0" anchor="b"/>
                </a:tc>
                <a:tc>
                  <a:txBody>
                    <a:bodyPr/>
                    <a:lstStyle/>
                    <a:p>
                      <a:pPr algn="ctr" fontAlgn="ctr"/>
                      <a:r>
                        <a:rPr lang="ru-RU" sz="900" b="0" i="0" u="none" strike="noStrike">
                          <a:latin typeface="Arial"/>
                        </a:rPr>
                        <a:t>13 587 252,00</a:t>
                      </a:r>
                    </a:p>
                  </a:txBody>
                  <a:tcPr marL="7620" marR="7620" marT="7620" marB="0" anchor="ctr"/>
                </a:tc>
                <a:tc>
                  <a:txBody>
                    <a:bodyPr/>
                    <a:lstStyle/>
                    <a:p>
                      <a:pPr algn="ctr" fontAlgn="ctr"/>
                      <a:r>
                        <a:rPr lang="ru-RU" sz="900" b="0" i="1" u="none" strike="noStrike">
                          <a:latin typeface="Arial"/>
                        </a:rPr>
                        <a:t>3,36</a:t>
                      </a:r>
                    </a:p>
                  </a:txBody>
                  <a:tcPr marL="7620" marR="7620" marT="7620" marB="0" anchor="ctr"/>
                </a:tc>
                <a:tc>
                  <a:txBody>
                    <a:bodyPr/>
                    <a:lstStyle/>
                    <a:p>
                      <a:pPr algn="ctr" fontAlgn="ctr"/>
                      <a:r>
                        <a:rPr lang="ru-RU" sz="900" b="0" i="0" u="none" strike="noStrike">
                          <a:latin typeface="Arial"/>
                        </a:rPr>
                        <a:t>14 116 539,00</a:t>
                      </a:r>
                    </a:p>
                  </a:txBody>
                  <a:tcPr marL="7620" marR="7620" marT="7620" marB="0" anchor="ctr"/>
                </a:tc>
                <a:tc>
                  <a:txBody>
                    <a:bodyPr/>
                    <a:lstStyle/>
                    <a:p>
                      <a:pPr algn="ctr" fontAlgn="ctr"/>
                      <a:r>
                        <a:rPr lang="ru-RU" sz="900" b="0" i="1" u="none" strike="noStrike">
                          <a:latin typeface="Arial"/>
                        </a:rPr>
                        <a:t>3,96</a:t>
                      </a:r>
                    </a:p>
                  </a:txBody>
                  <a:tcPr marL="7620" marR="7620" marT="7620" marB="0" anchor="ctr"/>
                </a:tc>
                <a:tc>
                  <a:txBody>
                    <a:bodyPr/>
                    <a:lstStyle/>
                    <a:p>
                      <a:pPr algn="ctr" fontAlgn="ctr"/>
                      <a:r>
                        <a:rPr lang="ru-RU" sz="900" b="0" i="0" u="none" strike="noStrike">
                          <a:latin typeface="Arial"/>
                        </a:rPr>
                        <a:t>13 816 539,00</a:t>
                      </a:r>
                    </a:p>
                  </a:txBody>
                  <a:tcPr marL="7620" marR="7620" marT="7620" marB="0" anchor="ctr"/>
                </a:tc>
                <a:tc>
                  <a:txBody>
                    <a:bodyPr/>
                    <a:lstStyle/>
                    <a:p>
                      <a:pPr algn="ctr" fontAlgn="ctr"/>
                      <a:r>
                        <a:rPr lang="ru-RU" sz="900" b="0" i="1" u="none" strike="noStrike" dirty="0">
                          <a:latin typeface="Arial"/>
                        </a:rPr>
                        <a:t>4,00</a:t>
                      </a:r>
                    </a:p>
                  </a:txBody>
                  <a:tcPr marL="7620" marR="7620" marT="7620" marB="0" anchor="ctr"/>
                </a:tc>
                <a:tc>
                  <a:txBody>
                    <a:bodyPr/>
                    <a:lstStyle/>
                    <a:p>
                      <a:pPr algn="ctr" fontAlgn="ctr"/>
                      <a:r>
                        <a:rPr lang="ru-RU" sz="900" b="0" i="0" u="none" strike="noStrike" dirty="0">
                          <a:latin typeface="Arial"/>
                        </a:rPr>
                        <a:t>14 116 539,00</a:t>
                      </a:r>
                    </a:p>
                  </a:txBody>
                  <a:tcPr marL="7620" marR="7620" marT="7620" marB="0" anchor="ctr"/>
                </a:tc>
                <a:tc>
                  <a:txBody>
                    <a:bodyPr/>
                    <a:lstStyle/>
                    <a:p>
                      <a:pPr algn="ctr" fontAlgn="ctr"/>
                      <a:r>
                        <a:rPr lang="ru-RU" sz="900" b="0" i="0" u="none" strike="noStrike" dirty="0">
                          <a:latin typeface="Arial"/>
                        </a:rPr>
                        <a:t>4,00</a:t>
                      </a:r>
                    </a:p>
                  </a:txBody>
                  <a:tcPr marL="7620" marR="7620" marT="7620" marB="0" anchor="ctr"/>
                </a:tc>
              </a:tr>
              <a:tr h="309476">
                <a:tc>
                  <a:txBody>
                    <a:bodyPr/>
                    <a:lstStyle/>
                    <a:p>
                      <a:pPr algn="l" fontAlgn="ctr"/>
                      <a:r>
                        <a:rPr lang="ru-RU" sz="900" b="0" i="0" u="none" strike="noStrike" dirty="0">
                          <a:latin typeface="Arial"/>
                        </a:rPr>
                        <a:t>Судебная система</a:t>
                      </a:r>
                    </a:p>
                  </a:txBody>
                  <a:tcPr marL="7620" marR="7620" marT="7620" marB="0" anchor="ctr"/>
                </a:tc>
                <a:tc>
                  <a:txBody>
                    <a:bodyPr/>
                    <a:lstStyle/>
                    <a:p>
                      <a:pPr algn="ctr" fontAlgn="ctr"/>
                      <a:r>
                        <a:rPr lang="ru-RU" sz="900" b="0" i="0" u="none" strike="noStrike">
                          <a:latin typeface="Arial"/>
                        </a:rPr>
                        <a:t>3 650,00</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 </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 </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 </a:t>
                      </a:r>
                    </a:p>
                  </a:txBody>
                  <a:tcPr marL="7620" marR="7620" marT="7620" marB="0" anchor="ctr"/>
                </a:tc>
                <a:tc>
                  <a:txBody>
                    <a:bodyPr/>
                    <a:lstStyle/>
                    <a:p>
                      <a:pPr algn="ctr" fontAlgn="ctr"/>
                      <a:r>
                        <a:rPr lang="ru-RU" sz="900" b="0" i="0" u="none" strike="noStrike" dirty="0">
                          <a:latin typeface="Arial"/>
                        </a:rPr>
                        <a:t>0,00</a:t>
                      </a:r>
                    </a:p>
                  </a:txBody>
                  <a:tcPr marL="7620" marR="7620" marT="7620" marB="0" anchor="ctr"/>
                </a:tc>
              </a:tr>
            </a:tbl>
          </a:graphicData>
        </a:graphic>
      </p:graphicFrame>
      <p:sp>
        <p:nvSpPr>
          <p:cNvPr id="5" name="Прямоугольник 4"/>
          <p:cNvSpPr/>
          <p:nvPr/>
        </p:nvSpPr>
        <p:spPr>
          <a:xfrm>
            <a:off x="7429520" y="857232"/>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686700" cy="820122"/>
          </a:xfrm>
        </p:spPr>
        <p:txBody>
          <a:bodyPr anchor="ctr">
            <a:normAutofit/>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2</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4" name="Содержимое 3"/>
          <p:cNvGraphicFramePr>
            <a:graphicFrameLocks noGrp="1"/>
          </p:cNvGraphicFramePr>
          <p:nvPr>
            <p:ph idx="1"/>
          </p:nvPr>
        </p:nvGraphicFramePr>
        <p:xfrm>
          <a:off x="142844" y="1600200"/>
          <a:ext cx="8929750" cy="4400568"/>
        </p:xfrm>
        <a:graphic>
          <a:graphicData uri="http://schemas.openxmlformats.org/drawingml/2006/table">
            <a:tbl>
              <a:tblPr firstRow="1" bandRow="1">
                <a:tableStyleId>{5C22544A-7EE6-4342-B048-85BDC9FD1C3A}</a:tableStyleId>
              </a:tblPr>
              <a:tblGrid>
                <a:gridCol w="2410274"/>
                <a:gridCol w="839030"/>
                <a:gridCol w="839030"/>
                <a:gridCol w="839030"/>
                <a:gridCol w="787676"/>
                <a:gridCol w="857256"/>
                <a:gridCol w="795884"/>
                <a:gridCol w="860357"/>
                <a:gridCol w="701213"/>
              </a:tblGrid>
              <a:tr h="811969">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dirty="0" smtClean="0">
                          <a:latin typeface="Arial"/>
                        </a:rPr>
                        <a:t>2019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2020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872784">
                <a:tc>
                  <a:txBody>
                    <a:bodyPr/>
                    <a:lstStyle/>
                    <a:p>
                      <a:pPr algn="l" fontAlgn="b"/>
                      <a:r>
                        <a:rPr lang="ru-RU" sz="900" b="0" i="0" u="none" strike="noStrike" dirty="0">
                          <a:latin typeface="Arial"/>
                        </a:rPr>
                        <a:t>Обеспечение деятельности финансовых, налоговых и таможенных органов и органов финансового (финансово-бюджетного) надзора</a:t>
                      </a:r>
                    </a:p>
                  </a:txBody>
                  <a:tcPr marL="9525" marR="9525" marT="9525" marB="0" anchor="ctr"/>
                </a:tc>
                <a:tc>
                  <a:txBody>
                    <a:bodyPr/>
                    <a:lstStyle/>
                    <a:p>
                      <a:pPr algn="ctr" fontAlgn="ctr"/>
                      <a:r>
                        <a:rPr lang="ru-RU" sz="900" b="0" i="0" u="none" strike="noStrike" dirty="0">
                          <a:latin typeface="Arial"/>
                        </a:rPr>
                        <a:t>2 538 382,00</a:t>
                      </a:r>
                    </a:p>
                  </a:txBody>
                  <a:tcPr marL="7620" marR="7620" marT="7620" marB="0" anchor="ctr"/>
                </a:tc>
                <a:tc>
                  <a:txBody>
                    <a:bodyPr/>
                    <a:lstStyle/>
                    <a:p>
                      <a:pPr algn="ctr" fontAlgn="ctr"/>
                      <a:r>
                        <a:rPr lang="ru-RU" sz="900" b="0" i="1" u="none" strike="noStrike" dirty="0">
                          <a:latin typeface="Arial"/>
                        </a:rPr>
                        <a:t>0,63</a:t>
                      </a:r>
                    </a:p>
                  </a:txBody>
                  <a:tcPr marL="7620" marR="7620" marT="7620" marB="0" anchor="ctr"/>
                </a:tc>
                <a:tc>
                  <a:txBody>
                    <a:bodyPr/>
                    <a:lstStyle/>
                    <a:p>
                      <a:pPr algn="ctr" fontAlgn="ctr"/>
                      <a:r>
                        <a:rPr lang="ru-RU" sz="900" b="0" i="0" u="none" strike="noStrike">
                          <a:latin typeface="Arial"/>
                        </a:rPr>
                        <a:t>2 544 354,00</a:t>
                      </a:r>
                    </a:p>
                  </a:txBody>
                  <a:tcPr marL="7620" marR="7620" marT="7620" marB="0" anchor="ctr"/>
                </a:tc>
                <a:tc>
                  <a:txBody>
                    <a:bodyPr/>
                    <a:lstStyle/>
                    <a:p>
                      <a:pPr algn="ctr" fontAlgn="ctr"/>
                      <a:r>
                        <a:rPr lang="ru-RU" sz="900" b="0" i="1" u="none" strike="noStrike" dirty="0">
                          <a:latin typeface="Arial"/>
                        </a:rPr>
                        <a:t>0,71</a:t>
                      </a:r>
                    </a:p>
                  </a:txBody>
                  <a:tcPr marL="7620" marR="7620" marT="7620" marB="0" anchor="ctr"/>
                </a:tc>
                <a:tc>
                  <a:txBody>
                    <a:bodyPr/>
                    <a:lstStyle/>
                    <a:p>
                      <a:pPr algn="ctr" fontAlgn="ctr"/>
                      <a:r>
                        <a:rPr lang="ru-RU" sz="900" b="0" i="0" u="none" strike="noStrike">
                          <a:latin typeface="Arial"/>
                        </a:rPr>
                        <a:t>2 544 354,00</a:t>
                      </a:r>
                    </a:p>
                  </a:txBody>
                  <a:tcPr marL="7620" marR="7620" marT="7620" marB="0" anchor="ctr"/>
                </a:tc>
                <a:tc>
                  <a:txBody>
                    <a:bodyPr/>
                    <a:lstStyle/>
                    <a:p>
                      <a:pPr algn="ctr" fontAlgn="ctr"/>
                      <a:r>
                        <a:rPr lang="ru-RU" sz="900" b="0" i="1" u="none" strike="noStrike">
                          <a:latin typeface="Arial"/>
                        </a:rPr>
                        <a:t>0,74</a:t>
                      </a:r>
                    </a:p>
                  </a:txBody>
                  <a:tcPr marL="7620" marR="7620" marT="7620" marB="0" anchor="ctr"/>
                </a:tc>
                <a:tc>
                  <a:txBody>
                    <a:bodyPr/>
                    <a:lstStyle/>
                    <a:p>
                      <a:pPr algn="ctr" fontAlgn="ctr"/>
                      <a:r>
                        <a:rPr lang="ru-RU" sz="900" b="0" i="0" u="none" strike="noStrike">
                          <a:latin typeface="Arial"/>
                        </a:rPr>
                        <a:t>2 544 354,00</a:t>
                      </a:r>
                    </a:p>
                  </a:txBody>
                  <a:tcPr marL="7620" marR="7620" marT="7620" marB="0" anchor="ctr"/>
                </a:tc>
                <a:tc>
                  <a:txBody>
                    <a:bodyPr/>
                    <a:lstStyle/>
                    <a:p>
                      <a:pPr algn="ctr" fontAlgn="ctr"/>
                      <a:r>
                        <a:rPr lang="ru-RU" sz="900" b="0" i="0" u="none" strike="noStrike" dirty="0">
                          <a:latin typeface="Arial"/>
                        </a:rPr>
                        <a:t>0,72</a:t>
                      </a:r>
                    </a:p>
                  </a:txBody>
                  <a:tcPr marL="7620" marR="7620" marT="7620" marB="0" anchor="ctr"/>
                </a:tc>
              </a:tr>
              <a:tr h="451097">
                <a:tc>
                  <a:txBody>
                    <a:bodyPr/>
                    <a:lstStyle/>
                    <a:p>
                      <a:pPr algn="l" fontAlgn="b"/>
                      <a:r>
                        <a:rPr lang="ru-RU" sz="900" b="0" i="0" u="none" strike="noStrike" dirty="0">
                          <a:latin typeface="Arial"/>
                        </a:rPr>
                        <a:t>Резервные фонды</a:t>
                      </a:r>
                    </a:p>
                  </a:txBody>
                  <a:tcPr marL="9525" marR="9525" marT="9525" marB="0" anchor="ctr"/>
                </a:tc>
                <a:tc>
                  <a:txBody>
                    <a:bodyPr/>
                    <a:lstStyle/>
                    <a:p>
                      <a:pPr algn="ctr" fontAlgn="ctr"/>
                      <a:r>
                        <a:rPr lang="ru-RU" sz="900" b="0" i="0" u="none" strike="noStrike" dirty="0">
                          <a:latin typeface="Arial"/>
                        </a:rPr>
                        <a:t>200 000,00</a:t>
                      </a:r>
                    </a:p>
                  </a:txBody>
                  <a:tcPr marL="7620" marR="7620" marT="7620" marB="0" anchor="ctr"/>
                </a:tc>
                <a:tc>
                  <a:txBody>
                    <a:bodyPr/>
                    <a:lstStyle/>
                    <a:p>
                      <a:pPr algn="ctr" fontAlgn="ctr"/>
                      <a:r>
                        <a:rPr lang="ru-RU" sz="900" b="0" i="1" u="none" strike="noStrike" dirty="0">
                          <a:latin typeface="Arial"/>
                        </a:rPr>
                        <a:t>0,05</a:t>
                      </a:r>
                    </a:p>
                  </a:txBody>
                  <a:tcPr marL="7620" marR="7620" marT="7620" marB="0" anchor="ctr"/>
                </a:tc>
                <a:tc>
                  <a:txBody>
                    <a:bodyPr/>
                    <a:lstStyle/>
                    <a:p>
                      <a:pPr algn="ctr" fontAlgn="ctr"/>
                      <a:r>
                        <a:rPr lang="ru-RU" sz="900" b="0" i="0" u="none" strike="noStrike" dirty="0">
                          <a:latin typeface="Arial"/>
                        </a:rPr>
                        <a:t>200 000,00</a:t>
                      </a:r>
                    </a:p>
                  </a:txBody>
                  <a:tcPr marL="7620" marR="7620" marT="7620" marB="0" anchor="ctr"/>
                </a:tc>
                <a:tc>
                  <a:txBody>
                    <a:bodyPr/>
                    <a:lstStyle/>
                    <a:p>
                      <a:pPr algn="ctr" fontAlgn="ctr"/>
                      <a:r>
                        <a:rPr lang="ru-RU" sz="900" b="0" i="1" u="none" strike="noStrike">
                          <a:latin typeface="Arial"/>
                        </a:rPr>
                        <a:t>0,06</a:t>
                      </a:r>
                    </a:p>
                  </a:txBody>
                  <a:tcPr marL="7620" marR="7620" marT="7620" marB="0" anchor="ctr"/>
                </a:tc>
                <a:tc>
                  <a:txBody>
                    <a:bodyPr/>
                    <a:lstStyle/>
                    <a:p>
                      <a:pPr algn="ctr" fontAlgn="ctr"/>
                      <a:r>
                        <a:rPr lang="ru-RU" sz="900" b="0" i="0" u="none" strike="noStrike">
                          <a:latin typeface="Arial"/>
                        </a:rPr>
                        <a:t>200 000,00</a:t>
                      </a:r>
                    </a:p>
                  </a:txBody>
                  <a:tcPr marL="7620" marR="7620" marT="7620" marB="0" anchor="ctr"/>
                </a:tc>
                <a:tc>
                  <a:txBody>
                    <a:bodyPr/>
                    <a:lstStyle/>
                    <a:p>
                      <a:pPr algn="ctr" fontAlgn="ctr"/>
                      <a:r>
                        <a:rPr lang="ru-RU" sz="900" b="0" i="1" u="none" strike="noStrike">
                          <a:latin typeface="Arial"/>
                        </a:rPr>
                        <a:t>0,06</a:t>
                      </a:r>
                    </a:p>
                  </a:txBody>
                  <a:tcPr marL="7620" marR="7620" marT="7620" marB="0" anchor="ctr"/>
                </a:tc>
                <a:tc>
                  <a:txBody>
                    <a:bodyPr/>
                    <a:lstStyle/>
                    <a:p>
                      <a:pPr algn="ctr" fontAlgn="ctr"/>
                      <a:r>
                        <a:rPr lang="ru-RU" sz="900" b="0" i="0" u="none" strike="noStrike">
                          <a:latin typeface="Arial"/>
                        </a:rPr>
                        <a:t>200 000,00</a:t>
                      </a:r>
                    </a:p>
                  </a:txBody>
                  <a:tcPr marL="7620" marR="7620" marT="7620" marB="0" anchor="ctr"/>
                </a:tc>
                <a:tc>
                  <a:txBody>
                    <a:bodyPr/>
                    <a:lstStyle/>
                    <a:p>
                      <a:pPr algn="ctr" fontAlgn="ctr"/>
                      <a:r>
                        <a:rPr lang="ru-RU" sz="900" b="0" i="0" u="none" strike="noStrike">
                          <a:latin typeface="Arial"/>
                        </a:rPr>
                        <a:t>0,06</a:t>
                      </a:r>
                    </a:p>
                  </a:txBody>
                  <a:tcPr marL="7620" marR="7620" marT="7620" marB="0" anchor="ctr"/>
                </a:tc>
              </a:tr>
              <a:tr h="390280">
                <a:tc>
                  <a:txBody>
                    <a:bodyPr/>
                    <a:lstStyle/>
                    <a:p>
                      <a:pPr algn="l" fontAlgn="b"/>
                      <a:r>
                        <a:rPr lang="ru-RU" sz="900" b="0" i="0" u="none" strike="noStrike" dirty="0">
                          <a:latin typeface="Arial"/>
                        </a:rPr>
                        <a:t>Другие общегосударственные вопросы</a:t>
                      </a:r>
                    </a:p>
                  </a:txBody>
                  <a:tcPr marL="9525" marR="9525" marT="9525" marB="0" anchor="ctr"/>
                </a:tc>
                <a:tc>
                  <a:txBody>
                    <a:bodyPr/>
                    <a:lstStyle/>
                    <a:p>
                      <a:pPr algn="ctr" fontAlgn="ctr"/>
                      <a:r>
                        <a:rPr lang="ru-RU" sz="900" b="0" i="0" u="none" strike="noStrike">
                          <a:latin typeface="Arial"/>
                        </a:rPr>
                        <a:t>16 381 355,11</a:t>
                      </a:r>
                    </a:p>
                  </a:txBody>
                  <a:tcPr marL="7620" marR="7620" marT="7620" marB="0" anchor="ctr"/>
                </a:tc>
                <a:tc>
                  <a:txBody>
                    <a:bodyPr/>
                    <a:lstStyle/>
                    <a:p>
                      <a:pPr algn="ctr" fontAlgn="ctr"/>
                      <a:r>
                        <a:rPr lang="ru-RU" sz="900" b="0" i="1" u="none" strike="noStrike">
                          <a:latin typeface="Arial"/>
                        </a:rPr>
                        <a:t>4,05</a:t>
                      </a:r>
                    </a:p>
                  </a:txBody>
                  <a:tcPr marL="7620" marR="7620" marT="7620" marB="0" anchor="ctr"/>
                </a:tc>
                <a:tc>
                  <a:txBody>
                    <a:bodyPr/>
                    <a:lstStyle/>
                    <a:p>
                      <a:pPr algn="ctr" fontAlgn="ctr"/>
                      <a:r>
                        <a:rPr lang="ru-RU" sz="900" b="0" i="0" u="none" strike="noStrike" dirty="0">
                          <a:latin typeface="Arial"/>
                        </a:rPr>
                        <a:t>19 043 648,00</a:t>
                      </a:r>
                    </a:p>
                  </a:txBody>
                  <a:tcPr marL="7620" marR="7620" marT="7620" marB="0" anchor="ctr"/>
                </a:tc>
                <a:tc>
                  <a:txBody>
                    <a:bodyPr/>
                    <a:lstStyle/>
                    <a:p>
                      <a:pPr algn="ctr" fontAlgn="ctr"/>
                      <a:r>
                        <a:rPr lang="ru-RU" sz="900" b="0" i="1" u="none" strike="noStrike" dirty="0">
                          <a:latin typeface="Arial"/>
                        </a:rPr>
                        <a:t>5,34</a:t>
                      </a:r>
                    </a:p>
                  </a:txBody>
                  <a:tcPr marL="7620" marR="7620" marT="7620" marB="0" anchor="ctr"/>
                </a:tc>
                <a:tc>
                  <a:txBody>
                    <a:bodyPr/>
                    <a:lstStyle/>
                    <a:p>
                      <a:pPr algn="ctr" fontAlgn="ctr"/>
                      <a:r>
                        <a:rPr lang="ru-RU" sz="900" b="0" i="0" u="none" strike="noStrike">
                          <a:latin typeface="Arial"/>
                        </a:rPr>
                        <a:t>13 824 159,00</a:t>
                      </a:r>
                    </a:p>
                  </a:txBody>
                  <a:tcPr marL="7620" marR="7620" marT="7620" marB="0" anchor="ctr"/>
                </a:tc>
                <a:tc>
                  <a:txBody>
                    <a:bodyPr/>
                    <a:lstStyle/>
                    <a:p>
                      <a:pPr algn="ctr" fontAlgn="ctr"/>
                      <a:r>
                        <a:rPr lang="ru-RU" sz="900" b="0" i="1" u="none" strike="noStrike" dirty="0">
                          <a:latin typeface="Arial"/>
                        </a:rPr>
                        <a:t>4,00</a:t>
                      </a:r>
                    </a:p>
                  </a:txBody>
                  <a:tcPr marL="7620" marR="7620" marT="7620" marB="0" anchor="ctr"/>
                </a:tc>
                <a:tc>
                  <a:txBody>
                    <a:bodyPr/>
                    <a:lstStyle/>
                    <a:p>
                      <a:pPr algn="ctr" fontAlgn="ctr"/>
                      <a:r>
                        <a:rPr lang="ru-RU" sz="900" b="0" i="0" u="none" strike="noStrike">
                          <a:latin typeface="Arial"/>
                        </a:rPr>
                        <a:t>14 654 559,00</a:t>
                      </a:r>
                    </a:p>
                  </a:txBody>
                  <a:tcPr marL="7620" marR="7620" marT="7620" marB="0" anchor="ctr"/>
                </a:tc>
                <a:tc>
                  <a:txBody>
                    <a:bodyPr/>
                    <a:lstStyle/>
                    <a:p>
                      <a:pPr algn="ctr" fontAlgn="ctr"/>
                      <a:r>
                        <a:rPr lang="ru-RU" sz="900" b="0" i="0" u="none" strike="noStrike" dirty="0">
                          <a:latin typeface="Arial"/>
                        </a:rPr>
                        <a:t>4,15</a:t>
                      </a:r>
                    </a:p>
                  </a:txBody>
                  <a:tcPr marL="7620" marR="7620" marT="7620" marB="0" anchor="ctr"/>
                </a:tc>
              </a:tr>
              <a:tr h="390280">
                <a:tc>
                  <a:txBody>
                    <a:bodyPr/>
                    <a:lstStyle/>
                    <a:p>
                      <a:pPr algn="l" fontAlgn="b"/>
                      <a:r>
                        <a:rPr lang="ru-RU" sz="900" b="1" i="1" u="none" strike="noStrike" dirty="0">
                          <a:latin typeface="Arial"/>
                        </a:rPr>
                        <a:t>Национальная безопасность</a:t>
                      </a:r>
                    </a:p>
                  </a:txBody>
                  <a:tcPr marL="9525" marR="9525" marT="9525" marB="0" anchor="ctr"/>
                </a:tc>
                <a:tc>
                  <a:txBody>
                    <a:bodyPr/>
                    <a:lstStyle/>
                    <a:p>
                      <a:pPr algn="ctr" fontAlgn="ctr"/>
                      <a:r>
                        <a:rPr lang="ru-RU" sz="900" b="1" i="1" u="none" strike="noStrike" dirty="0">
                          <a:latin typeface="Arial"/>
                        </a:rPr>
                        <a:t>344 000,00</a:t>
                      </a:r>
                    </a:p>
                  </a:txBody>
                  <a:tcPr marL="7620" marR="7620" marT="7620" marB="0" anchor="ctr"/>
                </a:tc>
                <a:tc>
                  <a:txBody>
                    <a:bodyPr/>
                    <a:lstStyle/>
                    <a:p>
                      <a:pPr algn="ctr" fontAlgn="ctr"/>
                      <a:r>
                        <a:rPr lang="ru-RU" sz="900" b="1" i="1" u="none" strike="noStrike">
                          <a:latin typeface="Arial"/>
                        </a:rPr>
                        <a:t>0,09</a:t>
                      </a:r>
                    </a:p>
                  </a:txBody>
                  <a:tcPr marL="7620" marR="7620" marT="7620" marB="0" anchor="ctr"/>
                </a:tc>
                <a:tc>
                  <a:txBody>
                    <a:bodyPr/>
                    <a:lstStyle/>
                    <a:p>
                      <a:pPr algn="ctr" fontAlgn="ctr"/>
                      <a:r>
                        <a:rPr lang="ru-RU" sz="900" b="1" i="1" u="none" strike="noStrike">
                          <a:latin typeface="Arial"/>
                        </a:rPr>
                        <a:t>354 000,00</a:t>
                      </a:r>
                    </a:p>
                  </a:txBody>
                  <a:tcPr marL="7620" marR="7620" marT="7620" marB="0" anchor="ctr"/>
                </a:tc>
                <a:tc>
                  <a:txBody>
                    <a:bodyPr/>
                    <a:lstStyle/>
                    <a:p>
                      <a:pPr algn="ctr" fontAlgn="ctr"/>
                      <a:r>
                        <a:rPr lang="ru-RU" sz="900" b="1" i="1" u="none" strike="noStrike" dirty="0">
                          <a:latin typeface="Arial"/>
                        </a:rPr>
                        <a:t>0,10</a:t>
                      </a:r>
                    </a:p>
                  </a:txBody>
                  <a:tcPr marL="7620" marR="7620" marT="7620" marB="0" anchor="ctr"/>
                </a:tc>
                <a:tc>
                  <a:txBody>
                    <a:bodyPr/>
                    <a:lstStyle/>
                    <a:p>
                      <a:pPr algn="ctr" fontAlgn="ctr"/>
                      <a:r>
                        <a:rPr lang="ru-RU" sz="900" b="1" i="1" u="none" strike="noStrike">
                          <a:latin typeface="Arial"/>
                        </a:rPr>
                        <a:t>354 000,00</a:t>
                      </a:r>
                    </a:p>
                  </a:txBody>
                  <a:tcPr marL="7620" marR="7620" marT="7620" marB="0" anchor="ctr"/>
                </a:tc>
                <a:tc>
                  <a:txBody>
                    <a:bodyPr/>
                    <a:lstStyle/>
                    <a:p>
                      <a:pPr algn="ctr" fontAlgn="ctr"/>
                      <a:r>
                        <a:rPr lang="ru-RU" sz="900" b="1" i="1" u="none" strike="noStrike">
                          <a:latin typeface="Arial"/>
                        </a:rPr>
                        <a:t>0,10</a:t>
                      </a:r>
                    </a:p>
                  </a:txBody>
                  <a:tcPr marL="7620" marR="7620" marT="7620" marB="0" anchor="ctr"/>
                </a:tc>
                <a:tc>
                  <a:txBody>
                    <a:bodyPr/>
                    <a:lstStyle/>
                    <a:p>
                      <a:pPr algn="ctr" fontAlgn="ctr"/>
                      <a:r>
                        <a:rPr lang="ru-RU" sz="900" b="1" i="1" u="none" strike="noStrike">
                          <a:latin typeface="Arial"/>
                        </a:rPr>
                        <a:t>354 000,00</a:t>
                      </a:r>
                    </a:p>
                  </a:txBody>
                  <a:tcPr marL="7620" marR="7620" marT="7620" marB="0" anchor="ctr"/>
                </a:tc>
                <a:tc>
                  <a:txBody>
                    <a:bodyPr/>
                    <a:lstStyle/>
                    <a:p>
                      <a:pPr algn="ctr" fontAlgn="ctr"/>
                      <a:r>
                        <a:rPr lang="ru-RU" sz="900" b="1" i="1" u="none" strike="noStrike">
                          <a:latin typeface="Arial"/>
                        </a:rPr>
                        <a:t>0,10</a:t>
                      </a:r>
                    </a:p>
                  </a:txBody>
                  <a:tcPr marL="7620" marR="7620" marT="7620" marB="0" anchor="ctr"/>
                </a:tc>
              </a:tr>
              <a:tr h="841216">
                <a:tc>
                  <a:txBody>
                    <a:bodyPr/>
                    <a:lstStyle/>
                    <a:p>
                      <a:pPr algn="l" fontAlgn="b"/>
                      <a:r>
                        <a:rPr lang="ru-RU" sz="900" b="0" i="0" u="none" strike="noStrike" dirty="0">
                          <a:latin typeface="Arial"/>
                        </a:rPr>
                        <a:t>Защита населения и территории от чрезвычайных ситуаций природного и техногенного характера, гражданская оборона</a:t>
                      </a:r>
                    </a:p>
                  </a:txBody>
                  <a:tcPr marL="9525" marR="9525" marT="9525" marB="0" anchor="ctr"/>
                </a:tc>
                <a:tc>
                  <a:txBody>
                    <a:bodyPr/>
                    <a:lstStyle/>
                    <a:p>
                      <a:pPr algn="ctr" fontAlgn="ctr"/>
                      <a:r>
                        <a:rPr lang="ru-RU" sz="900" b="0" i="0" u="none" strike="noStrike">
                          <a:latin typeface="Arial"/>
                        </a:rPr>
                        <a:t>324 000,00</a:t>
                      </a:r>
                    </a:p>
                  </a:txBody>
                  <a:tcPr marL="7620" marR="7620" marT="7620" marB="0" anchor="ctr"/>
                </a:tc>
                <a:tc>
                  <a:txBody>
                    <a:bodyPr/>
                    <a:lstStyle/>
                    <a:p>
                      <a:pPr algn="ctr" fontAlgn="ctr"/>
                      <a:r>
                        <a:rPr lang="ru-RU" sz="900" b="0" i="1" u="none" strike="noStrike">
                          <a:latin typeface="Arial"/>
                        </a:rPr>
                        <a:t>0,08</a:t>
                      </a:r>
                    </a:p>
                  </a:txBody>
                  <a:tcPr marL="7620" marR="7620" marT="7620" marB="0" anchor="ctr"/>
                </a:tc>
                <a:tc>
                  <a:txBody>
                    <a:bodyPr/>
                    <a:lstStyle/>
                    <a:p>
                      <a:pPr algn="ctr" fontAlgn="ctr"/>
                      <a:r>
                        <a:rPr lang="ru-RU" sz="900" b="0" i="0" u="none" strike="noStrike">
                          <a:latin typeface="Arial"/>
                        </a:rPr>
                        <a:t>324 000,00</a:t>
                      </a:r>
                    </a:p>
                  </a:txBody>
                  <a:tcPr marL="7620" marR="7620" marT="7620" marB="0" anchor="ctr"/>
                </a:tc>
                <a:tc>
                  <a:txBody>
                    <a:bodyPr/>
                    <a:lstStyle/>
                    <a:p>
                      <a:pPr algn="ctr" fontAlgn="ctr"/>
                      <a:r>
                        <a:rPr lang="ru-RU" sz="900" b="0" i="1" u="none" strike="noStrike">
                          <a:latin typeface="Arial"/>
                        </a:rPr>
                        <a:t>0,09</a:t>
                      </a:r>
                    </a:p>
                  </a:txBody>
                  <a:tcPr marL="7620" marR="7620" marT="7620" marB="0" anchor="ctr"/>
                </a:tc>
                <a:tc>
                  <a:txBody>
                    <a:bodyPr/>
                    <a:lstStyle/>
                    <a:p>
                      <a:pPr algn="ctr" fontAlgn="ctr"/>
                      <a:r>
                        <a:rPr lang="ru-RU" sz="900" b="0" i="0" u="none" strike="noStrike" dirty="0">
                          <a:latin typeface="Arial"/>
                        </a:rPr>
                        <a:t>324 000,00</a:t>
                      </a:r>
                    </a:p>
                  </a:txBody>
                  <a:tcPr marL="7620" marR="7620" marT="7620" marB="0" anchor="ctr"/>
                </a:tc>
                <a:tc>
                  <a:txBody>
                    <a:bodyPr/>
                    <a:lstStyle/>
                    <a:p>
                      <a:pPr algn="ctr" fontAlgn="ctr"/>
                      <a:r>
                        <a:rPr lang="ru-RU" sz="900" b="0" i="1" u="none" strike="noStrike" dirty="0">
                          <a:latin typeface="Arial"/>
                        </a:rPr>
                        <a:t>0,09</a:t>
                      </a:r>
                    </a:p>
                  </a:txBody>
                  <a:tcPr marL="7620" marR="7620" marT="7620" marB="0" anchor="ctr"/>
                </a:tc>
                <a:tc>
                  <a:txBody>
                    <a:bodyPr/>
                    <a:lstStyle/>
                    <a:p>
                      <a:pPr algn="ctr" fontAlgn="ctr"/>
                      <a:r>
                        <a:rPr lang="ru-RU" sz="900" b="0" i="0" u="none" strike="noStrike" dirty="0">
                          <a:latin typeface="Arial"/>
                        </a:rPr>
                        <a:t>324 000,00</a:t>
                      </a:r>
                    </a:p>
                  </a:txBody>
                  <a:tcPr marL="7620" marR="7620" marT="7620" marB="0" anchor="ctr"/>
                </a:tc>
                <a:tc>
                  <a:txBody>
                    <a:bodyPr/>
                    <a:lstStyle/>
                    <a:p>
                      <a:pPr algn="ctr" fontAlgn="ctr"/>
                      <a:r>
                        <a:rPr lang="ru-RU" sz="900" b="0" i="0" u="none" strike="noStrike">
                          <a:latin typeface="Arial"/>
                        </a:rPr>
                        <a:t>0,09</a:t>
                      </a:r>
                    </a:p>
                  </a:txBody>
                  <a:tcPr marL="7620" marR="7620" marT="7620" marB="0" anchor="ctr"/>
                </a:tc>
              </a:tr>
              <a:tr h="642942">
                <a:tc>
                  <a:txBody>
                    <a:bodyPr/>
                    <a:lstStyle/>
                    <a:p>
                      <a:pPr algn="l" fontAlgn="b"/>
                      <a:r>
                        <a:rPr lang="ru-RU" sz="900" b="0" i="0" u="none" strike="noStrike" dirty="0">
                          <a:latin typeface="Arial"/>
                        </a:rPr>
                        <a:t>Другие вопросы в области национальной безопасности и правоохранительной деятельности</a:t>
                      </a:r>
                    </a:p>
                  </a:txBody>
                  <a:tcPr marL="9525" marR="9525" marT="9525" marB="0" anchor="ctr"/>
                </a:tc>
                <a:tc>
                  <a:txBody>
                    <a:bodyPr/>
                    <a:lstStyle/>
                    <a:p>
                      <a:pPr algn="ctr" fontAlgn="ctr"/>
                      <a:r>
                        <a:rPr lang="ru-RU" sz="900" b="0" i="0" u="none" strike="noStrike">
                          <a:latin typeface="Arial"/>
                        </a:rPr>
                        <a:t>20 000,00</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a:latin typeface="Arial"/>
                        </a:rPr>
                        <a:t>30 000,00</a:t>
                      </a:r>
                    </a:p>
                  </a:txBody>
                  <a:tcPr marL="7620" marR="7620" marT="7620" marB="0" anchor="ctr"/>
                </a:tc>
                <a:tc>
                  <a:txBody>
                    <a:bodyPr/>
                    <a:lstStyle/>
                    <a:p>
                      <a:pPr algn="ctr" fontAlgn="ctr"/>
                      <a:r>
                        <a:rPr lang="ru-RU" sz="900" b="0" i="1" u="none" strike="noStrike">
                          <a:latin typeface="Arial"/>
                        </a:rPr>
                        <a:t>0,01</a:t>
                      </a:r>
                    </a:p>
                  </a:txBody>
                  <a:tcPr marL="7620" marR="7620" marT="7620" marB="0" anchor="ctr"/>
                </a:tc>
                <a:tc>
                  <a:txBody>
                    <a:bodyPr/>
                    <a:lstStyle/>
                    <a:p>
                      <a:pPr algn="ctr" fontAlgn="ctr"/>
                      <a:r>
                        <a:rPr lang="ru-RU" sz="900" b="0" i="0" u="none" strike="noStrike">
                          <a:latin typeface="Arial"/>
                        </a:rPr>
                        <a:t>30 000,00</a:t>
                      </a:r>
                    </a:p>
                  </a:txBody>
                  <a:tcPr marL="7620" marR="7620" marT="7620" marB="0" anchor="ctr"/>
                </a:tc>
                <a:tc>
                  <a:txBody>
                    <a:bodyPr/>
                    <a:lstStyle/>
                    <a:p>
                      <a:pPr algn="ctr" fontAlgn="ctr"/>
                      <a:r>
                        <a:rPr lang="ru-RU" sz="900" b="0" i="1" u="none" strike="noStrike">
                          <a:latin typeface="Arial"/>
                        </a:rPr>
                        <a:t>0,01</a:t>
                      </a:r>
                    </a:p>
                  </a:txBody>
                  <a:tcPr marL="7620" marR="7620" marT="7620" marB="0" anchor="ctr"/>
                </a:tc>
                <a:tc>
                  <a:txBody>
                    <a:bodyPr/>
                    <a:lstStyle/>
                    <a:p>
                      <a:pPr algn="ctr" fontAlgn="ctr"/>
                      <a:r>
                        <a:rPr lang="ru-RU" sz="900" b="0" i="0" u="none" strike="noStrike" dirty="0">
                          <a:latin typeface="Arial"/>
                        </a:rPr>
                        <a:t>30 000,00</a:t>
                      </a:r>
                    </a:p>
                  </a:txBody>
                  <a:tcPr marL="7620" marR="7620" marT="7620" marB="0" anchor="ctr"/>
                </a:tc>
                <a:tc>
                  <a:txBody>
                    <a:bodyPr/>
                    <a:lstStyle/>
                    <a:p>
                      <a:pPr algn="ctr" fontAlgn="ctr"/>
                      <a:r>
                        <a:rPr lang="ru-RU" sz="900" b="0" i="0" u="none" strike="noStrike" dirty="0">
                          <a:latin typeface="Arial"/>
                        </a:rPr>
                        <a:t>0,01</a:t>
                      </a:r>
                    </a:p>
                  </a:txBody>
                  <a:tcPr marL="7620" marR="7620" marT="7620" marB="0" anchor="ctr"/>
                </a:tc>
              </a:tr>
            </a:tbl>
          </a:graphicData>
        </a:graphic>
      </p:graphicFrame>
      <p:sp>
        <p:nvSpPr>
          <p:cNvPr id="5" name="Прямоугольник 4"/>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686700" cy="748684"/>
          </a:xfrm>
        </p:spPr>
        <p:txBody>
          <a:bodyPr anchor="ctr">
            <a:normAutofit fontScale="90000"/>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3</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5" name="Содержимое 4"/>
          <p:cNvGraphicFramePr>
            <a:graphicFrameLocks noGrp="1"/>
          </p:cNvGraphicFramePr>
          <p:nvPr>
            <p:ph idx="1"/>
          </p:nvPr>
        </p:nvGraphicFramePr>
        <p:xfrm>
          <a:off x="285718" y="1600200"/>
          <a:ext cx="8572562" cy="4955234"/>
        </p:xfrm>
        <a:graphic>
          <a:graphicData uri="http://schemas.openxmlformats.org/drawingml/2006/table">
            <a:tbl>
              <a:tblPr firstRow="1" bandRow="1">
                <a:tableStyleId>{5C22544A-7EE6-4342-B048-85BDC9FD1C3A}</a:tableStyleId>
              </a:tblPr>
              <a:tblGrid>
                <a:gridCol w="1857390"/>
                <a:gridCol w="811693"/>
                <a:gridCol w="875119"/>
                <a:gridCol w="884956"/>
                <a:gridCol w="792355"/>
                <a:gridCol w="850719"/>
                <a:gridCol w="826592"/>
                <a:gridCol w="887920"/>
                <a:gridCol w="785818"/>
              </a:tblGrid>
              <a:tr h="685792">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dirty="0" smtClean="0">
                          <a:latin typeface="Arial"/>
                        </a:rPr>
                        <a:t>2019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2020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370840">
                <a:tc>
                  <a:txBody>
                    <a:bodyPr/>
                    <a:lstStyle/>
                    <a:p>
                      <a:pPr algn="l" fontAlgn="b"/>
                      <a:r>
                        <a:rPr lang="ru-RU" sz="900" b="1" i="1" u="none" strike="noStrike" dirty="0">
                          <a:latin typeface="Arial"/>
                        </a:rPr>
                        <a:t>Национальная экономика</a:t>
                      </a:r>
                    </a:p>
                  </a:txBody>
                  <a:tcPr marL="9525" marR="9525" marT="9525" marB="0" anchor="ctr"/>
                </a:tc>
                <a:tc>
                  <a:txBody>
                    <a:bodyPr/>
                    <a:lstStyle/>
                    <a:p>
                      <a:pPr algn="ctr" fontAlgn="ctr"/>
                      <a:r>
                        <a:rPr lang="ru-RU" sz="900" b="1" i="1" u="none" strike="noStrike" dirty="0">
                          <a:latin typeface="Arial"/>
                        </a:rPr>
                        <a:t>14 926 782,38</a:t>
                      </a:r>
                    </a:p>
                  </a:txBody>
                  <a:tcPr marL="7620" marR="7620" marT="7620" marB="0" anchor="ctr"/>
                </a:tc>
                <a:tc>
                  <a:txBody>
                    <a:bodyPr/>
                    <a:lstStyle/>
                    <a:p>
                      <a:pPr algn="ctr" fontAlgn="ctr"/>
                      <a:r>
                        <a:rPr lang="ru-RU" sz="900" b="1" i="1" u="none" strike="noStrike">
                          <a:latin typeface="Arial"/>
                        </a:rPr>
                        <a:t>3,69</a:t>
                      </a:r>
                    </a:p>
                  </a:txBody>
                  <a:tcPr marL="7620" marR="7620" marT="7620" marB="0" anchor="ctr"/>
                </a:tc>
                <a:tc>
                  <a:txBody>
                    <a:bodyPr/>
                    <a:lstStyle/>
                    <a:p>
                      <a:pPr algn="ctr" fontAlgn="ctr"/>
                      <a:r>
                        <a:rPr lang="ru-RU" sz="900" b="1" i="1" u="none" strike="noStrike">
                          <a:latin typeface="Arial"/>
                        </a:rPr>
                        <a:t>7 597 283,00</a:t>
                      </a:r>
                    </a:p>
                  </a:txBody>
                  <a:tcPr marL="7620" marR="7620" marT="7620" marB="0" anchor="ctr"/>
                </a:tc>
                <a:tc>
                  <a:txBody>
                    <a:bodyPr/>
                    <a:lstStyle/>
                    <a:p>
                      <a:pPr algn="ctr" fontAlgn="ctr"/>
                      <a:r>
                        <a:rPr lang="ru-RU" sz="900" b="1" i="1" u="none" strike="noStrike">
                          <a:latin typeface="Arial"/>
                        </a:rPr>
                        <a:t>2,13</a:t>
                      </a:r>
                    </a:p>
                  </a:txBody>
                  <a:tcPr marL="7620" marR="7620" marT="7620" marB="0" anchor="ctr"/>
                </a:tc>
                <a:tc>
                  <a:txBody>
                    <a:bodyPr/>
                    <a:lstStyle/>
                    <a:p>
                      <a:pPr algn="ctr" fontAlgn="ctr"/>
                      <a:r>
                        <a:rPr lang="ru-RU" sz="900" b="1" i="1" u="none" strike="noStrike">
                          <a:latin typeface="Arial"/>
                        </a:rPr>
                        <a:t>7 152 958,00</a:t>
                      </a:r>
                    </a:p>
                  </a:txBody>
                  <a:tcPr marL="7620" marR="7620" marT="7620" marB="0" anchor="ctr"/>
                </a:tc>
                <a:tc>
                  <a:txBody>
                    <a:bodyPr/>
                    <a:lstStyle/>
                    <a:p>
                      <a:pPr algn="ctr" fontAlgn="ctr"/>
                      <a:r>
                        <a:rPr lang="ru-RU" sz="900" b="1" i="1" u="none" strike="noStrike">
                          <a:latin typeface="Arial"/>
                        </a:rPr>
                        <a:t>2,07</a:t>
                      </a:r>
                    </a:p>
                  </a:txBody>
                  <a:tcPr marL="7620" marR="7620" marT="7620" marB="0" anchor="ctr"/>
                </a:tc>
                <a:tc>
                  <a:txBody>
                    <a:bodyPr/>
                    <a:lstStyle/>
                    <a:p>
                      <a:pPr algn="ctr" fontAlgn="ctr"/>
                      <a:r>
                        <a:rPr lang="ru-RU" sz="900" b="1" i="1" u="none" strike="noStrike">
                          <a:latin typeface="Arial"/>
                        </a:rPr>
                        <a:t>7 152 718,00</a:t>
                      </a:r>
                    </a:p>
                  </a:txBody>
                  <a:tcPr marL="7620" marR="7620" marT="7620" marB="0" anchor="ctr"/>
                </a:tc>
                <a:tc>
                  <a:txBody>
                    <a:bodyPr/>
                    <a:lstStyle/>
                    <a:p>
                      <a:pPr algn="ctr" fontAlgn="ctr"/>
                      <a:r>
                        <a:rPr lang="ru-RU" sz="900" b="1" i="1" u="none" strike="noStrike">
                          <a:latin typeface="Arial"/>
                        </a:rPr>
                        <a:t>2,03</a:t>
                      </a:r>
                    </a:p>
                  </a:txBody>
                  <a:tcPr marL="7620" marR="7620" marT="7620" marB="0" anchor="ctr"/>
                </a:tc>
              </a:tr>
              <a:tr h="400683">
                <a:tc>
                  <a:txBody>
                    <a:bodyPr/>
                    <a:lstStyle/>
                    <a:p>
                      <a:pPr algn="l" fontAlgn="b"/>
                      <a:r>
                        <a:rPr lang="ru-RU" sz="900" b="0" i="0" u="none" strike="noStrike" dirty="0">
                          <a:latin typeface="Arial"/>
                        </a:rPr>
                        <a:t>Общеэкономические вопросы</a:t>
                      </a:r>
                    </a:p>
                  </a:txBody>
                  <a:tcPr marL="9525" marR="9525" marT="9525" marB="0" anchor="ctr"/>
                </a:tc>
                <a:tc>
                  <a:txBody>
                    <a:bodyPr/>
                    <a:lstStyle/>
                    <a:p>
                      <a:pPr algn="ctr" fontAlgn="ctr"/>
                      <a:r>
                        <a:rPr lang="ru-RU" sz="900" b="0" i="0" u="none" strike="noStrike" dirty="0">
                          <a:latin typeface="Arial"/>
                        </a:rPr>
                        <a:t>333 885,00</a:t>
                      </a:r>
                    </a:p>
                  </a:txBody>
                  <a:tcPr marL="7620" marR="7620" marT="7620" marB="0" anchor="ctr"/>
                </a:tc>
                <a:tc>
                  <a:txBody>
                    <a:bodyPr/>
                    <a:lstStyle/>
                    <a:p>
                      <a:pPr algn="ctr" fontAlgn="ctr"/>
                      <a:r>
                        <a:rPr lang="ru-RU" sz="900" b="0" i="1" u="none" strike="noStrike" dirty="0">
                          <a:latin typeface="Arial"/>
                        </a:rPr>
                        <a:t>0,08</a:t>
                      </a:r>
                    </a:p>
                  </a:txBody>
                  <a:tcPr marL="7620" marR="7620" marT="7620" marB="0" anchor="ctr"/>
                </a:tc>
                <a:tc>
                  <a:txBody>
                    <a:bodyPr/>
                    <a:lstStyle/>
                    <a:p>
                      <a:pPr algn="ctr" fontAlgn="ctr"/>
                      <a:r>
                        <a:rPr lang="ru-RU" sz="900" b="0" i="0" u="none" strike="noStrike">
                          <a:latin typeface="Arial"/>
                        </a:rPr>
                        <a:t>339 800,00</a:t>
                      </a:r>
                    </a:p>
                  </a:txBody>
                  <a:tcPr marL="7620" marR="7620" marT="7620" marB="0" anchor="ctr"/>
                </a:tc>
                <a:tc>
                  <a:txBody>
                    <a:bodyPr/>
                    <a:lstStyle/>
                    <a:p>
                      <a:pPr algn="ctr" fontAlgn="ctr"/>
                      <a:r>
                        <a:rPr lang="ru-RU" sz="900" b="0" i="1" u="none" strike="noStrike" dirty="0">
                          <a:latin typeface="Arial"/>
                        </a:rPr>
                        <a:t>0,10</a:t>
                      </a:r>
                    </a:p>
                  </a:txBody>
                  <a:tcPr marL="7620" marR="7620" marT="7620" marB="0" anchor="ctr"/>
                </a:tc>
                <a:tc>
                  <a:txBody>
                    <a:bodyPr/>
                    <a:lstStyle/>
                    <a:p>
                      <a:pPr algn="ctr" fontAlgn="ctr"/>
                      <a:r>
                        <a:rPr lang="ru-RU" sz="900" b="0" i="0" u="none" strike="noStrike">
                          <a:latin typeface="Arial"/>
                        </a:rPr>
                        <a:t>339 800,00</a:t>
                      </a:r>
                    </a:p>
                  </a:txBody>
                  <a:tcPr marL="7620" marR="7620" marT="7620" marB="0" anchor="ctr"/>
                </a:tc>
                <a:tc>
                  <a:txBody>
                    <a:bodyPr/>
                    <a:lstStyle/>
                    <a:p>
                      <a:pPr algn="ctr" fontAlgn="ctr"/>
                      <a:r>
                        <a:rPr lang="ru-RU" sz="900" b="0" i="1" u="none" strike="noStrike">
                          <a:latin typeface="Arial"/>
                        </a:rPr>
                        <a:t>0,10</a:t>
                      </a:r>
                    </a:p>
                  </a:txBody>
                  <a:tcPr marL="7620" marR="7620" marT="7620" marB="0" anchor="ctr"/>
                </a:tc>
                <a:tc>
                  <a:txBody>
                    <a:bodyPr/>
                    <a:lstStyle/>
                    <a:p>
                      <a:pPr algn="ctr" fontAlgn="ctr"/>
                      <a:r>
                        <a:rPr lang="ru-RU" sz="900" b="0" i="0" u="none" strike="noStrike">
                          <a:latin typeface="Arial"/>
                        </a:rPr>
                        <a:t>339 800,00</a:t>
                      </a:r>
                    </a:p>
                  </a:txBody>
                  <a:tcPr marL="7620" marR="7620" marT="7620" marB="0" anchor="ctr"/>
                </a:tc>
                <a:tc>
                  <a:txBody>
                    <a:bodyPr/>
                    <a:lstStyle/>
                    <a:p>
                      <a:pPr algn="ctr" fontAlgn="ctr"/>
                      <a:r>
                        <a:rPr lang="ru-RU" sz="900" b="0" i="0" u="none" strike="noStrike">
                          <a:latin typeface="Arial"/>
                        </a:rPr>
                        <a:t>0,10</a:t>
                      </a:r>
                    </a:p>
                  </a:txBody>
                  <a:tcPr marL="7620" marR="7620" marT="7620" marB="0" anchor="ctr"/>
                </a:tc>
              </a:tr>
              <a:tr h="458471">
                <a:tc>
                  <a:txBody>
                    <a:bodyPr/>
                    <a:lstStyle/>
                    <a:p>
                      <a:pPr algn="l" fontAlgn="b"/>
                      <a:r>
                        <a:rPr lang="ru-RU" sz="900" b="0" i="0" u="none" strike="noStrike" dirty="0">
                          <a:latin typeface="Arial"/>
                        </a:rPr>
                        <a:t>Дорожное хозяйство (дорожные фонды)</a:t>
                      </a:r>
                    </a:p>
                  </a:txBody>
                  <a:tcPr marL="9525" marR="9525" marT="9525" marB="0" anchor="ctr"/>
                </a:tc>
                <a:tc>
                  <a:txBody>
                    <a:bodyPr/>
                    <a:lstStyle/>
                    <a:p>
                      <a:pPr algn="ctr" fontAlgn="ctr"/>
                      <a:r>
                        <a:rPr lang="ru-RU" sz="900" b="0" i="0" u="none" strike="noStrike">
                          <a:latin typeface="Arial"/>
                        </a:rPr>
                        <a:t>13 839 894,38</a:t>
                      </a:r>
                    </a:p>
                  </a:txBody>
                  <a:tcPr marL="7620" marR="7620" marT="7620" marB="0" anchor="ctr"/>
                </a:tc>
                <a:tc>
                  <a:txBody>
                    <a:bodyPr/>
                    <a:lstStyle/>
                    <a:p>
                      <a:pPr algn="ctr" fontAlgn="ctr"/>
                      <a:r>
                        <a:rPr lang="ru-RU" sz="900" b="0" i="1" u="none" strike="noStrike" dirty="0">
                          <a:latin typeface="Arial"/>
                        </a:rPr>
                        <a:t>3,42</a:t>
                      </a:r>
                    </a:p>
                  </a:txBody>
                  <a:tcPr marL="7620" marR="7620" marT="7620" marB="0" anchor="ctr"/>
                </a:tc>
                <a:tc>
                  <a:txBody>
                    <a:bodyPr/>
                    <a:lstStyle/>
                    <a:p>
                      <a:pPr algn="ctr" fontAlgn="ctr"/>
                      <a:r>
                        <a:rPr lang="ru-RU" sz="900" b="0" i="0" u="none" strike="noStrike" dirty="0">
                          <a:latin typeface="Arial"/>
                        </a:rPr>
                        <a:t>6 301 382,00</a:t>
                      </a:r>
                    </a:p>
                  </a:txBody>
                  <a:tcPr marL="7620" marR="7620" marT="7620" marB="0" anchor="ctr"/>
                </a:tc>
                <a:tc>
                  <a:txBody>
                    <a:bodyPr/>
                    <a:lstStyle/>
                    <a:p>
                      <a:pPr algn="ctr" fontAlgn="ctr"/>
                      <a:r>
                        <a:rPr lang="ru-RU" sz="900" b="0" i="1" u="none" strike="noStrike">
                          <a:latin typeface="Arial"/>
                        </a:rPr>
                        <a:t>1,77</a:t>
                      </a:r>
                    </a:p>
                  </a:txBody>
                  <a:tcPr marL="7620" marR="7620" marT="7620" marB="0" anchor="ctr"/>
                </a:tc>
                <a:tc>
                  <a:txBody>
                    <a:bodyPr/>
                    <a:lstStyle/>
                    <a:p>
                      <a:pPr algn="ctr" fontAlgn="ctr"/>
                      <a:r>
                        <a:rPr lang="ru-RU" sz="900" b="0" i="0" u="none" strike="noStrike">
                          <a:latin typeface="Arial"/>
                        </a:rPr>
                        <a:t>6 249 217,00</a:t>
                      </a:r>
                    </a:p>
                  </a:txBody>
                  <a:tcPr marL="7620" marR="7620" marT="7620" marB="0" anchor="ctr"/>
                </a:tc>
                <a:tc>
                  <a:txBody>
                    <a:bodyPr/>
                    <a:lstStyle/>
                    <a:p>
                      <a:pPr algn="ctr" fontAlgn="ctr"/>
                      <a:r>
                        <a:rPr lang="ru-RU" sz="900" b="0" i="1" u="none" strike="noStrike">
                          <a:latin typeface="Arial"/>
                        </a:rPr>
                        <a:t>1,81</a:t>
                      </a:r>
                    </a:p>
                  </a:txBody>
                  <a:tcPr marL="7620" marR="7620" marT="7620" marB="0" anchor="ctr"/>
                </a:tc>
                <a:tc>
                  <a:txBody>
                    <a:bodyPr/>
                    <a:lstStyle/>
                    <a:p>
                      <a:pPr algn="ctr" fontAlgn="ctr"/>
                      <a:r>
                        <a:rPr lang="ru-RU" sz="900" b="0" i="0" u="none" strike="noStrike">
                          <a:latin typeface="Arial"/>
                        </a:rPr>
                        <a:t>6 249 217,00</a:t>
                      </a:r>
                    </a:p>
                  </a:txBody>
                  <a:tcPr marL="7620" marR="7620" marT="7620" marB="0" anchor="ctr"/>
                </a:tc>
                <a:tc>
                  <a:txBody>
                    <a:bodyPr/>
                    <a:lstStyle/>
                    <a:p>
                      <a:pPr algn="ctr" fontAlgn="ctr"/>
                      <a:r>
                        <a:rPr lang="ru-RU" sz="900" b="0" i="0" u="none" strike="noStrike">
                          <a:latin typeface="Arial"/>
                        </a:rPr>
                        <a:t>1,77</a:t>
                      </a:r>
                    </a:p>
                  </a:txBody>
                  <a:tcPr marL="7620" marR="7620" marT="7620" marB="0" anchor="ctr"/>
                </a:tc>
              </a:tr>
              <a:tr h="470223">
                <a:tc>
                  <a:txBody>
                    <a:bodyPr/>
                    <a:lstStyle/>
                    <a:p>
                      <a:pPr algn="l" fontAlgn="b"/>
                      <a:r>
                        <a:rPr lang="ru-RU" sz="900" b="0" i="0" u="none" strike="noStrike" dirty="0">
                          <a:latin typeface="Arial"/>
                        </a:rPr>
                        <a:t>Связь и информатика</a:t>
                      </a:r>
                    </a:p>
                  </a:txBody>
                  <a:tcPr marL="9525" marR="9525" marT="9525" marB="0" anchor="ctr"/>
                </a:tc>
                <a:tc>
                  <a:txBody>
                    <a:bodyPr/>
                    <a:lstStyle/>
                    <a:p>
                      <a:pPr algn="ctr" fontAlgn="ctr"/>
                      <a:r>
                        <a:rPr lang="ru-RU" sz="900" b="0" i="0" u="none" strike="noStrike">
                          <a:latin typeface="Arial"/>
                        </a:rPr>
                        <a:t>479 000,00</a:t>
                      </a:r>
                    </a:p>
                  </a:txBody>
                  <a:tcPr marL="7620" marR="7620" marT="7620" marB="0" anchor="ctr"/>
                </a:tc>
                <a:tc>
                  <a:txBody>
                    <a:bodyPr/>
                    <a:lstStyle/>
                    <a:p>
                      <a:pPr algn="ctr" fontAlgn="ctr"/>
                      <a:r>
                        <a:rPr lang="ru-RU" sz="900" b="0" i="1" u="none" strike="noStrike">
                          <a:latin typeface="Arial"/>
                        </a:rPr>
                        <a:t>0,12</a:t>
                      </a:r>
                    </a:p>
                  </a:txBody>
                  <a:tcPr marL="7620" marR="7620" marT="7620" marB="0" anchor="ctr"/>
                </a:tc>
                <a:tc>
                  <a:txBody>
                    <a:bodyPr/>
                    <a:lstStyle/>
                    <a:p>
                      <a:pPr algn="ctr" fontAlgn="ctr"/>
                      <a:r>
                        <a:rPr lang="ru-RU" sz="900" b="0" i="0" u="none" strike="noStrike" dirty="0">
                          <a:latin typeface="Arial"/>
                        </a:rPr>
                        <a:t>279 000,00</a:t>
                      </a:r>
                    </a:p>
                  </a:txBody>
                  <a:tcPr marL="7620" marR="7620" marT="7620" marB="0" anchor="ctr"/>
                </a:tc>
                <a:tc>
                  <a:txBody>
                    <a:bodyPr/>
                    <a:lstStyle/>
                    <a:p>
                      <a:pPr algn="ctr" fontAlgn="ctr"/>
                      <a:r>
                        <a:rPr lang="ru-RU" sz="900" b="0" i="1" u="none" strike="noStrike" dirty="0">
                          <a:latin typeface="Arial"/>
                        </a:rPr>
                        <a:t>0,08</a:t>
                      </a:r>
                    </a:p>
                  </a:txBody>
                  <a:tcPr marL="7620" marR="7620" marT="7620" marB="0" anchor="ctr"/>
                </a:tc>
                <a:tc>
                  <a:txBody>
                    <a:bodyPr/>
                    <a:lstStyle/>
                    <a:p>
                      <a:pPr algn="ctr" fontAlgn="ctr"/>
                      <a:r>
                        <a:rPr lang="ru-RU" sz="900" b="0" i="0" u="none" strike="noStrike">
                          <a:latin typeface="Arial"/>
                        </a:rPr>
                        <a:t>279 000,00</a:t>
                      </a:r>
                    </a:p>
                  </a:txBody>
                  <a:tcPr marL="7620" marR="7620" marT="7620" marB="0" anchor="ctr"/>
                </a:tc>
                <a:tc>
                  <a:txBody>
                    <a:bodyPr/>
                    <a:lstStyle/>
                    <a:p>
                      <a:pPr algn="ctr" fontAlgn="ctr"/>
                      <a:r>
                        <a:rPr lang="ru-RU" sz="900" b="0" i="1" u="none" strike="noStrike">
                          <a:latin typeface="Arial"/>
                        </a:rPr>
                        <a:t>0,08</a:t>
                      </a:r>
                    </a:p>
                  </a:txBody>
                  <a:tcPr marL="7620" marR="7620" marT="7620" marB="0" anchor="ctr"/>
                </a:tc>
                <a:tc>
                  <a:txBody>
                    <a:bodyPr/>
                    <a:lstStyle/>
                    <a:p>
                      <a:pPr algn="ctr" fontAlgn="ctr"/>
                      <a:r>
                        <a:rPr lang="ru-RU" sz="900" b="0" i="0" u="none" strike="noStrike">
                          <a:latin typeface="Arial"/>
                        </a:rPr>
                        <a:t>279 000,00</a:t>
                      </a:r>
                    </a:p>
                  </a:txBody>
                  <a:tcPr marL="7620" marR="7620" marT="7620" marB="0" anchor="ctr"/>
                </a:tc>
                <a:tc>
                  <a:txBody>
                    <a:bodyPr/>
                    <a:lstStyle/>
                    <a:p>
                      <a:pPr algn="ctr" fontAlgn="ctr"/>
                      <a:r>
                        <a:rPr lang="ru-RU" sz="900" b="0" i="0" u="none" strike="noStrike">
                          <a:latin typeface="Arial"/>
                        </a:rPr>
                        <a:t>0,08</a:t>
                      </a:r>
                    </a:p>
                  </a:txBody>
                  <a:tcPr marL="7620" marR="7620" marT="7620" marB="0" anchor="ctr"/>
                </a:tc>
              </a:tr>
              <a:tr h="571504">
                <a:tc>
                  <a:txBody>
                    <a:bodyPr/>
                    <a:lstStyle/>
                    <a:p>
                      <a:r>
                        <a:rPr lang="ru-RU" sz="900" dirty="0" smtClean="0">
                          <a:latin typeface="+mj-lt"/>
                        </a:rPr>
                        <a:t>Другие вопросы в области национальной экономики</a:t>
                      </a:r>
                      <a:endParaRPr lang="ru-RU" sz="900" dirty="0">
                        <a:latin typeface="+mj-lt"/>
                      </a:endParaRPr>
                    </a:p>
                  </a:txBody>
                  <a:tcPr marL="9525" marR="9525" marT="9525" marB="0" anchor="ctr"/>
                </a:tc>
                <a:tc>
                  <a:txBody>
                    <a:bodyPr/>
                    <a:lstStyle/>
                    <a:p>
                      <a:pPr algn="ctr" fontAlgn="ctr"/>
                      <a:r>
                        <a:rPr lang="ru-RU" sz="900" b="0" i="0" u="none" strike="noStrike">
                          <a:latin typeface="Arial"/>
                        </a:rPr>
                        <a:t>274 003,00</a:t>
                      </a:r>
                    </a:p>
                  </a:txBody>
                  <a:tcPr marL="7620" marR="7620" marT="7620" marB="0" anchor="ctr"/>
                </a:tc>
                <a:tc>
                  <a:txBody>
                    <a:bodyPr/>
                    <a:lstStyle/>
                    <a:p>
                      <a:pPr algn="ctr" fontAlgn="ctr"/>
                      <a:r>
                        <a:rPr lang="ru-RU" sz="900" b="0" i="1" u="none" strike="noStrike">
                          <a:latin typeface="Arial"/>
                        </a:rPr>
                        <a:t>0,07</a:t>
                      </a:r>
                    </a:p>
                  </a:txBody>
                  <a:tcPr marL="7620" marR="7620" marT="7620" marB="0" anchor="ctr"/>
                </a:tc>
                <a:tc>
                  <a:txBody>
                    <a:bodyPr/>
                    <a:lstStyle/>
                    <a:p>
                      <a:pPr algn="ctr" fontAlgn="ctr"/>
                      <a:r>
                        <a:rPr lang="ru-RU" sz="900" b="0" i="0" u="none" strike="noStrike">
                          <a:latin typeface="Arial"/>
                        </a:rPr>
                        <a:t>677 101,00</a:t>
                      </a:r>
                    </a:p>
                  </a:txBody>
                  <a:tcPr marL="7620" marR="7620" marT="7620" marB="0" anchor="ctr"/>
                </a:tc>
                <a:tc>
                  <a:txBody>
                    <a:bodyPr/>
                    <a:lstStyle/>
                    <a:p>
                      <a:pPr algn="ctr" fontAlgn="ctr"/>
                      <a:r>
                        <a:rPr lang="ru-RU" sz="900" b="0" i="1" u="none" strike="noStrike">
                          <a:latin typeface="Arial"/>
                        </a:rPr>
                        <a:t>0,19</a:t>
                      </a:r>
                    </a:p>
                  </a:txBody>
                  <a:tcPr marL="7620" marR="7620" marT="7620" marB="0" anchor="ctr"/>
                </a:tc>
                <a:tc>
                  <a:txBody>
                    <a:bodyPr/>
                    <a:lstStyle/>
                    <a:p>
                      <a:pPr algn="ctr" fontAlgn="ctr"/>
                      <a:r>
                        <a:rPr lang="ru-RU" sz="900" b="0" i="0" u="none" strike="noStrike" dirty="0">
                          <a:latin typeface="Arial"/>
                        </a:rPr>
                        <a:t>284 941,00</a:t>
                      </a:r>
                    </a:p>
                  </a:txBody>
                  <a:tcPr marL="7620" marR="7620" marT="7620" marB="0" anchor="ctr"/>
                </a:tc>
                <a:tc>
                  <a:txBody>
                    <a:bodyPr/>
                    <a:lstStyle/>
                    <a:p>
                      <a:pPr algn="ctr" fontAlgn="ctr"/>
                      <a:r>
                        <a:rPr lang="ru-RU" sz="900" b="0" i="1" u="none" strike="noStrike" dirty="0">
                          <a:latin typeface="Arial"/>
                        </a:rPr>
                        <a:t>0,08</a:t>
                      </a:r>
                    </a:p>
                  </a:txBody>
                  <a:tcPr marL="7620" marR="7620" marT="7620" marB="0" anchor="ctr"/>
                </a:tc>
                <a:tc>
                  <a:txBody>
                    <a:bodyPr/>
                    <a:lstStyle/>
                    <a:p>
                      <a:pPr algn="ctr" fontAlgn="ctr"/>
                      <a:r>
                        <a:rPr lang="ru-RU" sz="900" b="0" i="0" u="none" strike="noStrike">
                          <a:latin typeface="Arial"/>
                        </a:rPr>
                        <a:t>284 701,00</a:t>
                      </a:r>
                    </a:p>
                  </a:txBody>
                  <a:tcPr marL="7620" marR="7620" marT="7620" marB="0" anchor="ctr"/>
                </a:tc>
                <a:tc>
                  <a:txBody>
                    <a:bodyPr/>
                    <a:lstStyle/>
                    <a:p>
                      <a:pPr algn="ctr" fontAlgn="ctr"/>
                      <a:r>
                        <a:rPr lang="ru-RU" sz="900" b="0" i="0" u="none" strike="noStrike">
                          <a:latin typeface="Arial"/>
                        </a:rPr>
                        <a:t>0,08</a:t>
                      </a:r>
                    </a:p>
                  </a:txBody>
                  <a:tcPr marL="7620" marR="7620" marT="7620" marB="0" anchor="ctr"/>
                </a:tc>
              </a:tr>
              <a:tr h="428628">
                <a:tc>
                  <a:txBody>
                    <a:bodyPr/>
                    <a:lstStyle/>
                    <a:p>
                      <a:pPr algn="l" fontAlgn="b"/>
                      <a:r>
                        <a:rPr lang="ru-RU" sz="900" b="1" i="1" u="none" strike="noStrike" dirty="0">
                          <a:latin typeface="Arial"/>
                        </a:rPr>
                        <a:t>Жилищно-коммунальное хозяйство</a:t>
                      </a:r>
                    </a:p>
                  </a:txBody>
                  <a:tcPr marL="9525" marR="9525" marT="9525" marB="0" anchor="ctr"/>
                </a:tc>
                <a:tc>
                  <a:txBody>
                    <a:bodyPr/>
                    <a:lstStyle/>
                    <a:p>
                      <a:pPr algn="ctr" fontAlgn="ctr"/>
                      <a:r>
                        <a:rPr lang="ru-RU" sz="900" b="1" i="1" u="none" strike="noStrike">
                          <a:latin typeface="Arial"/>
                        </a:rPr>
                        <a:t>26 777 555,24</a:t>
                      </a:r>
                    </a:p>
                  </a:txBody>
                  <a:tcPr marL="7620" marR="7620" marT="7620" marB="0" anchor="ctr"/>
                </a:tc>
                <a:tc>
                  <a:txBody>
                    <a:bodyPr/>
                    <a:lstStyle/>
                    <a:p>
                      <a:pPr algn="ctr" fontAlgn="ctr"/>
                      <a:r>
                        <a:rPr lang="ru-RU" sz="900" b="1" i="1" u="none" strike="noStrike">
                          <a:latin typeface="Arial"/>
                        </a:rPr>
                        <a:t>6,62</a:t>
                      </a:r>
                    </a:p>
                  </a:txBody>
                  <a:tcPr marL="7620" marR="7620" marT="7620" marB="0" anchor="ctr"/>
                </a:tc>
                <a:tc>
                  <a:txBody>
                    <a:bodyPr/>
                    <a:lstStyle/>
                    <a:p>
                      <a:pPr algn="ctr" fontAlgn="ctr"/>
                      <a:r>
                        <a:rPr lang="ru-RU" sz="900" b="1" i="1" u="none" strike="noStrike">
                          <a:latin typeface="Arial"/>
                        </a:rPr>
                        <a:t>86 179,00</a:t>
                      </a:r>
                    </a:p>
                  </a:txBody>
                  <a:tcPr marL="7620" marR="7620" marT="7620" marB="0" anchor="ctr"/>
                </a:tc>
                <a:tc>
                  <a:txBody>
                    <a:bodyPr/>
                    <a:lstStyle/>
                    <a:p>
                      <a:pPr algn="ctr" fontAlgn="ctr"/>
                      <a:r>
                        <a:rPr lang="ru-RU" sz="900" b="1" i="1" u="none" strike="noStrike">
                          <a:latin typeface="Arial"/>
                        </a:rPr>
                        <a:t>0,02</a:t>
                      </a:r>
                    </a:p>
                  </a:txBody>
                  <a:tcPr marL="7620" marR="7620" marT="7620" marB="0" anchor="ctr"/>
                </a:tc>
                <a:tc>
                  <a:txBody>
                    <a:bodyPr/>
                    <a:lstStyle/>
                    <a:p>
                      <a:pPr algn="ctr" fontAlgn="ctr"/>
                      <a:r>
                        <a:rPr lang="ru-RU" sz="900" b="1" i="1" u="none" strike="noStrike">
                          <a:latin typeface="Arial"/>
                        </a:rPr>
                        <a:t>0,00</a:t>
                      </a:r>
                    </a:p>
                  </a:txBody>
                  <a:tcPr marL="7620" marR="7620" marT="7620" marB="0" anchor="ctr"/>
                </a:tc>
                <a:tc>
                  <a:txBody>
                    <a:bodyPr/>
                    <a:lstStyle/>
                    <a:p>
                      <a:pPr algn="ctr" fontAlgn="ctr"/>
                      <a:r>
                        <a:rPr lang="ru-RU" sz="900" b="0" i="1" u="none" strike="noStrike" dirty="0">
                          <a:latin typeface="Arial"/>
                        </a:rPr>
                        <a:t>0,00</a:t>
                      </a:r>
                    </a:p>
                  </a:txBody>
                  <a:tcPr marL="7620" marR="7620" marT="7620" marB="0" anchor="ctr"/>
                </a:tc>
                <a:tc>
                  <a:txBody>
                    <a:bodyPr/>
                    <a:lstStyle/>
                    <a:p>
                      <a:pPr algn="ctr" fontAlgn="ctr"/>
                      <a:r>
                        <a:rPr lang="ru-RU" sz="900" b="1" i="1" u="none" strike="noStrike" dirty="0">
                          <a:latin typeface="Arial"/>
                        </a:rPr>
                        <a:t>0,00</a:t>
                      </a:r>
                    </a:p>
                  </a:txBody>
                  <a:tcPr marL="7620" marR="7620" marT="7620" marB="0" anchor="ctr"/>
                </a:tc>
                <a:tc>
                  <a:txBody>
                    <a:bodyPr/>
                    <a:lstStyle/>
                    <a:p>
                      <a:pPr algn="ctr" fontAlgn="ctr"/>
                      <a:r>
                        <a:rPr lang="ru-RU" sz="900" b="1" i="1" u="none" strike="noStrike">
                          <a:latin typeface="Arial"/>
                        </a:rPr>
                        <a:t>0,00</a:t>
                      </a:r>
                    </a:p>
                  </a:txBody>
                  <a:tcPr marL="7620" marR="7620" marT="7620" marB="0" anchor="ctr"/>
                </a:tc>
              </a:tr>
              <a:tr h="370840">
                <a:tc>
                  <a:txBody>
                    <a:bodyPr/>
                    <a:lstStyle/>
                    <a:p>
                      <a:pPr algn="l" fontAlgn="b"/>
                      <a:r>
                        <a:rPr lang="ru-RU" sz="900" b="0" i="0" u="none" strike="noStrike" dirty="0">
                          <a:latin typeface="Arial"/>
                        </a:rPr>
                        <a:t>Коммунальное хозяйство</a:t>
                      </a:r>
                    </a:p>
                  </a:txBody>
                  <a:tcPr marL="9525" marR="9525" marT="9525" marB="0" anchor="ctr"/>
                </a:tc>
                <a:tc>
                  <a:txBody>
                    <a:bodyPr/>
                    <a:lstStyle/>
                    <a:p>
                      <a:pPr algn="ctr" fontAlgn="ctr"/>
                      <a:r>
                        <a:rPr lang="ru-RU" sz="900" b="0" i="0" u="none" strike="noStrike">
                          <a:latin typeface="Arial"/>
                        </a:rPr>
                        <a:t>26 777 555,24</a:t>
                      </a:r>
                    </a:p>
                  </a:txBody>
                  <a:tcPr marL="7620" marR="7620" marT="7620" marB="0" anchor="ctr"/>
                </a:tc>
                <a:tc>
                  <a:txBody>
                    <a:bodyPr/>
                    <a:lstStyle/>
                    <a:p>
                      <a:pPr algn="ctr" fontAlgn="ctr"/>
                      <a:r>
                        <a:rPr lang="ru-RU" sz="900" b="0" i="1" u="none" strike="noStrike">
                          <a:latin typeface="Arial"/>
                        </a:rPr>
                        <a:t>6,62</a:t>
                      </a:r>
                    </a:p>
                  </a:txBody>
                  <a:tcPr marL="7620" marR="7620" marT="7620" marB="0" anchor="ctr"/>
                </a:tc>
                <a:tc>
                  <a:txBody>
                    <a:bodyPr/>
                    <a:lstStyle/>
                    <a:p>
                      <a:pPr algn="ctr" fontAlgn="ctr"/>
                      <a:r>
                        <a:rPr lang="ru-RU" sz="900" b="0" i="0" u="none" strike="noStrike">
                          <a:latin typeface="Arial"/>
                        </a:rPr>
                        <a:t>86 179,00</a:t>
                      </a:r>
                    </a:p>
                  </a:txBody>
                  <a:tcPr marL="7620" marR="7620" marT="7620" marB="0" anchor="ctr"/>
                </a:tc>
                <a:tc>
                  <a:txBody>
                    <a:bodyPr/>
                    <a:lstStyle/>
                    <a:p>
                      <a:pPr algn="ctr" fontAlgn="ctr"/>
                      <a:r>
                        <a:rPr lang="ru-RU" sz="900" b="0" i="1" u="none" strike="noStrike">
                          <a:latin typeface="Arial"/>
                        </a:rPr>
                        <a:t>0,02</a:t>
                      </a:r>
                    </a:p>
                  </a:txBody>
                  <a:tcPr marL="7620" marR="7620" marT="7620" marB="0" anchor="ctr"/>
                </a:tc>
                <a:tc>
                  <a:txBody>
                    <a:bodyPr/>
                    <a:lstStyle/>
                    <a:p>
                      <a:pPr algn="ctr" fontAlgn="ctr"/>
                      <a:r>
                        <a:rPr lang="ru-RU" sz="900" b="0" i="0" u="none" strike="noStrike">
                          <a:latin typeface="Arial"/>
                        </a:rPr>
                        <a:t>0,00</a:t>
                      </a:r>
                    </a:p>
                  </a:txBody>
                  <a:tcPr marL="7620" marR="7620" marT="7620" marB="0" anchor="ctr"/>
                </a:tc>
                <a:tc>
                  <a:txBody>
                    <a:bodyPr/>
                    <a:lstStyle/>
                    <a:p>
                      <a:pPr algn="ctr" fontAlgn="ctr"/>
                      <a:r>
                        <a:rPr lang="ru-RU" sz="900" b="0" i="1" u="none" strike="noStrike">
                          <a:latin typeface="Arial"/>
                        </a:rPr>
                        <a:t>0,00</a:t>
                      </a:r>
                    </a:p>
                  </a:txBody>
                  <a:tcPr marL="7620" marR="7620" marT="7620" marB="0" anchor="ctr"/>
                </a:tc>
                <a:tc>
                  <a:txBody>
                    <a:bodyPr/>
                    <a:lstStyle/>
                    <a:p>
                      <a:pPr algn="ctr" fontAlgn="ctr"/>
                      <a:r>
                        <a:rPr lang="ru-RU" sz="900" b="0" i="0" u="none" strike="noStrike" dirty="0">
                          <a:latin typeface="Arial"/>
                        </a:rPr>
                        <a:t>0,00</a:t>
                      </a:r>
                    </a:p>
                  </a:txBody>
                  <a:tcPr marL="7620" marR="7620" marT="7620" marB="0" anchor="ctr"/>
                </a:tc>
                <a:tc>
                  <a:txBody>
                    <a:bodyPr/>
                    <a:lstStyle/>
                    <a:p>
                      <a:pPr algn="ctr" fontAlgn="ctr"/>
                      <a:r>
                        <a:rPr lang="ru-RU" sz="900" b="0" i="0" u="none" strike="noStrike" dirty="0">
                          <a:latin typeface="Arial"/>
                        </a:rPr>
                        <a:t>0,00</a:t>
                      </a:r>
                    </a:p>
                  </a:txBody>
                  <a:tcPr marL="7620" marR="7620" marT="7620" marB="0" anchor="ctr"/>
                </a:tc>
              </a:tr>
              <a:tr h="370840">
                <a:tc>
                  <a:txBody>
                    <a:bodyPr/>
                    <a:lstStyle/>
                    <a:p>
                      <a:pPr algn="l" fontAlgn="b"/>
                      <a:r>
                        <a:rPr lang="ru-RU" sz="900" b="1" i="1" u="none" strike="noStrike" dirty="0">
                          <a:latin typeface="Arial"/>
                        </a:rPr>
                        <a:t>Образование</a:t>
                      </a:r>
                    </a:p>
                  </a:txBody>
                  <a:tcPr marL="9525" marR="9525" marT="9525" marB="0" anchor="ctr"/>
                </a:tc>
                <a:tc>
                  <a:txBody>
                    <a:bodyPr/>
                    <a:lstStyle/>
                    <a:p>
                      <a:pPr algn="ctr" fontAlgn="ctr"/>
                      <a:r>
                        <a:rPr lang="ru-RU" sz="900" b="1" i="1" u="none" strike="noStrike">
                          <a:latin typeface="Arial"/>
                        </a:rPr>
                        <a:t>266 895 344,68</a:t>
                      </a:r>
                    </a:p>
                  </a:txBody>
                  <a:tcPr marL="7620" marR="7620" marT="7620" marB="0" anchor="ctr"/>
                </a:tc>
                <a:tc>
                  <a:txBody>
                    <a:bodyPr/>
                    <a:lstStyle/>
                    <a:p>
                      <a:pPr algn="ctr" fontAlgn="ctr"/>
                      <a:r>
                        <a:rPr lang="ru-RU" sz="900" b="1" i="1" u="none" strike="noStrike">
                          <a:latin typeface="Arial"/>
                        </a:rPr>
                        <a:t>65,98</a:t>
                      </a:r>
                    </a:p>
                  </a:txBody>
                  <a:tcPr marL="7620" marR="7620" marT="7620" marB="0" anchor="ctr"/>
                </a:tc>
                <a:tc>
                  <a:txBody>
                    <a:bodyPr/>
                    <a:lstStyle/>
                    <a:p>
                      <a:pPr algn="ctr" fontAlgn="ctr"/>
                      <a:r>
                        <a:rPr lang="ru-RU" sz="900" b="1" i="1" u="none" strike="noStrike">
                          <a:latin typeface="Arial"/>
                        </a:rPr>
                        <a:t>246 204 236,00</a:t>
                      </a:r>
                    </a:p>
                  </a:txBody>
                  <a:tcPr marL="7620" marR="7620" marT="7620" marB="0" anchor="ctr"/>
                </a:tc>
                <a:tc>
                  <a:txBody>
                    <a:bodyPr/>
                    <a:lstStyle/>
                    <a:p>
                      <a:pPr algn="ctr" fontAlgn="ctr"/>
                      <a:r>
                        <a:rPr lang="ru-RU" sz="900" b="1" i="1" u="none" strike="noStrike">
                          <a:latin typeface="Arial"/>
                        </a:rPr>
                        <a:t>69,01</a:t>
                      </a:r>
                    </a:p>
                  </a:txBody>
                  <a:tcPr marL="7620" marR="7620" marT="7620" marB="0" anchor="ctr"/>
                </a:tc>
                <a:tc>
                  <a:txBody>
                    <a:bodyPr/>
                    <a:lstStyle/>
                    <a:p>
                      <a:pPr algn="ctr" fontAlgn="ctr"/>
                      <a:r>
                        <a:rPr lang="ru-RU" sz="900" b="1" i="1" u="none" strike="noStrike">
                          <a:latin typeface="Arial"/>
                        </a:rPr>
                        <a:t>239 763 059,00</a:t>
                      </a:r>
                    </a:p>
                  </a:txBody>
                  <a:tcPr marL="7620" marR="7620" marT="7620" marB="0" anchor="ctr"/>
                </a:tc>
                <a:tc>
                  <a:txBody>
                    <a:bodyPr/>
                    <a:lstStyle/>
                    <a:p>
                      <a:pPr algn="ctr" fontAlgn="ctr"/>
                      <a:r>
                        <a:rPr lang="ru-RU" sz="900" b="1" i="1" u="none" strike="noStrike">
                          <a:latin typeface="Arial"/>
                        </a:rPr>
                        <a:t>69,34</a:t>
                      </a:r>
                    </a:p>
                  </a:txBody>
                  <a:tcPr marL="7620" marR="7620" marT="7620" marB="0" anchor="ctr"/>
                </a:tc>
                <a:tc>
                  <a:txBody>
                    <a:bodyPr/>
                    <a:lstStyle/>
                    <a:p>
                      <a:pPr algn="ctr" fontAlgn="ctr"/>
                      <a:r>
                        <a:rPr lang="ru-RU" sz="900" b="1" i="1" u="none" strike="noStrike">
                          <a:latin typeface="Arial"/>
                        </a:rPr>
                        <a:t>242 028 145,00</a:t>
                      </a:r>
                    </a:p>
                  </a:txBody>
                  <a:tcPr marL="7620" marR="7620" marT="7620" marB="0" anchor="ctr"/>
                </a:tc>
                <a:tc>
                  <a:txBody>
                    <a:bodyPr/>
                    <a:lstStyle/>
                    <a:p>
                      <a:pPr algn="ctr" fontAlgn="ctr"/>
                      <a:r>
                        <a:rPr lang="ru-RU" sz="900" b="1" i="1" u="none" strike="noStrike" dirty="0">
                          <a:latin typeface="Arial"/>
                        </a:rPr>
                        <a:t>68,52</a:t>
                      </a:r>
                    </a:p>
                  </a:txBody>
                  <a:tcPr marL="7620" marR="7620" marT="7620" marB="0" anchor="ctr"/>
                </a:tc>
              </a:tr>
              <a:tr h="370840">
                <a:tc>
                  <a:txBody>
                    <a:bodyPr/>
                    <a:lstStyle/>
                    <a:p>
                      <a:pPr algn="l" fontAlgn="b"/>
                      <a:r>
                        <a:rPr lang="ru-RU" sz="900" b="0" i="0" u="none" strike="noStrike" dirty="0">
                          <a:latin typeface="Arial"/>
                        </a:rPr>
                        <a:t>Дошкольное образование</a:t>
                      </a:r>
                    </a:p>
                  </a:txBody>
                  <a:tcPr marL="9525" marR="9525" marT="9525" marB="0" anchor="ctr"/>
                </a:tc>
                <a:tc>
                  <a:txBody>
                    <a:bodyPr/>
                    <a:lstStyle/>
                    <a:p>
                      <a:pPr algn="ctr" fontAlgn="ctr"/>
                      <a:r>
                        <a:rPr lang="ru-RU" sz="900" b="0" i="0" u="none" strike="noStrike">
                          <a:latin typeface="Arial"/>
                        </a:rPr>
                        <a:t>10 915 705,00</a:t>
                      </a:r>
                    </a:p>
                  </a:txBody>
                  <a:tcPr marL="7620" marR="7620" marT="7620" marB="0" anchor="ctr"/>
                </a:tc>
                <a:tc>
                  <a:txBody>
                    <a:bodyPr/>
                    <a:lstStyle/>
                    <a:p>
                      <a:pPr algn="ctr" fontAlgn="ctr"/>
                      <a:r>
                        <a:rPr lang="ru-RU" sz="900" b="0" i="1" u="none" strike="noStrike">
                          <a:latin typeface="Arial"/>
                        </a:rPr>
                        <a:t>2,70</a:t>
                      </a:r>
                    </a:p>
                  </a:txBody>
                  <a:tcPr marL="7620" marR="7620" marT="7620" marB="0" anchor="ctr"/>
                </a:tc>
                <a:tc>
                  <a:txBody>
                    <a:bodyPr/>
                    <a:lstStyle/>
                    <a:p>
                      <a:pPr algn="ctr" fontAlgn="ctr"/>
                      <a:r>
                        <a:rPr lang="ru-RU" sz="900" b="0" i="0" u="none" strike="noStrike">
                          <a:latin typeface="Arial"/>
                        </a:rPr>
                        <a:t>11 484 881,00</a:t>
                      </a:r>
                    </a:p>
                  </a:txBody>
                  <a:tcPr marL="7620" marR="7620" marT="7620" marB="0" anchor="ctr"/>
                </a:tc>
                <a:tc>
                  <a:txBody>
                    <a:bodyPr/>
                    <a:lstStyle/>
                    <a:p>
                      <a:pPr algn="ctr" fontAlgn="ctr"/>
                      <a:r>
                        <a:rPr lang="ru-RU" sz="900" b="0" i="1" u="none" strike="noStrike">
                          <a:latin typeface="Arial"/>
                        </a:rPr>
                        <a:t>3,22</a:t>
                      </a:r>
                    </a:p>
                  </a:txBody>
                  <a:tcPr marL="7620" marR="7620" marT="7620" marB="0" anchor="ctr"/>
                </a:tc>
                <a:tc>
                  <a:txBody>
                    <a:bodyPr/>
                    <a:lstStyle/>
                    <a:p>
                      <a:pPr algn="ctr" fontAlgn="ctr"/>
                      <a:r>
                        <a:rPr lang="ru-RU" sz="900" b="0" i="0" u="none" strike="noStrike">
                          <a:latin typeface="Arial"/>
                        </a:rPr>
                        <a:t>10 984 881,00</a:t>
                      </a:r>
                    </a:p>
                  </a:txBody>
                  <a:tcPr marL="7620" marR="7620" marT="7620" marB="0" anchor="ctr"/>
                </a:tc>
                <a:tc>
                  <a:txBody>
                    <a:bodyPr/>
                    <a:lstStyle/>
                    <a:p>
                      <a:pPr algn="ctr" fontAlgn="ctr"/>
                      <a:r>
                        <a:rPr lang="ru-RU" sz="900" b="0" i="1" u="none" strike="noStrike">
                          <a:latin typeface="Arial"/>
                        </a:rPr>
                        <a:t>3,18</a:t>
                      </a:r>
                    </a:p>
                  </a:txBody>
                  <a:tcPr marL="7620" marR="7620" marT="7620" marB="0" anchor="ctr"/>
                </a:tc>
                <a:tc>
                  <a:txBody>
                    <a:bodyPr/>
                    <a:lstStyle/>
                    <a:p>
                      <a:pPr algn="ctr" fontAlgn="ctr"/>
                      <a:r>
                        <a:rPr lang="ru-RU" sz="900" b="0" i="0" u="none" strike="noStrike">
                          <a:latin typeface="Arial"/>
                        </a:rPr>
                        <a:t>11 484 881,00</a:t>
                      </a:r>
                    </a:p>
                  </a:txBody>
                  <a:tcPr marL="7620" marR="7620" marT="7620" marB="0" anchor="ctr"/>
                </a:tc>
                <a:tc>
                  <a:txBody>
                    <a:bodyPr/>
                    <a:lstStyle/>
                    <a:p>
                      <a:pPr algn="ctr" fontAlgn="ctr"/>
                      <a:r>
                        <a:rPr lang="ru-RU" sz="900" b="0" i="0" u="none" strike="noStrike" dirty="0">
                          <a:latin typeface="Arial"/>
                        </a:rPr>
                        <a:t>3,25</a:t>
                      </a:r>
                    </a:p>
                  </a:txBody>
                  <a:tcPr marL="7620" marR="7620" marT="7620" marB="0" anchor="ctr"/>
                </a:tc>
              </a:tr>
              <a:tr h="370840">
                <a:tc>
                  <a:txBody>
                    <a:bodyPr/>
                    <a:lstStyle/>
                    <a:p>
                      <a:pPr algn="l" fontAlgn="b"/>
                      <a:r>
                        <a:rPr lang="ru-RU" sz="900" b="0" i="0" u="none" strike="noStrike" dirty="0">
                          <a:latin typeface="Arial"/>
                        </a:rPr>
                        <a:t>Общее образование</a:t>
                      </a:r>
                    </a:p>
                  </a:txBody>
                  <a:tcPr marL="9525" marR="9525" marT="9525" marB="0" anchor="ctr"/>
                </a:tc>
                <a:tc>
                  <a:txBody>
                    <a:bodyPr/>
                    <a:lstStyle/>
                    <a:p>
                      <a:pPr algn="ctr" fontAlgn="ctr"/>
                      <a:r>
                        <a:rPr lang="ru-RU" sz="900" b="0" i="0" u="none" strike="noStrike">
                          <a:latin typeface="Arial"/>
                        </a:rPr>
                        <a:t>243 032 708,68</a:t>
                      </a:r>
                    </a:p>
                  </a:txBody>
                  <a:tcPr marL="7620" marR="7620" marT="7620" marB="0" anchor="ctr"/>
                </a:tc>
                <a:tc>
                  <a:txBody>
                    <a:bodyPr/>
                    <a:lstStyle/>
                    <a:p>
                      <a:pPr algn="ctr" fontAlgn="ctr"/>
                      <a:r>
                        <a:rPr lang="ru-RU" sz="900" b="0" i="1" u="none" strike="noStrike">
                          <a:latin typeface="Arial"/>
                        </a:rPr>
                        <a:t>60,08</a:t>
                      </a:r>
                    </a:p>
                  </a:txBody>
                  <a:tcPr marL="7620" marR="7620" marT="7620" marB="0" anchor="ctr"/>
                </a:tc>
                <a:tc>
                  <a:txBody>
                    <a:bodyPr/>
                    <a:lstStyle/>
                    <a:p>
                      <a:pPr algn="ctr" fontAlgn="ctr"/>
                      <a:r>
                        <a:rPr lang="ru-RU" sz="900" b="0" i="0" u="none" strike="noStrike">
                          <a:latin typeface="Arial"/>
                        </a:rPr>
                        <a:t>220 414 050,00</a:t>
                      </a:r>
                    </a:p>
                  </a:txBody>
                  <a:tcPr marL="7620" marR="7620" marT="7620" marB="0" anchor="ctr"/>
                </a:tc>
                <a:tc>
                  <a:txBody>
                    <a:bodyPr/>
                    <a:lstStyle/>
                    <a:p>
                      <a:pPr algn="ctr" fontAlgn="ctr"/>
                      <a:r>
                        <a:rPr lang="ru-RU" sz="900" b="0" i="1" u="none" strike="noStrike">
                          <a:latin typeface="Arial"/>
                        </a:rPr>
                        <a:t>61,78</a:t>
                      </a:r>
                    </a:p>
                  </a:txBody>
                  <a:tcPr marL="7620" marR="7620" marT="7620" marB="0" anchor="ctr"/>
                </a:tc>
                <a:tc>
                  <a:txBody>
                    <a:bodyPr/>
                    <a:lstStyle/>
                    <a:p>
                      <a:pPr algn="ctr" fontAlgn="ctr"/>
                      <a:r>
                        <a:rPr lang="ru-RU" sz="900" b="0" i="0" u="none" strike="noStrike">
                          <a:latin typeface="Arial"/>
                        </a:rPr>
                        <a:t>216 952 004,00</a:t>
                      </a:r>
                    </a:p>
                  </a:txBody>
                  <a:tcPr marL="7620" marR="7620" marT="7620" marB="0" anchor="ctr"/>
                </a:tc>
                <a:tc>
                  <a:txBody>
                    <a:bodyPr/>
                    <a:lstStyle/>
                    <a:p>
                      <a:pPr algn="ctr" fontAlgn="ctr"/>
                      <a:r>
                        <a:rPr lang="ru-RU" sz="900" b="0" i="1" u="none" strike="noStrike">
                          <a:latin typeface="Arial"/>
                        </a:rPr>
                        <a:t>62,75</a:t>
                      </a:r>
                    </a:p>
                  </a:txBody>
                  <a:tcPr marL="7620" marR="7620" marT="7620" marB="0" anchor="ctr"/>
                </a:tc>
                <a:tc>
                  <a:txBody>
                    <a:bodyPr/>
                    <a:lstStyle/>
                    <a:p>
                      <a:pPr algn="ctr" fontAlgn="ctr"/>
                      <a:r>
                        <a:rPr lang="ru-RU" sz="900" b="0" i="0" u="none" strike="noStrike">
                          <a:latin typeface="Arial"/>
                        </a:rPr>
                        <a:t>218 519 927,00</a:t>
                      </a:r>
                    </a:p>
                  </a:txBody>
                  <a:tcPr marL="7620" marR="7620" marT="7620" marB="0" anchor="ctr"/>
                </a:tc>
                <a:tc>
                  <a:txBody>
                    <a:bodyPr/>
                    <a:lstStyle/>
                    <a:p>
                      <a:pPr algn="ctr" fontAlgn="ctr"/>
                      <a:r>
                        <a:rPr lang="ru-RU" sz="900" b="0" i="0" u="none" strike="noStrike" dirty="0">
                          <a:latin typeface="Arial"/>
                        </a:rPr>
                        <a:t>61,87</a:t>
                      </a:r>
                    </a:p>
                  </a:txBody>
                  <a:tcPr marL="7620" marR="7620" marT="7620" marB="0" anchor="ctr"/>
                </a:tc>
              </a:tr>
            </a:tbl>
          </a:graphicData>
        </a:graphic>
      </p:graphicFrame>
      <p:sp>
        <p:nvSpPr>
          <p:cNvPr id="4" name="Прямоугольник 3"/>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7686700" cy="748684"/>
          </a:xfrm>
        </p:spPr>
        <p:txBody>
          <a:bodyPr anchor="ctr">
            <a:normAutofit fontScale="90000"/>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4</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5" name="Содержимое 4"/>
          <p:cNvGraphicFramePr>
            <a:graphicFrameLocks noGrp="1"/>
          </p:cNvGraphicFramePr>
          <p:nvPr>
            <p:ph idx="1"/>
          </p:nvPr>
        </p:nvGraphicFramePr>
        <p:xfrm>
          <a:off x="285723" y="1600200"/>
          <a:ext cx="8572557" cy="4850765"/>
        </p:xfrm>
        <a:graphic>
          <a:graphicData uri="http://schemas.openxmlformats.org/drawingml/2006/table">
            <a:tbl>
              <a:tblPr firstRow="1" bandRow="1">
                <a:tableStyleId>{5C22544A-7EE6-4342-B048-85BDC9FD1C3A}</a:tableStyleId>
              </a:tblPr>
              <a:tblGrid>
                <a:gridCol w="2143137"/>
                <a:gridCol w="857256"/>
                <a:gridCol w="857256"/>
                <a:gridCol w="785818"/>
                <a:gridCol w="857256"/>
                <a:gridCol w="785818"/>
                <a:gridCol w="785818"/>
                <a:gridCol w="785818"/>
                <a:gridCol w="714380"/>
              </a:tblGrid>
              <a:tr h="685792">
                <a:tc>
                  <a:txBody>
                    <a:bodyPr/>
                    <a:lstStyle/>
                    <a:p>
                      <a:pPr algn="ctr" fontAlgn="ctr"/>
                      <a:r>
                        <a:rPr lang="ru-RU" sz="1000" b="1" i="0" u="none" strike="noStrike" dirty="0">
                          <a:latin typeface="Arial"/>
                        </a:rPr>
                        <a:t>Наименование</a:t>
                      </a:r>
                    </a:p>
                  </a:txBody>
                  <a:tcPr marL="9525" marR="9525" marT="9525" marB="0" anchor="ctr"/>
                </a:tc>
                <a:tc>
                  <a:txBody>
                    <a:bodyPr/>
                    <a:lstStyle/>
                    <a:p>
                      <a:pPr algn="ctr" fontAlgn="ctr"/>
                      <a:r>
                        <a:rPr lang="ru-RU" sz="1000" b="1" i="0" u="none" strike="noStrike" dirty="0" smtClean="0">
                          <a:latin typeface="Arial"/>
                        </a:rPr>
                        <a:t>2019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2020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370840">
                <a:tc>
                  <a:txBody>
                    <a:bodyPr/>
                    <a:lstStyle/>
                    <a:p>
                      <a:pPr algn="l" fontAlgn="b"/>
                      <a:r>
                        <a:rPr lang="ru-RU" sz="900" b="0" i="0" u="none" strike="noStrike" dirty="0">
                          <a:latin typeface="Arial"/>
                        </a:rPr>
                        <a:t>Дополнительное образование детей</a:t>
                      </a:r>
                    </a:p>
                  </a:txBody>
                  <a:tcPr marL="9525" marR="9525" marT="9525" marB="0" anchor="ctr"/>
                </a:tc>
                <a:tc>
                  <a:txBody>
                    <a:bodyPr/>
                    <a:lstStyle/>
                    <a:p>
                      <a:pPr algn="ctr" fontAlgn="ctr"/>
                      <a:r>
                        <a:rPr lang="ru-RU" sz="900" b="0" i="0" u="none" strike="noStrike" dirty="0">
                          <a:latin typeface="Arial"/>
                        </a:rPr>
                        <a:t>4 415 441,00</a:t>
                      </a:r>
                    </a:p>
                  </a:txBody>
                  <a:tcPr marL="7620" marR="7620" marT="7620" marB="0" anchor="ctr"/>
                </a:tc>
                <a:tc>
                  <a:txBody>
                    <a:bodyPr/>
                    <a:lstStyle/>
                    <a:p>
                      <a:pPr algn="ctr" fontAlgn="ctr"/>
                      <a:r>
                        <a:rPr lang="ru-RU" sz="900" b="0" i="1" u="none" strike="noStrike">
                          <a:latin typeface="Arial"/>
                        </a:rPr>
                        <a:t>1,09</a:t>
                      </a:r>
                    </a:p>
                  </a:txBody>
                  <a:tcPr marL="7620" marR="7620" marT="7620" marB="0" anchor="ctr"/>
                </a:tc>
                <a:tc>
                  <a:txBody>
                    <a:bodyPr/>
                    <a:lstStyle/>
                    <a:p>
                      <a:pPr algn="ctr" fontAlgn="ctr"/>
                      <a:r>
                        <a:rPr lang="ru-RU" sz="900" b="0" i="0" u="none" strike="noStrike">
                          <a:latin typeface="Arial"/>
                        </a:rPr>
                        <a:t>4 592 844,00</a:t>
                      </a:r>
                    </a:p>
                  </a:txBody>
                  <a:tcPr marL="7620" marR="7620" marT="7620" marB="0" anchor="ctr"/>
                </a:tc>
                <a:tc>
                  <a:txBody>
                    <a:bodyPr/>
                    <a:lstStyle/>
                    <a:p>
                      <a:pPr algn="ctr" fontAlgn="ctr"/>
                      <a:r>
                        <a:rPr lang="ru-RU" sz="900" b="0" i="1" u="none" strike="noStrike">
                          <a:latin typeface="Arial"/>
                        </a:rPr>
                        <a:t>1,29</a:t>
                      </a:r>
                    </a:p>
                  </a:txBody>
                  <a:tcPr marL="7620" marR="7620" marT="7620" marB="0" anchor="ctr"/>
                </a:tc>
                <a:tc>
                  <a:txBody>
                    <a:bodyPr/>
                    <a:lstStyle/>
                    <a:p>
                      <a:pPr algn="ctr" fontAlgn="ctr"/>
                      <a:r>
                        <a:rPr lang="ru-RU" sz="900" b="0" i="0" u="none" strike="noStrike">
                          <a:latin typeface="Arial"/>
                        </a:rPr>
                        <a:t>4 516 681,00</a:t>
                      </a:r>
                    </a:p>
                  </a:txBody>
                  <a:tcPr marL="7620" marR="7620" marT="7620" marB="0" anchor="ctr"/>
                </a:tc>
                <a:tc>
                  <a:txBody>
                    <a:bodyPr/>
                    <a:lstStyle/>
                    <a:p>
                      <a:pPr algn="ctr" fontAlgn="ctr"/>
                      <a:r>
                        <a:rPr lang="ru-RU" sz="900" b="0" i="1" u="none" strike="noStrike">
                          <a:latin typeface="Arial"/>
                        </a:rPr>
                        <a:t>1,31</a:t>
                      </a:r>
                    </a:p>
                  </a:txBody>
                  <a:tcPr marL="7620" marR="7620" marT="7620" marB="0" anchor="ctr"/>
                </a:tc>
                <a:tc>
                  <a:txBody>
                    <a:bodyPr/>
                    <a:lstStyle/>
                    <a:p>
                      <a:pPr algn="ctr" fontAlgn="ctr"/>
                      <a:r>
                        <a:rPr lang="ru-RU" sz="900" b="0" i="0" u="none" strike="noStrike">
                          <a:latin typeface="Arial"/>
                        </a:rPr>
                        <a:t>4 592 844,00</a:t>
                      </a:r>
                    </a:p>
                  </a:txBody>
                  <a:tcPr marL="7620" marR="7620" marT="7620" marB="0" anchor="ctr"/>
                </a:tc>
                <a:tc>
                  <a:txBody>
                    <a:bodyPr/>
                    <a:lstStyle/>
                    <a:p>
                      <a:pPr algn="ctr" fontAlgn="ctr"/>
                      <a:r>
                        <a:rPr lang="ru-RU" sz="900" b="0" i="0" u="none" strike="noStrike">
                          <a:latin typeface="Arial"/>
                        </a:rPr>
                        <a:t>1,30</a:t>
                      </a:r>
                    </a:p>
                  </a:txBody>
                  <a:tcPr marL="7620" marR="7620" marT="7620" marB="0" anchor="ctr"/>
                </a:tc>
              </a:tr>
              <a:tr h="370840">
                <a:tc>
                  <a:txBody>
                    <a:bodyPr/>
                    <a:lstStyle/>
                    <a:p>
                      <a:pPr algn="l" fontAlgn="b"/>
                      <a:r>
                        <a:rPr lang="ru-RU" sz="900" b="0" i="0" u="none" strike="noStrike" dirty="0">
                          <a:latin typeface="Arial"/>
                        </a:rPr>
                        <a:t>Молодежная политика</a:t>
                      </a:r>
                    </a:p>
                  </a:txBody>
                  <a:tcPr marL="9525" marR="9525" marT="9525" marB="0" anchor="ctr"/>
                </a:tc>
                <a:tc>
                  <a:txBody>
                    <a:bodyPr/>
                    <a:lstStyle/>
                    <a:p>
                      <a:pPr algn="ctr" fontAlgn="ctr"/>
                      <a:r>
                        <a:rPr lang="ru-RU" sz="900" b="0" i="0" u="none" strike="noStrike" dirty="0">
                          <a:latin typeface="Arial"/>
                        </a:rPr>
                        <a:t>3 338 270,00</a:t>
                      </a:r>
                    </a:p>
                  </a:txBody>
                  <a:tcPr marL="7620" marR="7620" marT="7620" marB="0" anchor="ctr"/>
                </a:tc>
                <a:tc>
                  <a:txBody>
                    <a:bodyPr/>
                    <a:lstStyle/>
                    <a:p>
                      <a:pPr algn="ctr" fontAlgn="ctr"/>
                      <a:r>
                        <a:rPr lang="ru-RU" sz="900" b="0" i="1" u="none" strike="noStrike">
                          <a:latin typeface="Arial"/>
                        </a:rPr>
                        <a:t>0,83</a:t>
                      </a:r>
                    </a:p>
                  </a:txBody>
                  <a:tcPr marL="7620" marR="7620" marT="7620" marB="0" anchor="ctr"/>
                </a:tc>
                <a:tc>
                  <a:txBody>
                    <a:bodyPr/>
                    <a:lstStyle/>
                    <a:p>
                      <a:pPr algn="ctr" fontAlgn="ctr"/>
                      <a:r>
                        <a:rPr lang="ru-RU" sz="900" b="0" i="0" u="none" strike="noStrike">
                          <a:latin typeface="Arial"/>
                        </a:rPr>
                        <a:t>3 986 015,00</a:t>
                      </a:r>
                    </a:p>
                  </a:txBody>
                  <a:tcPr marL="7620" marR="7620" marT="7620" marB="0" anchor="ctr"/>
                </a:tc>
                <a:tc>
                  <a:txBody>
                    <a:bodyPr/>
                    <a:lstStyle/>
                    <a:p>
                      <a:pPr algn="ctr" fontAlgn="ctr"/>
                      <a:r>
                        <a:rPr lang="ru-RU" sz="900" b="0" i="1" u="none" strike="noStrike">
                          <a:latin typeface="Arial"/>
                        </a:rPr>
                        <a:t>1,12</a:t>
                      </a:r>
                    </a:p>
                  </a:txBody>
                  <a:tcPr marL="7620" marR="7620" marT="7620" marB="0" anchor="ctr"/>
                </a:tc>
                <a:tc>
                  <a:txBody>
                    <a:bodyPr/>
                    <a:lstStyle/>
                    <a:p>
                      <a:pPr algn="ctr" fontAlgn="ctr"/>
                      <a:r>
                        <a:rPr lang="ru-RU" sz="900" b="0" i="0" u="none" strike="noStrike">
                          <a:latin typeface="Arial"/>
                        </a:rPr>
                        <a:t>1 704 047,00</a:t>
                      </a:r>
                    </a:p>
                  </a:txBody>
                  <a:tcPr marL="7620" marR="7620" marT="7620" marB="0" anchor="ctr"/>
                </a:tc>
                <a:tc>
                  <a:txBody>
                    <a:bodyPr/>
                    <a:lstStyle/>
                    <a:p>
                      <a:pPr algn="ctr" fontAlgn="ctr"/>
                      <a:r>
                        <a:rPr lang="ru-RU" sz="900" b="0" i="1" u="none" strike="noStrike">
                          <a:latin typeface="Arial"/>
                        </a:rPr>
                        <a:t>0,49</a:t>
                      </a:r>
                    </a:p>
                  </a:txBody>
                  <a:tcPr marL="7620" marR="7620" marT="7620" marB="0" anchor="ctr"/>
                </a:tc>
                <a:tc>
                  <a:txBody>
                    <a:bodyPr/>
                    <a:lstStyle/>
                    <a:p>
                      <a:pPr algn="ctr" fontAlgn="ctr"/>
                      <a:r>
                        <a:rPr lang="ru-RU" sz="900" b="0" i="0" u="none" strike="noStrike">
                          <a:latin typeface="Arial"/>
                        </a:rPr>
                        <a:t>1 704 047,00</a:t>
                      </a:r>
                    </a:p>
                  </a:txBody>
                  <a:tcPr marL="7620" marR="7620" marT="7620" marB="0" anchor="ctr"/>
                </a:tc>
                <a:tc>
                  <a:txBody>
                    <a:bodyPr/>
                    <a:lstStyle/>
                    <a:p>
                      <a:pPr algn="ctr" fontAlgn="ctr"/>
                      <a:r>
                        <a:rPr lang="ru-RU" sz="900" b="0" i="0" u="none" strike="noStrike">
                          <a:latin typeface="Arial"/>
                        </a:rPr>
                        <a:t>0,48</a:t>
                      </a:r>
                    </a:p>
                  </a:txBody>
                  <a:tcPr marL="7620" marR="7620" marT="7620" marB="0" anchor="ctr"/>
                </a:tc>
              </a:tr>
              <a:tr h="370840">
                <a:tc>
                  <a:txBody>
                    <a:bodyPr/>
                    <a:lstStyle/>
                    <a:p>
                      <a:pPr algn="l" fontAlgn="b"/>
                      <a:r>
                        <a:rPr lang="ru-RU" sz="900" b="0" i="0" u="none" strike="noStrike" dirty="0">
                          <a:latin typeface="Arial"/>
                        </a:rPr>
                        <a:t>Другие вопросы в области образования</a:t>
                      </a:r>
                    </a:p>
                  </a:txBody>
                  <a:tcPr marL="9525" marR="9525" marT="9525" marB="0" anchor="ctr"/>
                </a:tc>
                <a:tc>
                  <a:txBody>
                    <a:bodyPr/>
                    <a:lstStyle/>
                    <a:p>
                      <a:pPr algn="ctr" fontAlgn="ctr"/>
                      <a:r>
                        <a:rPr lang="ru-RU" sz="900" b="0" i="0" u="none" strike="noStrike">
                          <a:latin typeface="Arial"/>
                        </a:rPr>
                        <a:t>5 193 220,00</a:t>
                      </a:r>
                    </a:p>
                  </a:txBody>
                  <a:tcPr marL="7620" marR="7620" marT="7620" marB="0" anchor="ctr"/>
                </a:tc>
                <a:tc>
                  <a:txBody>
                    <a:bodyPr/>
                    <a:lstStyle/>
                    <a:p>
                      <a:pPr algn="ctr" fontAlgn="ctr"/>
                      <a:r>
                        <a:rPr lang="ru-RU" sz="900" b="0" i="1" u="none" strike="noStrike" dirty="0">
                          <a:latin typeface="Arial"/>
                        </a:rPr>
                        <a:t>1,28</a:t>
                      </a:r>
                    </a:p>
                  </a:txBody>
                  <a:tcPr marL="7620" marR="7620" marT="7620" marB="0" anchor="ctr"/>
                </a:tc>
                <a:tc>
                  <a:txBody>
                    <a:bodyPr/>
                    <a:lstStyle/>
                    <a:p>
                      <a:pPr algn="ctr" fontAlgn="ctr"/>
                      <a:r>
                        <a:rPr lang="ru-RU" sz="900" b="0" i="0" u="none" strike="noStrike">
                          <a:latin typeface="Arial"/>
                        </a:rPr>
                        <a:t>5 726 446,00</a:t>
                      </a:r>
                    </a:p>
                  </a:txBody>
                  <a:tcPr marL="7620" marR="7620" marT="7620" marB="0" anchor="ctr"/>
                </a:tc>
                <a:tc>
                  <a:txBody>
                    <a:bodyPr/>
                    <a:lstStyle/>
                    <a:p>
                      <a:pPr algn="ctr" fontAlgn="ctr"/>
                      <a:r>
                        <a:rPr lang="ru-RU" sz="900" b="0" i="1" u="none" strike="noStrike">
                          <a:latin typeface="Arial"/>
                        </a:rPr>
                        <a:t>1,61</a:t>
                      </a:r>
                    </a:p>
                  </a:txBody>
                  <a:tcPr marL="7620" marR="7620" marT="7620" marB="0" anchor="ctr"/>
                </a:tc>
                <a:tc>
                  <a:txBody>
                    <a:bodyPr/>
                    <a:lstStyle/>
                    <a:p>
                      <a:pPr algn="ctr" fontAlgn="ctr"/>
                      <a:r>
                        <a:rPr lang="ru-RU" sz="900" b="0" i="0" u="none" strike="noStrike">
                          <a:latin typeface="Arial"/>
                        </a:rPr>
                        <a:t>5 605 446,00</a:t>
                      </a:r>
                    </a:p>
                  </a:txBody>
                  <a:tcPr marL="7620" marR="7620" marT="7620" marB="0" anchor="ctr"/>
                </a:tc>
                <a:tc>
                  <a:txBody>
                    <a:bodyPr/>
                    <a:lstStyle/>
                    <a:p>
                      <a:pPr algn="ctr" fontAlgn="ctr"/>
                      <a:r>
                        <a:rPr lang="ru-RU" sz="900" b="0" i="1" u="none" strike="noStrike">
                          <a:latin typeface="Arial"/>
                        </a:rPr>
                        <a:t>1,62</a:t>
                      </a:r>
                    </a:p>
                  </a:txBody>
                  <a:tcPr marL="7620" marR="7620" marT="7620" marB="0" anchor="ctr"/>
                </a:tc>
                <a:tc>
                  <a:txBody>
                    <a:bodyPr/>
                    <a:lstStyle/>
                    <a:p>
                      <a:pPr algn="ctr" fontAlgn="ctr"/>
                      <a:r>
                        <a:rPr lang="ru-RU" sz="900" b="0" i="0" u="none" strike="noStrike">
                          <a:latin typeface="Arial"/>
                        </a:rPr>
                        <a:t>5 726 446,00</a:t>
                      </a:r>
                    </a:p>
                  </a:txBody>
                  <a:tcPr marL="7620" marR="7620" marT="7620" marB="0" anchor="ctr"/>
                </a:tc>
                <a:tc>
                  <a:txBody>
                    <a:bodyPr/>
                    <a:lstStyle/>
                    <a:p>
                      <a:pPr algn="ctr" fontAlgn="ctr"/>
                      <a:r>
                        <a:rPr lang="ru-RU" sz="900" b="0" i="0" u="none" strike="noStrike">
                          <a:latin typeface="Arial"/>
                        </a:rPr>
                        <a:t>1,62</a:t>
                      </a:r>
                    </a:p>
                  </a:txBody>
                  <a:tcPr marL="7620" marR="7620" marT="7620" marB="0" anchor="ctr"/>
                </a:tc>
              </a:tr>
              <a:tr h="370840">
                <a:tc>
                  <a:txBody>
                    <a:bodyPr/>
                    <a:lstStyle/>
                    <a:p>
                      <a:pPr algn="l" fontAlgn="b"/>
                      <a:r>
                        <a:rPr lang="ru-RU" sz="900" b="1" i="1" u="none" strike="noStrike" dirty="0">
                          <a:latin typeface="Arial"/>
                        </a:rPr>
                        <a:t>Культура, кинематография</a:t>
                      </a:r>
                    </a:p>
                  </a:txBody>
                  <a:tcPr marL="9525" marR="9525" marT="9525" marB="0" anchor="ctr"/>
                </a:tc>
                <a:tc>
                  <a:txBody>
                    <a:bodyPr/>
                    <a:lstStyle/>
                    <a:p>
                      <a:pPr algn="ctr" fontAlgn="ctr"/>
                      <a:r>
                        <a:rPr lang="ru-RU" sz="900" b="1" i="1" u="none" strike="noStrike">
                          <a:latin typeface="Arial"/>
                        </a:rPr>
                        <a:t>30 315 176,00</a:t>
                      </a:r>
                    </a:p>
                  </a:txBody>
                  <a:tcPr marL="7620" marR="7620" marT="7620" marB="0" anchor="ctr"/>
                </a:tc>
                <a:tc>
                  <a:txBody>
                    <a:bodyPr/>
                    <a:lstStyle/>
                    <a:p>
                      <a:pPr algn="ctr" fontAlgn="ctr"/>
                      <a:r>
                        <a:rPr lang="ru-RU" sz="900" b="1" i="1" u="none" strike="noStrike">
                          <a:latin typeface="Arial"/>
                        </a:rPr>
                        <a:t>7,49</a:t>
                      </a:r>
                    </a:p>
                  </a:txBody>
                  <a:tcPr marL="7620" marR="7620" marT="7620" marB="0" anchor="ctr"/>
                </a:tc>
                <a:tc>
                  <a:txBody>
                    <a:bodyPr/>
                    <a:lstStyle/>
                    <a:p>
                      <a:pPr algn="ctr" fontAlgn="ctr"/>
                      <a:r>
                        <a:rPr lang="ru-RU" sz="900" b="1" i="1" u="none" strike="noStrike" dirty="0">
                          <a:latin typeface="Arial"/>
                        </a:rPr>
                        <a:t>31 606 476,00</a:t>
                      </a:r>
                    </a:p>
                  </a:txBody>
                  <a:tcPr marL="7620" marR="7620" marT="7620" marB="0" anchor="ctr"/>
                </a:tc>
                <a:tc>
                  <a:txBody>
                    <a:bodyPr/>
                    <a:lstStyle/>
                    <a:p>
                      <a:pPr algn="ctr" fontAlgn="ctr"/>
                      <a:r>
                        <a:rPr lang="ru-RU" sz="900" b="1" i="1" u="none" strike="noStrike">
                          <a:latin typeface="Arial"/>
                        </a:rPr>
                        <a:t>8,86</a:t>
                      </a:r>
                    </a:p>
                  </a:txBody>
                  <a:tcPr marL="7620" marR="7620" marT="7620" marB="0" anchor="ctr"/>
                </a:tc>
                <a:tc>
                  <a:txBody>
                    <a:bodyPr/>
                    <a:lstStyle/>
                    <a:p>
                      <a:pPr algn="ctr" fontAlgn="ctr"/>
                      <a:r>
                        <a:rPr lang="ru-RU" sz="900" b="1" i="1" u="none" strike="noStrike">
                          <a:latin typeface="Arial"/>
                        </a:rPr>
                        <a:t>31 380 476,00</a:t>
                      </a:r>
                    </a:p>
                  </a:txBody>
                  <a:tcPr marL="7620" marR="7620" marT="7620" marB="0" anchor="ctr"/>
                </a:tc>
                <a:tc>
                  <a:txBody>
                    <a:bodyPr/>
                    <a:lstStyle/>
                    <a:p>
                      <a:pPr algn="ctr" fontAlgn="ctr"/>
                      <a:r>
                        <a:rPr lang="ru-RU" sz="900" b="1" i="1" u="none" strike="noStrike">
                          <a:latin typeface="Arial"/>
                        </a:rPr>
                        <a:t>9,08</a:t>
                      </a:r>
                    </a:p>
                  </a:txBody>
                  <a:tcPr marL="7620" marR="7620" marT="7620" marB="0" anchor="ctr"/>
                </a:tc>
                <a:tc>
                  <a:txBody>
                    <a:bodyPr/>
                    <a:lstStyle/>
                    <a:p>
                      <a:pPr algn="ctr" fontAlgn="ctr"/>
                      <a:r>
                        <a:rPr lang="ru-RU" sz="900" b="1" i="1" u="none" strike="noStrike">
                          <a:latin typeface="Arial"/>
                        </a:rPr>
                        <a:t>31 873 197,00</a:t>
                      </a:r>
                    </a:p>
                  </a:txBody>
                  <a:tcPr marL="7620" marR="7620" marT="7620" marB="0" anchor="ctr"/>
                </a:tc>
                <a:tc>
                  <a:txBody>
                    <a:bodyPr/>
                    <a:lstStyle/>
                    <a:p>
                      <a:pPr algn="ctr" fontAlgn="ctr"/>
                      <a:r>
                        <a:rPr lang="ru-RU" sz="900" b="1" i="1" u="none" strike="noStrike">
                          <a:latin typeface="Arial"/>
                        </a:rPr>
                        <a:t>9,02</a:t>
                      </a:r>
                    </a:p>
                  </a:txBody>
                  <a:tcPr marL="7620" marR="7620" marT="7620" marB="0" anchor="ctr"/>
                </a:tc>
              </a:tr>
              <a:tr h="370840">
                <a:tc>
                  <a:txBody>
                    <a:bodyPr/>
                    <a:lstStyle/>
                    <a:p>
                      <a:pPr algn="l" fontAlgn="b"/>
                      <a:r>
                        <a:rPr lang="ru-RU" sz="900" b="0" i="0" u="none" strike="noStrike" dirty="0">
                          <a:latin typeface="Arial"/>
                        </a:rPr>
                        <a:t>Культура</a:t>
                      </a:r>
                    </a:p>
                  </a:txBody>
                  <a:tcPr marL="9525" marR="9525" marT="9525" marB="0" anchor="ctr"/>
                </a:tc>
                <a:tc>
                  <a:txBody>
                    <a:bodyPr/>
                    <a:lstStyle/>
                    <a:p>
                      <a:pPr algn="ctr" fontAlgn="ctr"/>
                      <a:r>
                        <a:rPr lang="ru-RU" sz="900" b="0" i="0" u="none" strike="noStrike">
                          <a:latin typeface="Arial"/>
                        </a:rPr>
                        <a:t>28 744 086,00</a:t>
                      </a:r>
                    </a:p>
                  </a:txBody>
                  <a:tcPr marL="7620" marR="7620" marT="7620" marB="0" anchor="ctr"/>
                </a:tc>
                <a:tc>
                  <a:txBody>
                    <a:bodyPr/>
                    <a:lstStyle/>
                    <a:p>
                      <a:pPr algn="ctr" fontAlgn="ctr"/>
                      <a:r>
                        <a:rPr lang="ru-RU" sz="900" b="0" i="1" u="none" strike="noStrike">
                          <a:latin typeface="Arial"/>
                        </a:rPr>
                        <a:t>7,11</a:t>
                      </a:r>
                    </a:p>
                  </a:txBody>
                  <a:tcPr marL="7620" marR="7620" marT="7620" marB="0" anchor="ctr"/>
                </a:tc>
                <a:tc>
                  <a:txBody>
                    <a:bodyPr/>
                    <a:lstStyle/>
                    <a:p>
                      <a:pPr algn="ctr" fontAlgn="ctr"/>
                      <a:r>
                        <a:rPr lang="ru-RU" sz="900" b="0" i="0" u="none" strike="noStrike">
                          <a:latin typeface="Arial"/>
                        </a:rPr>
                        <a:t>29 887 379,00</a:t>
                      </a:r>
                    </a:p>
                  </a:txBody>
                  <a:tcPr marL="7620" marR="7620" marT="7620" marB="0" anchor="ctr"/>
                </a:tc>
                <a:tc>
                  <a:txBody>
                    <a:bodyPr/>
                    <a:lstStyle/>
                    <a:p>
                      <a:pPr algn="ctr" fontAlgn="ctr"/>
                      <a:r>
                        <a:rPr lang="ru-RU" sz="900" b="0" i="1" u="none" strike="noStrike" dirty="0">
                          <a:latin typeface="Arial"/>
                        </a:rPr>
                        <a:t>8,38</a:t>
                      </a:r>
                    </a:p>
                  </a:txBody>
                  <a:tcPr marL="7620" marR="7620" marT="7620" marB="0" anchor="ctr"/>
                </a:tc>
                <a:tc>
                  <a:txBody>
                    <a:bodyPr/>
                    <a:lstStyle/>
                    <a:p>
                      <a:pPr algn="ctr" fontAlgn="ctr"/>
                      <a:r>
                        <a:rPr lang="ru-RU" sz="900" b="0" i="0" u="none" strike="noStrike" dirty="0">
                          <a:latin typeface="Arial"/>
                        </a:rPr>
                        <a:t>29 701 379,00</a:t>
                      </a:r>
                    </a:p>
                  </a:txBody>
                  <a:tcPr marL="7620" marR="7620" marT="7620" marB="0" anchor="ctr"/>
                </a:tc>
                <a:tc>
                  <a:txBody>
                    <a:bodyPr/>
                    <a:lstStyle/>
                    <a:p>
                      <a:pPr algn="ctr" fontAlgn="ctr"/>
                      <a:r>
                        <a:rPr lang="ru-RU" sz="900" b="0" i="1" u="none" strike="noStrike">
                          <a:latin typeface="Arial"/>
                        </a:rPr>
                        <a:t>8,59</a:t>
                      </a:r>
                    </a:p>
                  </a:txBody>
                  <a:tcPr marL="7620" marR="7620" marT="7620" marB="0" anchor="ctr"/>
                </a:tc>
                <a:tc>
                  <a:txBody>
                    <a:bodyPr/>
                    <a:lstStyle/>
                    <a:p>
                      <a:pPr algn="ctr" fontAlgn="ctr"/>
                      <a:r>
                        <a:rPr lang="ru-RU" sz="900" b="0" i="0" u="none" strike="noStrike">
                          <a:latin typeface="Arial"/>
                        </a:rPr>
                        <a:t>30 154 100,00</a:t>
                      </a:r>
                    </a:p>
                  </a:txBody>
                  <a:tcPr marL="7620" marR="7620" marT="7620" marB="0" anchor="ctr"/>
                </a:tc>
                <a:tc>
                  <a:txBody>
                    <a:bodyPr/>
                    <a:lstStyle/>
                    <a:p>
                      <a:pPr algn="ctr" fontAlgn="ctr"/>
                      <a:r>
                        <a:rPr lang="ru-RU" sz="900" b="0" i="0" u="none" strike="noStrike">
                          <a:latin typeface="Arial"/>
                        </a:rPr>
                        <a:t>8,54</a:t>
                      </a:r>
                    </a:p>
                  </a:txBody>
                  <a:tcPr marL="7620" marR="7620" marT="7620" marB="0" anchor="ctr"/>
                </a:tc>
              </a:tr>
              <a:tr h="370840">
                <a:tc>
                  <a:txBody>
                    <a:bodyPr/>
                    <a:lstStyle/>
                    <a:p>
                      <a:pPr algn="l" fontAlgn="b"/>
                      <a:r>
                        <a:rPr lang="ru-RU" sz="900" b="0" i="0" u="none" strike="noStrike" dirty="0">
                          <a:latin typeface="Arial"/>
                        </a:rPr>
                        <a:t>Другие вопросы в области культуры, кинематографии</a:t>
                      </a:r>
                    </a:p>
                  </a:txBody>
                  <a:tcPr marL="9525" marR="9525" marT="9525" marB="0" anchor="ctr"/>
                </a:tc>
                <a:tc>
                  <a:txBody>
                    <a:bodyPr/>
                    <a:lstStyle/>
                    <a:p>
                      <a:pPr algn="ctr" fontAlgn="ctr"/>
                      <a:r>
                        <a:rPr lang="ru-RU" sz="900" b="0" i="0" u="none" strike="noStrike">
                          <a:latin typeface="Arial"/>
                        </a:rPr>
                        <a:t>1 571 090,00</a:t>
                      </a:r>
                    </a:p>
                  </a:txBody>
                  <a:tcPr marL="7620" marR="7620" marT="7620" marB="0" anchor="ctr"/>
                </a:tc>
                <a:tc>
                  <a:txBody>
                    <a:bodyPr/>
                    <a:lstStyle/>
                    <a:p>
                      <a:pPr algn="ctr" fontAlgn="ctr"/>
                      <a:r>
                        <a:rPr lang="ru-RU" sz="900" b="0" i="1" u="none" strike="noStrike">
                          <a:latin typeface="Arial"/>
                        </a:rPr>
                        <a:t>0,39</a:t>
                      </a:r>
                    </a:p>
                  </a:txBody>
                  <a:tcPr marL="7620" marR="7620" marT="7620" marB="0" anchor="ctr"/>
                </a:tc>
                <a:tc>
                  <a:txBody>
                    <a:bodyPr/>
                    <a:lstStyle/>
                    <a:p>
                      <a:pPr algn="ctr" fontAlgn="ctr"/>
                      <a:r>
                        <a:rPr lang="ru-RU" sz="900" b="0" i="0" u="none" strike="noStrike">
                          <a:latin typeface="Arial"/>
                        </a:rPr>
                        <a:t>1 719 097,00</a:t>
                      </a:r>
                    </a:p>
                  </a:txBody>
                  <a:tcPr marL="7620" marR="7620" marT="7620" marB="0" anchor="ctr"/>
                </a:tc>
                <a:tc>
                  <a:txBody>
                    <a:bodyPr/>
                    <a:lstStyle/>
                    <a:p>
                      <a:pPr algn="ctr" fontAlgn="ctr"/>
                      <a:r>
                        <a:rPr lang="ru-RU" sz="900" b="0" i="1" u="none" strike="noStrike">
                          <a:latin typeface="Arial"/>
                        </a:rPr>
                        <a:t>0,48</a:t>
                      </a:r>
                    </a:p>
                  </a:txBody>
                  <a:tcPr marL="7620" marR="7620" marT="7620" marB="0" anchor="ctr"/>
                </a:tc>
                <a:tc>
                  <a:txBody>
                    <a:bodyPr/>
                    <a:lstStyle/>
                    <a:p>
                      <a:pPr algn="ctr" fontAlgn="ctr"/>
                      <a:r>
                        <a:rPr lang="ru-RU" sz="900" b="0" i="0" u="none" strike="noStrike" dirty="0">
                          <a:latin typeface="Arial"/>
                        </a:rPr>
                        <a:t>1 679 097,00</a:t>
                      </a:r>
                    </a:p>
                  </a:txBody>
                  <a:tcPr marL="7620" marR="7620" marT="7620" marB="0" anchor="ctr"/>
                </a:tc>
                <a:tc>
                  <a:txBody>
                    <a:bodyPr/>
                    <a:lstStyle/>
                    <a:p>
                      <a:pPr algn="ctr" fontAlgn="ctr"/>
                      <a:r>
                        <a:rPr lang="ru-RU" sz="900" b="0" i="1" u="none" strike="noStrike">
                          <a:latin typeface="Arial"/>
                        </a:rPr>
                        <a:t>0,49</a:t>
                      </a:r>
                    </a:p>
                  </a:txBody>
                  <a:tcPr marL="7620" marR="7620" marT="7620" marB="0" anchor="ctr"/>
                </a:tc>
                <a:tc>
                  <a:txBody>
                    <a:bodyPr/>
                    <a:lstStyle/>
                    <a:p>
                      <a:pPr algn="ctr" fontAlgn="ctr"/>
                      <a:r>
                        <a:rPr lang="ru-RU" sz="900" b="0" i="0" u="none" strike="noStrike">
                          <a:latin typeface="Arial"/>
                        </a:rPr>
                        <a:t>1 719 097,00</a:t>
                      </a:r>
                    </a:p>
                  </a:txBody>
                  <a:tcPr marL="7620" marR="7620" marT="7620" marB="0" anchor="ctr"/>
                </a:tc>
                <a:tc>
                  <a:txBody>
                    <a:bodyPr/>
                    <a:lstStyle/>
                    <a:p>
                      <a:pPr algn="ctr" fontAlgn="ctr"/>
                      <a:r>
                        <a:rPr lang="ru-RU" sz="900" b="0" i="0" u="none" strike="noStrike">
                          <a:latin typeface="Arial"/>
                        </a:rPr>
                        <a:t>0,49</a:t>
                      </a:r>
                    </a:p>
                  </a:txBody>
                  <a:tcPr marL="7620" marR="7620" marT="7620" marB="0" anchor="ctr"/>
                </a:tc>
              </a:tr>
              <a:tr h="370840">
                <a:tc>
                  <a:txBody>
                    <a:bodyPr/>
                    <a:lstStyle/>
                    <a:p>
                      <a:pPr algn="l" fontAlgn="b"/>
                      <a:r>
                        <a:rPr lang="ru-RU" sz="900" b="1" i="1" u="none" strike="noStrike" dirty="0">
                          <a:latin typeface="Arial"/>
                        </a:rPr>
                        <a:t>Здравоохранение</a:t>
                      </a:r>
                    </a:p>
                  </a:txBody>
                  <a:tcPr marL="9525" marR="9525" marT="9525" marB="0" anchor="ctr"/>
                </a:tc>
                <a:tc>
                  <a:txBody>
                    <a:bodyPr/>
                    <a:lstStyle/>
                    <a:p>
                      <a:pPr algn="ctr" fontAlgn="ctr"/>
                      <a:r>
                        <a:rPr lang="ru-RU" sz="900" b="1" i="1" u="none" strike="noStrike">
                          <a:latin typeface="Arial"/>
                        </a:rPr>
                        <a:t>469 412,00</a:t>
                      </a:r>
                    </a:p>
                  </a:txBody>
                  <a:tcPr marL="7620" marR="7620" marT="7620" marB="0" anchor="ctr"/>
                </a:tc>
                <a:tc>
                  <a:txBody>
                    <a:bodyPr/>
                    <a:lstStyle/>
                    <a:p>
                      <a:pPr algn="ctr" fontAlgn="ctr"/>
                      <a:r>
                        <a:rPr lang="ru-RU" sz="900" b="1" i="1" u="none" strike="noStrike">
                          <a:latin typeface="Arial"/>
                        </a:rPr>
                        <a:t>0,12</a:t>
                      </a:r>
                    </a:p>
                  </a:txBody>
                  <a:tcPr marL="7620" marR="7620" marT="7620" marB="0" anchor="ctr"/>
                </a:tc>
                <a:tc>
                  <a:txBody>
                    <a:bodyPr/>
                    <a:lstStyle/>
                    <a:p>
                      <a:pPr algn="ctr" fontAlgn="ctr"/>
                      <a:r>
                        <a:rPr lang="ru-RU" sz="900" b="1" i="1" u="none" strike="noStrike">
                          <a:latin typeface="Arial"/>
                        </a:rPr>
                        <a:t>287 132,00</a:t>
                      </a:r>
                    </a:p>
                  </a:txBody>
                  <a:tcPr marL="7620" marR="7620" marT="7620" marB="0" anchor="ctr"/>
                </a:tc>
                <a:tc>
                  <a:txBody>
                    <a:bodyPr/>
                    <a:lstStyle/>
                    <a:p>
                      <a:pPr algn="ctr" fontAlgn="ctr"/>
                      <a:r>
                        <a:rPr lang="ru-RU" sz="900" b="1" i="1" u="none" strike="noStrike">
                          <a:latin typeface="Arial"/>
                        </a:rPr>
                        <a:t>0,08</a:t>
                      </a:r>
                    </a:p>
                  </a:txBody>
                  <a:tcPr marL="7620" marR="7620" marT="7620" marB="0" anchor="ctr"/>
                </a:tc>
                <a:tc>
                  <a:txBody>
                    <a:bodyPr/>
                    <a:lstStyle/>
                    <a:p>
                      <a:pPr algn="ctr" fontAlgn="ctr"/>
                      <a:r>
                        <a:rPr lang="ru-RU" sz="900" b="1" i="1" u="none" strike="noStrike" dirty="0">
                          <a:latin typeface="Arial"/>
                        </a:rPr>
                        <a:t>287 132,00</a:t>
                      </a:r>
                    </a:p>
                  </a:txBody>
                  <a:tcPr marL="7620" marR="7620" marT="7620" marB="0" anchor="ctr"/>
                </a:tc>
                <a:tc>
                  <a:txBody>
                    <a:bodyPr/>
                    <a:lstStyle/>
                    <a:p>
                      <a:pPr algn="ctr" fontAlgn="ctr"/>
                      <a:r>
                        <a:rPr lang="ru-RU" sz="900" b="1" i="1" u="none" strike="noStrike">
                          <a:latin typeface="Arial"/>
                        </a:rPr>
                        <a:t>0,08</a:t>
                      </a:r>
                    </a:p>
                  </a:txBody>
                  <a:tcPr marL="7620" marR="7620" marT="7620" marB="0" anchor="ctr"/>
                </a:tc>
                <a:tc>
                  <a:txBody>
                    <a:bodyPr/>
                    <a:lstStyle/>
                    <a:p>
                      <a:pPr algn="ctr" fontAlgn="ctr"/>
                      <a:r>
                        <a:rPr lang="ru-RU" sz="900" b="1" i="1" u="none" strike="noStrike">
                          <a:latin typeface="Arial"/>
                        </a:rPr>
                        <a:t>287 132,00</a:t>
                      </a:r>
                    </a:p>
                  </a:txBody>
                  <a:tcPr marL="7620" marR="7620" marT="7620" marB="0" anchor="ctr"/>
                </a:tc>
                <a:tc>
                  <a:txBody>
                    <a:bodyPr/>
                    <a:lstStyle/>
                    <a:p>
                      <a:pPr algn="ctr" fontAlgn="ctr"/>
                      <a:r>
                        <a:rPr lang="ru-RU" sz="900" b="1" i="1" u="none" strike="noStrike">
                          <a:latin typeface="Arial"/>
                        </a:rPr>
                        <a:t>0,08</a:t>
                      </a:r>
                    </a:p>
                  </a:txBody>
                  <a:tcPr marL="7620" marR="7620" marT="7620" marB="0" anchor="ctr"/>
                </a:tc>
              </a:tr>
              <a:tr h="370840">
                <a:tc>
                  <a:txBody>
                    <a:bodyPr/>
                    <a:lstStyle/>
                    <a:p>
                      <a:pPr algn="l" fontAlgn="b"/>
                      <a:r>
                        <a:rPr lang="ru-RU" sz="900" b="0" i="0" u="none" strike="noStrike" dirty="0">
                          <a:latin typeface="Arial"/>
                        </a:rPr>
                        <a:t>Санитарно-эпидемиологическое благополучие</a:t>
                      </a:r>
                    </a:p>
                  </a:txBody>
                  <a:tcPr marL="9525" marR="9525" marT="9525" marB="0" anchor="ctr"/>
                </a:tc>
                <a:tc>
                  <a:txBody>
                    <a:bodyPr/>
                    <a:lstStyle/>
                    <a:p>
                      <a:pPr algn="ctr" fontAlgn="ctr"/>
                      <a:r>
                        <a:rPr lang="ru-RU" sz="900" b="0" i="0" u="none" strike="noStrike">
                          <a:latin typeface="Arial"/>
                        </a:rPr>
                        <a:t>469 412,00</a:t>
                      </a:r>
                    </a:p>
                  </a:txBody>
                  <a:tcPr marL="7620" marR="7620" marT="7620" marB="0" anchor="ctr"/>
                </a:tc>
                <a:tc>
                  <a:txBody>
                    <a:bodyPr/>
                    <a:lstStyle/>
                    <a:p>
                      <a:pPr algn="ctr" fontAlgn="ctr"/>
                      <a:r>
                        <a:rPr lang="ru-RU" sz="900" b="0" i="1" u="none" strike="noStrike">
                          <a:latin typeface="Arial"/>
                        </a:rPr>
                        <a:t>0,12</a:t>
                      </a:r>
                    </a:p>
                  </a:txBody>
                  <a:tcPr marL="7620" marR="7620" marT="7620" marB="0" anchor="ctr"/>
                </a:tc>
                <a:tc>
                  <a:txBody>
                    <a:bodyPr/>
                    <a:lstStyle/>
                    <a:p>
                      <a:pPr algn="ctr" fontAlgn="ctr"/>
                      <a:r>
                        <a:rPr lang="ru-RU" sz="900" b="0" i="0" u="none" strike="noStrike">
                          <a:latin typeface="Arial"/>
                        </a:rPr>
                        <a:t>287 132,00</a:t>
                      </a:r>
                    </a:p>
                  </a:txBody>
                  <a:tcPr marL="7620" marR="7620" marT="7620" marB="0" anchor="ctr"/>
                </a:tc>
                <a:tc>
                  <a:txBody>
                    <a:bodyPr/>
                    <a:lstStyle/>
                    <a:p>
                      <a:pPr algn="ctr" fontAlgn="ctr"/>
                      <a:r>
                        <a:rPr lang="ru-RU" sz="900" b="0" i="1" u="none" strike="noStrike">
                          <a:latin typeface="Arial"/>
                        </a:rPr>
                        <a:t>0,08</a:t>
                      </a:r>
                    </a:p>
                  </a:txBody>
                  <a:tcPr marL="7620" marR="7620" marT="7620" marB="0" anchor="ctr"/>
                </a:tc>
                <a:tc>
                  <a:txBody>
                    <a:bodyPr/>
                    <a:lstStyle/>
                    <a:p>
                      <a:pPr algn="ctr" fontAlgn="ctr"/>
                      <a:r>
                        <a:rPr lang="ru-RU" sz="900" b="0" i="0" u="none" strike="noStrike">
                          <a:latin typeface="Arial"/>
                        </a:rPr>
                        <a:t>287 132,00</a:t>
                      </a:r>
                    </a:p>
                  </a:txBody>
                  <a:tcPr marL="7620" marR="7620" marT="7620" marB="0" anchor="ctr"/>
                </a:tc>
                <a:tc>
                  <a:txBody>
                    <a:bodyPr/>
                    <a:lstStyle/>
                    <a:p>
                      <a:pPr algn="ctr" fontAlgn="ctr"/>
                      <a:r>
                        <a:rPr lang="ru-RU" sz="900" b="0" i="1" u="none" strike="noStrike" dirty="0">
                          <a:latin typeface="Arial"/>
                        </a:rPr>
                        <a:t>0,08</a:t>
                      </a:r>
                    </a:p>
                  </a:txBody>
                  <a:tcPr marL="7620" marR="7620" marT="7620" marB="0" anchor="ctr"/>
                </a:tc>
                <a:tc>
                  <a:txBody>
                    <a:bodyPr/>
                    <a:lstStyle/>
                    <a:p>
                      <a:pPr algn="ctr" fontAlgn="ctr"/>
                      <a:r>
                        <a:rPr lang="ru-RU" sz="900" b="0" i="0" u="none" strike="noStrike">
                          <a:latin typeface="Arial"/>
                        </a:rPr>
                        <a:t>287 132,00</a:t>
                      </a:r>
                    </a:p>
                  </a:txBody>
                  <a:tcPr marL="7620" marR="7620" marT="7620" marB="0" anchor="ctr"/>
                </a:tc>
                <a:tc>
                  <a:txBody>
                    <a:bodyPr/>
                    <a:lstStyle/>
                    <a:p>
                      <a:pPr algn="ctr" fontAlgn="ctr"/>
                      <a:r>
                        <a:rPr lang="ru-RU" sz="900" b="0" i="0" u="none" strike="noStrike">
                          <a:latin typeface="Arial"/>
                        </a:rPr>
                        <a:t>0,08</a:t>
                      </a:r>
                    </a:p>
                  </a:txBody>
                  <a:tcPr marL="7620" marR="7620" marT="7620" marB="0" anchor="ctr"/>
                </a:tc>
              </a:tr>
              <a:tr h="370840">
                <a:tc>
                  <a:txBody>
                    <a:bodyPr/>
                    <a:lstStyle/>
                    <a:p>
                      <a:pPr algn="l" fontAlgn="b"/>
                      <a:r>
                        <a:rPr lang="ru-RU" sz="900" b="1" i="1" u="none" strike="noStrike" dirty="0">
                          <a:latin typeface="Arial"/>
                        </a:rPr>
                        <a:t>Социальная политика</a:t>
                      </a:r>
                    </a:p>
                  </a:txBody>
                  <a:tcPr marL="9525" marR="9525" marT="9525" marB="0" anchor="ctr"/>
                </a:tc>
                <a:tc>
                  <a:txBody>
                    <a:bodyPr/>
                    <a:lstStyle/>
                    <a:p>
                      <a:pPr algn="ctr" fontAlgn="ctr"/>
                      <a:r>
                        <a:rPr lang="ru-RU" sz="900" b="1" i="1" u="none" strike="noStrike">
                          <a:latin typeface="Arial"/>
                        </a:rPr>
                        <a:t>24 030 801,00</a:t>
                      </a:r>
                    </a:p>
                  </a:txBody>
                  <a:tcPr marL="7620" marR="7620" marT="7620" marB="0" anchor="ctr"/>
                </a:tc>
                <a:tc>
                  <a:txBody>
                    <a:bodyPr/>
                    <a:lstStyle/>
                    <a:p>
                      <a:pPr algn="ctr" fontAlgn="ctr"/>
                      <a:r>
                        <a:rPr lang="ru-RU" sz="900" b="1" i="1" u="none" strike="noStrike">
                          <a:latin typeface="Arial"/>
                        </a:rPr>
                        <a:t>5,94</a:t>
                      </a:r>
                    </a:p>
                  </a:txBody>
                  <a:tcPr marL="7620" marR="7620" marT="7620" marB="0" anchor="ctr"/>
                </a:tc>
                <a:tc>
                  <a:txBody>
                    <a:bodyPr/>
                    <a:lstStyle/>
                    <a:p>
                      <a:pPr algn="ctr" fontAlgn="ctr"/>
                      <a:r>
                        <a:rPr lang="ru-RU" sz="900" b="1" i="1" u="none" strike="noStrike">
                          <a:latin typeface="Arial"/>
                        </a:rPr>
                        <a:t>24 619 463,00</a:t>
                      </a:r>
                    </a:p>
                  </a:txBody>
                  <a:tcPr marL="7620" marR="7620" marT="7620" marB="0" anchor="ctr"/>
                </a:tc>
                <a:tc>
                  <a:txBody>
                    <a:bodyPr/>
                    <a:lstStyle/>
                    <a:p>
                      <a:pPr algn="ctr" fontAlgn="ctr"/>
                      <a:r>
                        <a:rPr lang="ru-RU" sz="900" b="1" i="1" u="none" strike="noStrike">
                          <a:latin typeface="Arial"/>
                        </a:rPr>
                        <a:t>6,90</a:t>
                      </a:r>
                    </a:p>
                  </a:txBody>
                  <a:tcPr marL="7620" marR="7620" marT="7620" marB="0" anchor="ctr"/>
                </a:tc>
                <a:tc>
                  <a:txBody>
                    <a:bodyPr/>
                    <a:lstStyle/>
                    <a:p>
                      <a:pPr algn="ctr" fontAlgn="ctr"/>
                      <a:r>
                        <a:rPr lang="ru-RU" sz="900" b="1" i="1" u="none" strike="noStrike">
                          <a:latin typeface="Arial"/>
                        </a:rPr>
                        <a:t>24 619 463,00</a:t>
                      </a:r>
                    </a:p>
                  </a:txBody>
                  <a:tcPr marL="7620" marR="7620" marT="7620" marB="0" anchor="ctr"/>
                </a:tc>
                <a:tc>
                  <a:txBody>
                    <a:bodyPr/>
                    <a:lstStyle/>
                    <a:p>
                      <a:pPr algn="ctr" fontAlgn="ctr"/>
                      <a:r>
                        <a:rPr lang="ru-RU" sz="900" b="1" i="1" u="none" strike="noStrike">
                          <a:latin typeface="Arial"/>
                        </a:rPr>
                        <a:t>7,12</a:t>
                      </a:r>
                    </a:p>
                  </a:txBody>
                  <a:tcPr marL="7620" marR="7620" marT="7620" marB="0" anchor="ctr"/>
                </a:tc>
                <a:tc>
                  <a:txBody>
                    <a:bodyPr/>
                    <a:lstStyle/>
                    <a:p>
                      <a:pPr algn="ctr" fontAlgn="ctr"/>
                      <a:r>
                        <a:rPr lang="ru-RU" sz="900" b="1" i="1" u="none" strike="noStrike" dirty="0">
                          <a:latin typeface="Arial"/>
                        </a:rPr>
                        <a:t>24 619 463,00</a:t>
                      </a:r>
                    </a:p>
                  </a:txBody>
                  <a:tcPr marL="7620" marR="7620" marT="7620" marB="0" anchor="ctr"/>
                </a:tc>
                <a:tc>
                  <a:txBody>
                    <a:bodyPr/>
                    <a:lstStyle/>
                    <a:p>
                      <a:pPr algn="ctr" fontAlgn="ctr"/>
                      <a:r>
                        <a:rPr lang="ru-RU" sz="900" b="1" i="1" u="none" strike="noStrike">
                          <a:latin typeface="Arial"/>
                        </a:rPr>
                        <a:t>6,97</a:t>
                      </a:r>
                    </a:p>
                  </a:txBody>
                  <a:tcPr marL="7620" marR="7620" marT="7620" marB="0" anchor="ctr"/>
                </a:tc>
              </a:tr>
              <a:tr h="370840">
                <a:tc>
                  <a:txBody>
                    <a:bodyPr/>
                    <a:lstStyle/>
                    <a:p>
                      <a:pPr algn="l" fontAlgn="b"/>
                      <a:r>
                        <a:rPr lang="ru-RU" sz="900" b="0" i="0" u="none" strike="noStrike" dirty="0">
                          <a:latin typeface="Arial"/>
                        </a:rPr>
                        <a:t>Пенсионное обеспечение</a:t>
                      </a:r>
                    </a:p>
                  </a:txBody>
                  <a:tcPr marL="9525" marR="9525" marT="9525" marB="0" anchor="ctr"/>
                </a:tc>
                <a:tc>
                  <a:txBody>
                    <a:bodyPr/>
                    <a:lstStyle/>
                    <a:p>
                      <a:pPr algn="ctr" fontAlgn="ctr"/>
                      <a:r>
                        <a:rPr lang="ru-RU" sz="900" b="0" i="0" u="none" strike="noStrike">
                          <a:latin typeface="Arial"/>
                        </a:rPr>
                        <a:t>664 490,00</a:t>
                      </a:r>
                    </a:p>
                  </a:txBody>
                  <a:tcPr marL="7620" marR="7620" marT="7620" marB="0" anchor="ctr"/>
                </a:tc>
                <a:tc>
                  <a:txBody>
                    <a:bodyPr/>
                    <a:lstStyle/>
                    <a:p>
                      <a:pPr algn="ctr" fontAlgn="ctr"/>
                      <a:r>
                        <a:rPr lang="ru-RU" sz="900" b="0" i="1" u="none" strike="noStrike">
                          <a:latin typeface="Arial"/>
                        </a:rPr>
                        <a:t>0,16</a:t>
                      </a:r>
                    </a:p>
                  </a:txBody>
                  <a:tcPr marL="7620" marR="7620" marT="7620" marB="0" anchor="ctr"/>
                </a:tc>
                <a:tc>
                  <a:txBody>
                    <a:bodyPr/>
                    <a:lstStyle/>
                    <a:p>
                      <a:pPr algn="ctr" fontAlgn="ctr"/>
                      <a:r>
                        <a:rPr lang="ru-RU" sz="900" b="0" i="0" u="none" strike="noStrike">
                          <a:latin typeface="Arial"/>
                        </a:rPr>
                        <a:t>683 390,00</a:t>
                      </a:r>
                    </a:p>
                  </a:txBody>
                  <a:tcPr marL="7620" marR="7620" marT="7620" marB="0" anchor="ctr"/>
                </a:tc>
                <a:tc>
                  <a:txBody>
                    <a:bodyPr/>
                    <a:lstStyle/>
                    <a:p>
                      <a:pPr algn="ctr" fontAlgn="ctr"/>
                      <a:r>
                        <a:rPr lang="ru-RU" sz="900" b="0" i="1" u="none" strike="noStrike">
                          <a:latin typeface="Arial"/>
                        </a:rPr>
                        <a:t>0,19</a:t>
                      </a:r>
                    </a:p>
                  </a:txBody>
                  <a:tcPr marL="7620" marR="7620" marT="7620" marB="0" anchor="ctr"/>
                </a:tc>
                <a:tc>
                  <a:txBody>
                    <a:bodyPr/>
                    <a:lstStyle/>
                    <a:p>
                      <a:pPr algn="ctr" fontAlgn="ctr"/>
                      <a:r>
                        <a:rPr lang="ru-RU" sz="900" b="0" i="0" u="none" strike="noStrike">
                          <a:latin typeface="Arial"/>
                        </a:rPr>
                        <a:t>683 390,00</a:t>
                      </a:r>
                    </a:p>
                  </a:txBody>
                  <a:tcPr marL="7620" marR="7620" marT="7620" marB="0" anchor="ctr"/>
                </a:tc>
                <a:tc>
                  <a:txBody>
                    <a:bodyPr/>
                    <a:lstStyle/>
                    <a:p>
                      <a:pPr algn="ctr" fontAlgn="ctr"/>
                      <a:r>
                        <a:rPr lang="ru-RU" sz="900" b="0" i="1" u="none" strike="noStrike">
                          <a:latin typeface="Arial"/>
                        </a:rPr>
                        <a:t>0,20</a:t>
                      </a:r>
                    </a:p>
                  </a:txBody>
                  <a:tcPr marL="7620" marR="7620" marT="7620" marB="0" anchor="ctr"/>
                </a:tc>
                <a:tc>
                  <a:txBody>
                    <a:bodyPr/>
                    <a:lstStyle/>
                    <a:p>
                      <a:pPr algn="ctr" fontAlgn="ctr"/>
                      <a:r>
                        <a:rPr lang="ru-RU" sz="900" b="0" i="0" u="none" strike="noStrike" dirty="0">
                          <a:latin typeface="Arial"/>
                        </a:rPr>
                        <a:t>683 390,00</a:t>
                      </a:r>
                    </a:p>
                  </a:txBody>
                  <a:tcPr marL="7620" marR="7620" marT="7620" marB="0" anchor="ctr"/>
                </a:tc>
                <a:tc>
                  <a:txBody>
                    <a:bodyPr/>
                    <a:lstStyle/>
                    <a:p>
                      <a:pPr algn="ctr" fontAlgn="ctr"/>
                      <a:r>
                        <a:rPr lang="ru-RU" sz="900" b="0" i="0" u="none" strike="noStrike" dirty="0">
                          <a:latin typeface="Arial"/>
                        </a:rPr>
                        <a:t>0,19</a:t>
                      </a:r>
                    </a:p>
                  </a:txBody>
                  <a:tcPr marL="7620" marR="7620" marT="7620" marB="0" anchor="ctr"/>
                </a:tc>
              </a:tr>
              <a:tr h="370840">
                <a:tc>
                  <a:txBody>
                    <a:bodyPr/>
                    <a:lstStyle/>
                    <a:p>
                      <a:pPr algn="l" fontAlgn="b"/>
                      <a:r>
                        <a:rPr lang="ru-RU" sz="900" b="0" i="0" u="none" strike="noStrike" dirty="0">
                          <a:latin typeface="Arial"/>
                        </a:rPr>
                        <a:t>Социальное обеспечение населения</a:t>
                      </a:r>
                    </a:p>
                  </a:txBody>
                  <a:tcPr marL="9525" marR="9525" marT="9525" marB="0" anchor="ctr"/>
                </a:tc>
                <a:tc>
                  <a:txBody>
                    <a:bodyPr/>
                    <a:lstStyle/>
                    <a:p>
                      <a:pPr algn="ctr" fontAlgn="ctr"/>
                      <a:r>
                        <a:rPr lang="ru-RU" sz="900" b="0" i="0" u="none" strike="noStrike">
                          <a:latin typeface="Arial"/>
                        </a:rPr>
                        <a:t>15 301 095,00</a:t>
                      </a:r>
                    </a:p>
                  </a:txBody>
                  <a:tcPr marL="7620" marR="7620" marT="7620" marB="0" anchor="ctr"/>
                </a:tc>
                <a:tc>
                  <a:txBody>
                    <a:bodyPr/>
                    <a:lstStyle/>
                    <a:p>
                      <a:pPr algn="ctr" fontAlgn="ctr"/>
                      <a:r>
                        <a:rPr lang="ru-RU" sz="900" b="0" i="1" u="none" strike="noStrike">
                          <a:latin typeface="Arial"/>
                        </a:rPr>
                        <a:t>3,78</a:t>
                      </a:r>
                    </a:p>
                  </a:txBody>
                  <a:tcPr marL="7620" marR="7620" marT="7620" marB="0" anchor="ctr"/>
                </a:tc>
                <a:tc>
                  <a:txBody>
                    <a:bodyPr/>
                    <a:lstStyle/>
                    <a:p>
                      <a:pPr algn="ctr" fontAlgn="ctr"/>
                      <a:r>
                        <a:rPr lang="ru-RU" sz="900" b="0" i="0" u="none" strike="noStrike">
                          <a:latin typeface="Arial"/>
                        </a:rPr>
                        <a:t>15 070 198,00</a:t>
                      </a:r>
                    </a:p>
                  </a:txBody>
                  <a:tcPr marL="7620" marR="7620" marT="7620" marB="0" anchor="ctr"/>
                </a:tc>
                <a:tc>
                  <a:txBody>
                    <a:bodyPr/>
                    <a:lstStyle/>
                    <a:p>
                      <a:pPr algn="ctr" fontAlgn="ctr"/>
                      <a:r>
                        <a:rPr lang="ru-RU" sz="900" b="0" i="1" u="none" strike="noStrike">
                          <a:latin typeface="Arial"/>
                        </a:rPr>
                        <a:t>4,22</a:t>
                      </a:r>
                    </a:p>
                  </a:txBody>
                  <a:tcPr marL="7620" marR="7620" marT="7620" marB="0" anchor="ctr"/>
                </a:tc>
                <a:tc>
                  <a:txBody>
                    <a:bodyPr/>
                    <a:lstStyle/>
                    <a:p>
                      <a:pPr algn="ctr" fontAlgn="ctr"/>
                      <a:r>
                        <a:rPr lang="ru-RU" sz="900" b="0" i="0" u="none" strike="noStrike">
                          <a:latin typeface="Arial"/>
                        </a:rPr>
                        <a:t>15 070 198,00</a:t>
                      </a:r>
                    </a:p>
                  </a:txBody>
                  <a:tcPr marL="7620" marR="7620" marT="7620" marB="0" anchor="ctr"/>
                </a:tc>
                <a:tc>
                  <a:txBody>
                    <a:bodyPr/>
                    <a:lstStyle/>
                    <a:p>
                      <a:pPr algn="ctr" fontAlgn="ctr"/>
                      <a:r>
                        <a:rPr lang="ru-RU" sz="900" b="0" i="1" u="none" strike="noStrike">
                          <a:latin typeface="Arial"/>
                        </a:rPr>
                        <a:t>4,36</a:t>
                      </a:r>
                    </a:p>
                  </a:txBody>
                  <a:tcPr marL="7620" marR="7620" marT="7620" marB="0" anchor="ctr"/>
                </a:tc>
                <a:tc>
                  <a:txBody>
                    <a:bodyPr/>
                    <a:lstStyle/>
                    <a:p>
                      <a:pPr algn="ctr" fontAlgn="ctr"/>
                      <a:r>
                        <a:rPr lang="ru-RU" sz="900" b="0" i="0" u="none" strike="noStrike">
                          <a:latin typeface="Arial"/>
                        </a:rPr>
                        <a:t>15 070 198,00</a:t>
                      </a:r>
                    </a:p>
                  </a:txBody>
                  <a:tcPr marL="7620" marR="7620" marT="7620" marB="0" anchor="ctr"/>
                </a:tc>
                <a:tc>
                  <a:txBody>
                    <a:bodyPr/>
                    <a:lstStyle/>
                    <a:p>
                      <a:pPr algn="ctr" fontAlgn="ctr"/>
                      <a:r>
                        <a:rPr lang="ru-RU" sz="900" b="0" i="0" u="none" strike="noStrike" dirty="0">
                          <a:latin typeface="Arial"/>
                        </a:rPr>
                        <a:t>4,27</a:t>
                      </a:r>
                    </a:p>
                  </a:txBody>
                  <a:tcPr marL="7620" marR="7620" marT="7620" marB="0" anchor="ctr"/>
                </a:tc>
              </a:tr>
            </a:tbl>
          </a:graphicData>
        </a:graphic>
      </p:graphicFrame>
      <p:sp>
        <p:nvSpPr>
          <p:cNvPr id="4" name="Прямоугольник 3"/>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357166"/>
            <a:ext cx="7686700" cy="820122"/>
          </a:xfrm>
        </p:spPr>
        <p:txBody>
          <a:bodyPr anchor="ctr">
            <a:normAutofit/>
          </a:bodyPr>
          <a:lstStyle/>
          <a:p>
            <a:pPr algn="ctr"/>
            <a:r>
              <a:rPr lang="ru-RU" sz="250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СТРУКТУРА РАСХОДОВ БЮДЖЕТА ЛЬГОВСКОГО РАЙОНА КУРСКОЙ ОБЛАСТИ </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r>
              <a:rPr lang="ru-RU"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5</a:t>
            </a:r>
            <a:r>
              <a:rPr lang="en-US" sz="2500" i="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rPr>
              <a:t>]</a:t>
            </a:r>
            <a:endParaRPr lang="ru-RU" sz="2500" dirty="0"/>
          </a:p>
        </p:txBody>
      </p:sp>
      <p:graphicFrame>
        <p:nvGraphicFramePr>
          <p:cNvPr id="5" name="Содержимое 4"/>
          <p:cNvGraphicFramePr>
            <a:graphicFrameLocks noGrp="1"/>
          </p:cNvGraphicFramePr>
          <p:nvPr>
            <p:ph idx="1"/>
          </p:nvPr>
        </p:nvGraphicFramePr>
        <p:xfrm>
          <a:off x="457200" y="1609725"/>
          <a:ext cx="8543956" cy="5015547"/>
        </p:xfrm>
        <a:graphic>
          <a:graphicData uri="http://schemas.openxmlformats.org/drawingml/2006/table">
            <a:tbl>
              <a:tblPr firstRow="1" bandRow="1">
                <a:tableStyleId>{5C22544A-7EE6-4342-B048-85BDC9FD1C3A}</a:tableStyleId>
              </a:tblPr>
              <a:tblGrid>
                <a:gridCol w="2212547"/>
                <a:gridCol w="867677"/>
                <a:gridCol w="795371"/>
                <a:gridCol w="795371"/>
                <a:gridCol w="795371"/>
                <a:gridCol w="791603"/>
                <a:gridCol w="654525"/>
                <a:gridCol w="845673"/>
                <a:gridCol w="785818"/>
              </a:tblGrid>
              <a:tr h="833578">
                <a:tc>
                  <a:txBody>
                    <a:bodyPr/>
                    <a:lstStyle/>
                    <a:p>
                      <a:pPr algn="ctr" fontAlgn="ctr"/>
                      <a:r>
                        <a:rPr lang="ru-RU" sz="1000" b="1" i="0" u="none" strike="noStrike" dirty="0">
                          <a:latin typeface="Arial"/>
                        </a:rPr>
                        <a:t>Наименование</a:t>
                      </a:r>
                    </a:p>
                  </a:txBody>
                  <a:tcPr marL="8378" marR="8378" marT="9525" marB="0" anchor="ctr"/>
                </a:tc>
                <a:tc>
                  <a:txBody>
                    <a:bodyPr/>
                    <a:lstStyle/>
                    <a:p>
                      <a:pPr algn="ctr" fontAlgn="ctr"/>
                      <a:r>
                        <a:rPr lang="ru-RU" sz="1000" b="1" i="0" u="none" strike="noStrike" dirty="0" smtClean="0">
                          <a:latin typeface="Arial"/>
                        </a:rPr>
                        <a:t>2019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2020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2021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c>
                  <a:txBody>
                    <a:bodyPr/>
                    <a:lstStyle/>
                    <a:p>
                      <a:pPr algn="ctr" fontAlgn="ctr"/>
                      <a:r>
                        <a:rPr lang="ru-RU" sz="1000" b="1" i="0" u="none" strike="noStrike" dirty="0" smtClean="0">
                          <a:latin typeface="Arial"/>
                        </a:rPr>
                        <a:t>2022 </a:t>
                      </a:r>
                      <a:r>
                        <a:rPr lang="ru-RU" sz="1000" b="1" i="0" u="none" strike="noStrike" dirty="0">
                          <a:latin typeface="Arial"/>
                        </a:rPr>
                        <a:t>год</a:t>
                      </a:r>
                    </a:p>
                  </a:txBody>
                  <a:tcPr marL="9525" marR="9525" marT="9525" marB="0" anchor="ctr"/>
                </a:tc>
                <a:tc>
                  <a:txBody>
                    <a:bodyPr/>
                    <a:lstStyle/>
                    <a:p>
                      <a:pPr algn="ctr" fontAlgn="ctr"/>
                      <a:r>
                        <a:rPr lang="ru-RU" sz="1000" b="1" i="0" u="none" strike="noStrike" dirty="0">
                          <a:latin typeface="Arial"/>
                        </a:rPr>
                        <a:t>доля в общем объеме расходов, %</a:t>
                      </a:r>
                    </a:p>
                  </a:txBody>
                  <a:tcPr marL="9525" marR="9525" marT="9525" marB="0" anchor="ctr"/>
                </a:tc>
              </a:tr>
              <a:tr h="400666">
                <a:tc>
                  <a:txBody>
                    <a:bodyPr/>
                    <a:lstStyle/>
                    <a:p>
                      <a:pPr algn="l" fontAlgn="b"/>
                      <a:r>
                        <a:rPr lang="ru-RU" sz="1000" b="0" i="0" u="none" strike="noStrike" dirty="0">
                          <a:latin typeface="Arial"/>
                        </a:rPr>
                        <a:t>Охрана семьи и детства</a:t>
                      </a:r>
                    </a:p>
                  </a:txBody>
                  <a:tcPr marL="8378" marR="8378" marT="9525" marB="0" anchor="ctr"/>
                </a:tc>
                <a:tc>
                  <a:txBody>
                    <a:bodyPr/>
                    <a:lstStyle/>
                    <a:p>
                      <a:pPr algn="ctr" fontAlgn="ctr"/>
                      <a:r>
                        <a:rPr lang="ru-RU" sz="1000" b="0" i="0" u="none" strike="noStrike" dirty="0">
                          <a:latin typeface="Arial"/>
                        </a:rPr>
                        <a:t>6 289 216,00</a:t>
                      </a:r>
                    </a:p>
                  </a:txBody>
                  <a:tcPr marL="7620" marR="7620" marT="7620" marB="0" anchor="ctr"/>
                </a:tc>
                <a:tc>
                  <a:txBody>
                    <a:bodyPr/>
                    <a:lstStyle/>
                    <a:p>
                      <a:pPr algn="ctr" fontAlgn="ctr"/>
                      <a:r>
                        <a:rPr lang="ru-RU" sz="1000" b="0" i="1" u="none" strike="noStrike">
                          <a:latin typeface="Arial"/>
                        </a:rPr>
                        <a:t>1,55</a:t>
                      </a:r>
                    </a:p>
                  </a:txBody>
                  <a:tcPr marL="7620" marR="7620" marT="7620" marB="0" anchor="ctr"/>
                </a:tc>
                <a:tc>
                  <a:txBody>
                    <a:bodyPr/>
                    <a:lstStyle/>
                    <a:p>
                      <a:pPr algn="ctr" fontAlgn="ctr"/>
                      <a:r>
                        <a:rPr lang="ru-RU" sz="1000" b="0" i="0" u="none" strike="noStrike">
                          <a:latin typeface="Arial"/>
                        </a:rPr>
                        <a:t>7 031 075,00</a:t>
                      </a:r>
                    </a:p>
                  </a:txBody>
                  <a:tcPr marL="7620" marR="7620" marT="7620" marB="0" anchor="ctr"/>
                </a:tc>
                <a:tc>
                  <a:txBody>
                    <a:bodyPr/>
                    <a:lstStyle/>
                    <a:p>
                      <a:pPr algn="ctr" fontAlgn="ctr"/>
                      <a:r>
                        <a:rPr lang="ru-RU" sz="1000" b="0" i="1" u="none" strike="noStrike">
                          <a:latin typeface="Arial"/>
                        </a:rPr>
                        <a:t>1,97</a:t>
                      </a:r>
                    </a:p>
                  </a:txBody>
                  <a:tcPr marL="7620" marR="7620" marT="7620" marB="0" anchor="ctr"/>
                </a:tc>
                <a:tc>
                  <a:txBody>
                    <a:bodyPr/>
                    <a:lstStyle/>
                    <a:p>
                      <a:pPr algn="ctr" fontAlgn="ctr"/>
                      <a:r>
                        <a:rPr lang="ru-RU" sz="1000" b="0" i="0" u="none" strike="noStrike">
                          <a:latin typeface="Arial"/>
                        </a:rPr>
                        <a:t>7 031 075,00</a:t>
                      </a:r>
                    </a:p>
                  </a:txBody>
                  <a:tcPr marL="7620" marR="7620" marT="7620" marB="0" anchor="ctr"/>
                </a:tc>
                <a:tc>
                  <a:txBody>
                    <a:bodyPr/>
                    <a:lstStyle/>
                    <a:p>
                      <a:pPr algn="ctr" fontAlgn="ctr"/>
                      <a:r>
                        <a:rPr lang="ru-RU" sz="1000" b="0" i="1" u="none" strike="noStrike">
                          <a:latin typeface="Arial"/>
                        </a:rPr>
                        <a:t>2,03</a:t>
                      </a:r>
                    </a:p>
                  </a:txBody>
                  <a:tcPr marL="7620" marR="7620" marT="7620" marB="0" anchor="ctr"/>
                </a:tc>
                <a:tc>
                  <a:txBody>
                    <a:bodyPr/>
                    <a:lstStyle/>
                    <a:p>
                      <a:pPr algn="ctr" fontAlgn="ctr"/>
                      <a:r>
                        <a:rPr lang="ru-RU" sz="1000" b="0" i="0" u="none" strike="noStrike">
                          <a:latin typeface="Arial"/>
                        </a:rPr>
                        <a:t>7 031 075,00</a:t>
                      </a:r>
                    </a:p>
                  </a:txBody>
                  <a:tcPr marL="7620" marR="7620" marT="7620" marB="0" anchor="ctr"/>
                </a:tc>
                <a:tc>
                  <a:txBody>
                    <a:bodyPr/>
                    <a:lstStyle/>
                    <a:p>
                      <a:pPr algn="ctr" fontAlgn="ctr"/>
                      <a:r>
                        <a:rPr lang="ru-RU" sz="1000" b="0" i="0" u="none" strike="noStrike">
                          <a:latin typeface="Arial"/>
                        </a:rPr>
                        <a:t>1,99</a:t>
                      </a:r>
                    </a:p>
                  </a:txBody>
                  <a:tcPr marL="7620" marR="7620" marT="7620" marB="0" anchor="ctr"/>
                </a:tc>
              </a:tr>
              <a:tr h="400666">
                <a:tc>
                  <a:txBody>
                    <a:bodyPr/>
                    <a:lstStyle/>
                    <a:p>
                      <a:pPr algn="l" fontAlgn="b"/>
                      <a:r>
                        <a:rPr lang="ru-RU" sz="1000" b="0" i="0" u="none" strike="noStrike" dirty="0">
                          <a:latin typeface="Arial"/>
                        </a:rPr>
                        <a:t>Другие вопросы в области социальной политики</a:t>
                      </a:r>
                    </a:p>
                  </a:txBody>
                  <a:tcPr marL="8378" marR="8378" marT="9525" marB="0" anchor="ctr"/>
                </a:tc>
                <a:tc>
                  <a:txBody>
                    <a:bodyPr/>
                    <a:lstStyle/>
                    <a:p>
                      <a:pPr algn="ctr" fontAlgn="ctr"/>
                      <a:r>
                        <a:rPr lang="ru-RU" sz="1000" b="0" i="0" u="none" strike="noStrike">
                          <a:latin typeface="Arial"/>
                        </a:rPr>
                        <a:t>1 776 000,00</a:t>
                      </a:r>
                    </a:p>
                  </a:txBody>
                  <a:tcPr marL="7620" marR="7620" marT="7620" marB="0" anchor="ctr"/>
                </a:tc>
                <a:tc>
                  <a:txBody>
                    <a:bodyPr/>
                    <a:lstStyle/>
                    <a:p>
                      <a:pPr algn="ctr" fontAlgn="ctr"/>
                      <a:r>
                        <a:rPr lang="ru-RU" sz="1000" b="0" i="1" u="none" strike="noStrike">
                          <a:latin typeface="Arial"/>
                        </a:rPr>
                        <a:t>0,44</a:t>
                      </a:r>
                    </a:p>
                  </a:txBody>
                  <a:tcPr marL="7620" marR="7620" marT="7620" marB="0" anchor="ctr"/>
                </a:tc>
                <a:tc>
                  <a:txBody>
                    <a:bodyPr/>
                    <a:lstStyle/>
                    <a:p>
                      <a:pPr algn="ctr" fontAlgn="ctr"/>
                      <a:r>
                        <a:rPr lang="ru-RU" sz="1000" b="0" i="0" u="none" strike="noStrike">
                          <a:latin typeface="Arial"/>
                        </a:rPr>
                        <a:t>1 834 800,00</a:t>
                      </a:r>
                    </a:p>
                  </a:txBody>
                  <a:tcPr marL="7620" marR="7620" marT="7620" marB="0" anchor="ctr"/>
                </a:tc>
                <a:tc>
                  <a:txBody>
                    <a:bodyPr/>
                    <a:lstStyle/>
                    <a:p>
                      <a:pPr algn="ctr" fontAlgn="ctr"/>
                      <a:r>
                        <a:rPr lang="ru-RU" sz="1000" b="0" i="1" u="none" strike="noStrike">
                          <a:latin typeface="Arial"/>
                        </a:rPr>
                        <a:t>0,51</a:t>
                      </a:r>
                    </a:p>
                  </a:txBody>
                  <a:tcPr marL="7620" marR="7620" marT="7620" marB="0" anchor="ctr"/>
                </a:tc>
                <a:tc>
                  <a:txBody>
                    <a:bodyPr/>
                    <a:lstStyle/>
                    <a:p>
                      <a:pPr algn="ctr" fontAlgn="ctr"/>
                      <a:r>
                        <a:rPr lang="ru-RU" sz="1000" b="0" i="0" u="none" strike="noStrike">
                          <a:latin typeface="Arial"/>
                        </a:rPr>
                        <a:t>1 834 800,00</a:t>
                      </a:r>
                    </a:p>
                  </a:txBody>
                  <a:tcPr marL="7620" marR="7620" marT="7620" marB="0" anchor="ctr"/>
                </a:tc>
                <a:tc>
                  <a:txBody>
                    <a:bodyPr/>
                    <a:lstStyle/>
                    <a:p>
                      <a:pPr algn="ctr" fontAlgn="ctr"/>
                      <a:r>
                        <a:rPr lang="ru-RU" sz="1000" b="0" i="1" u="none" strike="noStrike">
                          <a:latin typeface="Arial"/>
                        </a:rPr>
                        <a:t>0,53</a:t>
                      </a:r>
                    </a:p>
                  </a:txBody>
                  <a:tcPr marL="7620" marR="7620" marT="7620" marB="0" anchor="ctr"/>
                </a:tc>
                <a:tc>
                  <a:txBody>
                    <a:bodyPr/>
                    <a:lstStyle/>
                    <a:p>
                      <a:pPr algn="ctr" fontAlgn="ctr"/>
                      <a:r>
                        <a:rPr lang="ru-RU" sz="1000" b="0" i="0" u="none" strike="noStrike">
                          <a:latin typeface="Arial"/>
                        </a:rPr>
                        <a:t>1 834 800,00</a:t>
                      </a:r>
                    </a:p>
                  </a:txBody>
                  <a:tcPr marL="7620" marR="7620" marT="7620" marB="0" anchor="ctr"/>
                </a:tc>
                <a:tc>
                  <a:txBody>
                    <a:bodyPr/>
                    <a:lstStyle/>
                    <a:p>
                      <a:pPr algn="ctr" fontAlgn="ctr"/>
                      <a:r>
                        <a:rPr lang="ru-RU" sz="1000" b="0" i="0" u="none" strike="noStrike">
                          <a:latin typeface="Arial"/>
                        </a:rPr>
                        <a:t>0,52</a:t>
                      </a:r>
                    </a:p>
                  </a:txBody>
                  <a:tcPr marL="7620" marR="7620" marT="7620" marB="0" anchor="ctr"/>
                </a:tc>
              </a:tr>
              <a:tr h="400666">
                <a:tc>
                  <a:txBody>
                    <a:bodyPr/>
                    <a:lstStyle/>
                    <a:p>
                      <a:pPr algn="l" fontAlgn="b"/>
                      <a:r>
                        <a:rPr lang="ru-RU" sz="1000" b="1" i="1" u="none" strike="noStrike" dirty="0">
                          <a:latin typeface="Arial"/>
                        </a:rPr>
                        <a:t>Физическая культура и спорт</a:t>
                      </a:r>
                    </a:p>
                  </a:txBody>
                  <a:tcPr marL="8378" marR="8378" marT="9525" marB="0" anchor="ctr"/>
                </a:tc>
                <a:tc>
                  <a:txBody>
                    <a:bodyPr/>
                    <a:lstStyle/>
                    <a:p>
                      <a:pPr algn="ctr" fontAlgn="ctr"/>
                      <a:r>
                        <a:rPr lang="ru-RU" sz="1000" b="1" i="1" u="none" strike="noStrike">
                          <a:latin typeface="Arial"/>
                        </a:rPr>
                        <a:t>254 900,00</a:t>
                      </a:r>
                    </a:p>
                  </a:txBody>
                  <a:tcPr marL="7620" marR="7620" marT="7620" marB="0" anchor="ctr"/>
                </a:tc>
                <a:tc>
                  <a:txBody>
                    <a:bodyPr/>
                    <a:lstStyle/>
                    <a:p>
                      <a:pPr algn="ctr" fontAlgn="ctr"/>
                      <a:r>
                        <a:rPr lang="ru-RU" sz="1000" b="1" i="1" u="none" strike="noStrike">
                          <a:latin typeface="Arial"/>
                        </a:rPr>
                        <a:t>0,06</a:t>
                      </a:r>
                    </a:p>
                  </a:txBody>
                  <a:tcPr marL="7620" marR="7620" marT="7620" marB="0" anchor="ctr"/>
                </a:tc>
                <a:tc>
                  <a:txBody>
                    <a:bodyPr/>
                    <a:lstStyle/>
                    <a:p>
                      <a:pPr algn="ctr" fontAlgn="ctr"/>
                      <a:r>
                        <a:rPr lang="ru-RU" sz="1000" b="1" i="1" u="none" strike="noStrike">
                          <a:latin typeface="Arial"/>
                        </a:rPr>
                        <a:t>310 130,00</a:t>
                      </a:r>
                    </a:p>
                  </a:txBody>
                  <a:tcPr marL="7620" marR="7620" marT="7620" marB="0" anchor="ctr"/>
                </a:tc>
                <a:tc>
                  <a:txBody>
                    <a:bodyPr/>
                    <a:lstStyle/>
                    <a:p>
                      <a:pPr algn="ctr" fontAlgn="ctr"/>
                      <a:r>
                        <a:rPr lang="ru-RU" sz="1000" b="1" i="1" u="none" strike="noStrike">
                          <a:latin typeface="Arial"/>
                        </a:rPr>
                        <a:t>0,09</a:t>
                      </a:r>
                    </a:p>
                  </a:txBody>
                  <a:tcPr marL="7620" marR="7620" marT="7620" marB="0" anchor="ctr"/>
                </a:tc>
                <a:tc>
                  <a:txBody>
                    <a:bodyPr/>
                    <a:lstStyle/>
                    <a:p>
                      <a:pPr algn="ctr" fontAlgn="ctr"/>
                      <a:r>
                        <a:rPr lang="ru-RU" sz="1000" b="1" i="1" u="none" strike="noStrike">
                          <a:latin typeface="Arial"/>
                        </a:rPr>
                        <a:t>310 130,00</a:t>
                      </a:r>
                    </a:p>
                  </a:txBody>
                  <a:tcPr marL="7620" marR="7620" marT="7620" marB="0" anchor="ctr"/>
                </a:tc>
                <a:tc>
                  <a:txBody>
                    <a:bodyPr/>
                    <a:lstStyle/>
                    <a:p>
                      <a:pPr algn="ctr" fontAlgn="ctr"/>
                      <a:r>
                        <a:rPr lang="ru-RU" sz="1000" b="1" i="1" u="none" strike="noStrike">
                          <a:latin typeface="Arial"/>
                        </a:rPr>
                        <a:t>0,09</a:t>
                      </a:r>
                    </a:p>
                  </a:txBody>
                  <a:tcPr marL="7620" marR="7620" marT="7620" marB="0" anchor="ctr"/>
                </a:tc>
                <a:tc>
                  <a:txBody>
                    <a:bodyPr/>
                    <a:lstStyle/>
                    <a:p>
                      <a:pPr algn="ctr" fontAlgn="ctr"/>
                      <a:r>
                        <a:rPr lang="ru-RU" sz="1000" b="1" i="1" u="none" strike="noStrike">
                          <a:latin typeface="Arial"/>
                        </a:rPr>
                        <a:t>310 130,00</a:t>
                      </a:r>
                    </a:p>
                  </a:txBody>
                  <a:tcPr marL="7620" marR="7620" marT="7620" marB="0" anchor="ctr"/>
                </a:tc>
                <a:tc>
                  <a:txBody>
                    <a:bodyPr/>
                    <a:lstStyle/>
                    <a:p>
                      <a:pPr algn="ctr" fontAlgn="ctr"/>
                      <a:r>
                        <a:rPr lang="ru-RU" sz="1000" b="1" i="1" u="none" strike="noStrike">
                          <a:latin typeface="Arial"/>
                        </a:rPr>
                        <a:t>0,09</a:t>
                      </a:r>
                    </a:p>
                  </a:txBody>
                  <a:tcPr marL="7620" marR="7620" marT="7620" marB="0" anchor="ctr"/>
                </a:tc>
              </a:tr>
              <a:tr h="400666">
                <a:tc>
                  <a:txBody>
                    <a:bodyPr/>
                    <a:lstStyle/>
                    <a:p>
                      <a:pPr algn="l" fontAlgn="b"/>
                      <a:r>
                        <a:rPr lang="ru-RU" sz="1000" b="0" i="0" u="none" strike="noStrike" dirty="0">
                          <a:latin typeface="Arial"/>
                        </a:rPr>
                        <a:t>Физическая культура</a:t>
                      </a:r>
                    </a:p>
                  </a:txBody>
                  <a:tcPr marL="8378" marR="8378" marT="9525" marB="0" anchor="ctr"/>
                </a:tc>
                <a:tc>
                  <a:txBody>
                    <a:bodyPr/>
                    <a:lstStyle/>
                    <a:p>
                      <a:pPr algn="ctr" fontAlgn="ctr"/>
                      <a:r>
                        <a:rPr lang="ru-RU" sz="1000" b="0" i="0" u="none" strike="noStrike">
                          <a:latin typeface="Arial"/>
                        </a:rPr>
                        <a:t>254 900,00</a:t>
                      </a:r>
                    </a:p>
                  </a:txBody>
                  <a:tcPr marL="7620" marR="7620" marT="7620" marB="0" anchor="ctr"/>
                </a:tc>
                <a:tc>
                  <a:txBody>
                    <a:bodyPr/>
                    <a:lstStyle/>
                    <a:p>
                      <a:pPr algn="ctr" fontAlgn="ctr"/>
                      <a:r>
                        <a:rPr lang="ru-RU" sz="1000" b="0" i="1" u="none" strike="noStrike">
                          <a:latin typeface="Arial"/>
                        </a:rPr>
                        <a:t>0,06</a:t>
                      </a:r>
                    </a:p>
                  </a:txBody>
                  <a:tcPr marL="7620" marR="7620" marT="7620" marB="0" anchor="ctr"/>
                </a:tc>
                <a:tc>
                  <a:txBody>
                    <a:bodyPr/>
                    <a:lstStyle/>
                    <a:p>
                      <a:pPr algn="ctr" fontAlgn="ctr"/>
                      <a:r>
                        <a:rPr lang="ru-RU" sz="1000" b="0" i="0" u="none" strike="noStrike">
                          <a:latin typeface="Arial"/>
                        </a:rPr>
                        <a:t>310 130,00</a:t>
                      </a:r>
                    </a:p>
                  </a:txBody>
                  <a:tcPr marL="7620" marR="7620" marT="7620" marB="0" anchor="ctr"/>
                </a:tc>
                <a:tc>
                  <a:txBody>
                    <a:bodyPr/>
                    <a:lstStyle/>
                    <a:p>
                      <a:pPr algn="ctr" fontAlgn="ctr"/>
                      <a:r>
                        <a:rPr lang="ru-RU" sz="1000" b="0" i="1" u="none" strike="noStrike">
                          <a:latin typeface="Arial"/>
                        </a:rPr>
                        <a:t>0,09</a:t>
                      </a:r>
                    </a:p>
                  </a:txBody>
                  <a:tcPr marL="7620" marR="7620" marT="7620" marB="0" anchor="ctr"/>
                </a:tc>
                <a:tc>
                  <a:txBody>
                    <a:bodyPr/>
                    <a:lstStyle/>
                    <a:p>
                      <a:pPr algn="ctr" fontAlgn="ctr"/>
                      <a:r>
                        <a:rPr lang="ru-RU" sz="1000" b="0" i="0" u="none" strike="noStrike">
                          <a:latin typeface="Arial"/>
                        </a:rPr>
                        <a:t>310 130,00</a:t>
                      </a:r>
                    </a:p>
                  </a:txBody>
                  <a:tcPr marL="7620" marR="7620" marT="7620" marB="0" anchor="ctr"/>
                </a:tc>
                <a:tc>
                  <a:txBody>
                    <a:bodyPr/>
                    <a:lstStyle/>
                    <a:p>
                      <a:pPr algn="ctr" fontAlgn="ctr"/>
                      <a:r>
                        <a:rPr lang="ru-RU" sz="1000" b="0" i="1" u="none" strike="noStrike">
                          <a:latin typeface="Arial"/>
                        </a:rPr>
                        <a:t>0,09</a:t>
                      </a:r>
                    </a:p>
                  </a:txBody>
                  <a:tcPr marL="7620" marR="7620" marT="7620" marB="0" anchor="ctr"/>
                </a:tc>
                <a:tc>
                  <a:txBody>
                    <a:bodyPr/>
                    <a:lstStyle/>
                    <a:p>
                      <a:pPr algn="ctr" fontAlgn="ctr"/>
                      <a:r>
                        <a:rPr lang="ru-RU" sz="1000" b="0" i="0" u="none" strike="noStrike">
                          <a:latin typeface="Arial"/>
                        </a:rPr>
                        <a:t>310 130,00</a:t>
                      </a:r>
                    </a:p>
                  </a:txBody>
                  <a:tcPr marL="7620" marR="7620" marT="7620" marB="0" anchor="ctr"/>
                </a:tc>
                <a:tc>
                  <a:txBody>
                    <a:bodyPr/>
                    <a:lstStyle/>
                    <a:p>
                      <a:pPr algn="ctr" fontAlgn="ctr"/>
                      <a:r>
                        <a:rPr lang="ru-RU" sz="1000" b="0" i="0" u="none" strike="noStrike">
                          <a:latin typeface="Arial"/>
                        </a:rPr>
                        <a:t>0,09</a:t>
                      </a:r>
                    </a:p>
                  </a:txBody>
                  <a:tcPr marL="7620" marR="7620" marT="7620" marB="0" anchor="ctr"/>
                </a:tc>
              </a:tr>
              <a:tr h="1006136">
                <a:tc>
                  <a:txBody>
                    <a:bodyPr/>
                    <a:lstStyle/>
                    <a:p>
                      <a:pPr algn="l" fontAlgn="b"/>
                      <a:r>
                        <a:rPr lang="ru-RU" sz="1000" b="1" i="1" u="none" strike="noStrike" dirty="0">
                          <a:latin typeface="Arial"/>
                        </a:rPr>
                        <a:t>Межбюджетные трансферты общего характера бюджетам субъектов Российской Федерации и муниципальных образований</a:t>
                      </a:r>
                    </a:p>
                  </a:txBody>
                  <a:tcPr marL="8378" marR="8378" marT="9525" marB="0" anchor="ctr"/>
                </a:tc>
                <a:tc>
                  <a:txBody>
                    <a:bodyPr/>
                    <a:lstStyle/>
                    <a:p>
                      <a:pPr algn="ctr" fontAlgn="ctr"/>
                      <a:r>
                        <a:rPr lang="ru-RU" sz="1000" b="1" i="1" u="none" strike="noStrike">
                          <a:latin typeface="Arial"/>
                        </a:rPr>
                        <a:t>5 191 331,00</a:t>
                      </a:r>
                    </a:p>
                  </a:txBody>
                  <a:tcPr marL="7620" marR="7620" marT="7620" marB="0" anchor="ctr"/>
                </a:tc>
                <a:tc>
                  <a:txBody>
                    <a:bodyPr/>
                    <a:lstStyle/>
                    <a:p>
                      <a:pPr algn="ctr" fontAlgn="ctr"/>
                      <a:r>
                        <a:rPr lang="ru-RU" sz="1000" b="1" i="1" u="none" strike="noStrike">
                          <a:latin typeface="Arial"/>
                        </a:rPr>
                        <a:t>1,28</a:t>
                      </a:r>
                    </a:p>
                  </a:txBody>
                  <a:tcPr marL="7620" marR="7620" marT="7620" marB="0" anchor="ctr"/>
                </a:tc>
                <a:tc>
                  <a:txBody>
                    <a:bodyPr/>
                    <a:lstStyle/>
                    <a:p>
                      <a:pPr algn="ctr" fontAlgn="ctr"/>
                      <a:r>
                        <a:rPr lang="ru-RU" sz="1000" b="1" i="1" u="none" strike="noStrike">
                          <a:latin typeface="Arial"/>
                        </a:rPr>
                        <a:t>6 999 650,00</a:t>
                      </a:r>
                    </a:p>
                  </a:txBody>
                  <a:tcPr marL="7620" marR="7620" marT="7620" marB="0" anchor="ctr"/>
                </a:tc>
                <a:tc>
                  <a:txBody>
                    <a:bodyPr/>
                    <a:lstStyle/>
                    <a:p>
                      <a:pPr algn="ctr" fontAlgn="ctr"/>
                      <a:r>
                        <a:rPr lang="ru-RU" sz="1000" b="1" i="1" u="none" strike="noStrike">
                          <a:latin typeface="Arial"/>
                        </a:rPr>
                        <a:t>1,96</a:t>
                      </a:r>
                    </a:p>
                  </a:txBody>
                  <a:tcPr marL="7620" marR="7620" marT="7620" marB="0" anchor="ctr"/>
                </a:tc>
                <a:tc>
                  <a:txBody>
                    <a:bodyPr/>
                    <a:lstStyle/>
                    <a:p>
                      <a:pPr algn="ctr" fontAlgn="ctr"/>
                      <a:r>
                        <a:rPr lang="ru-RU" sz="1000" b="1" i="1" u="none" strike="noStrike" dirty="0">
                          <a:latin typeface="Arial"/>
                        </a:rPr>
                        <a:t>5 599 720,00</a:t>
                      </a:r>
                    </a:p>
                  </a:txBody>
                  <a:tcPr marL="7620" marR="7620" marT="7620" marB="0" anchor="ctr"/>
                </a:tc>
                <a:tc>
                  <a:txBody>
                    <a:bodyPr/>
                    <a:lstStyle/>
                    <a:p>
                      <a:pPr algn="ctr" fontAlgn="ctr"/>
                      <a:r>
                        <a:rPr lang="ru-RU" sz="1000" b="1" i="1" u="none" strike="noStrike">
                          <a:latin typeface="Arial"/>
                        </a:rPr>
                        <a:t>1,62</a:t>
                      </a:r>
                    </a:p>
                  </a:txBody>
                  <a:tcPr marL="7620" marR="7620" marT="7620" marB="0" anchor="ctr"/>
                </a:tc>
                <a:tc>
                  <a:txBody>
                    <a:bodyPr/>
                    <a:lstStyle/>
                    <a:p>
                      <a:pPr algn="ctr" fontAlgn="ctr"/>
                      <a:r>
                        <a:rPr lang="ru-RU" sz="1000" b="1" i="1" u="none" strike="noStrike">
                          <a:latin typeface="Arial"/>
                        </a:rPr>
                        <a:t>5 599 720,00</a:t>
                      </a:r>
                    </a:p>
                  </a:txBody>
                  <a:tcPr marL="7620" marR="7620" marT="7620" marB="0" anchor="ctr"/>
                </a:tc>
                <a:tc>
                  <a:txBody>
                    <a:bodyPr/>
                    <a:lstStyle/>
                    <a:p>
                      <a:pPr algn="ctr" fontAlgn="ctr"/>
                      <a:r>
                        <a:rPr lang="ru-RU" sz="1000" b="1" i="1" u="none" strike="noStrike">
                          <a:latin typeface="Arial"/>
                        </a:rPr>
                        <a:t>1,59</a:t>
                      </a:r>
                    </a:p>
                  </a:txBody>
                  <a:tcPr marL="7620" marR="7620" marT="7620" marB="0" anchor="ctr"/>
                </a:tc>
              </a:tr>
              <a:tr h="771837">
                <a:tc>
                  <a:txBody>
                    <a:bodyPr/>
                    <a:lstStyle/>
                    <a:p>
                      <a:pPr algn="l" fontAlgn="b"/>
                      <a:r>
                        <a:rPr lang="ru-RU" sz="1000" b="0" i="0" u="none" strike="noStrike" dirty="0">
                          <a:latin typeface="Arial"/>
                        </a:rPr>
                        <a:t>Дотации на выравнивание бюджетной обеспеченности субъектов Российской Федерации и муниципальных образований</a:t>
                      </a:r>
                    </a:p>
                  </a:txBody>
                  <a:tcPr marL="8378" marR="8378" marT="9525" marB="0" anchor="ctr"/>
                </a:tc>
                <a:tc>
                  <a:txBody>
                    <a:bodyPr/>
                    <a:lstStyle/>
                    <a:p>
                      <a:pPr algn="ctr" fontAlgn="ctr"/>
                      <a:r>
                        <a:rPr lang="ru-RU" sz="1000" b="0" i="0" u="none" strike="noStrike">
                          <a:latin typeface="Arial"/>
                        </a:rPr>
                        <a:t>4 731 461,00</a:t>
                      </a:r>
                    </a:p>
                  </a:txBody>
                  <a:tcPr marL="7620" marR="7620" marT="7620" marB="0" anchor="ctr"/>
                </a:tc>
                <a:tc>
                  <a:txBody>
                    <a:bodyPr/>
                    <a:lstStyle/>
                    <a:p>
                      <a:pPr algn="ctr" fontAlgn="ctr"/>
                      <a:r>
                        <a:rPr lang="ru-RU" sz="1000" b="0" i="1" u="none" strike="noStrike">
                          <a:latin typeface="Arial"/>
                        </a:rPr>
                        <a:t>1,17</a:t>
                      </a:r>
                    </a:p>
                  </a:txBody>
                  <a:tcPr marL="7620" marR="7620" marT="7620" marB="0" anchor="ctr"/>
                </a:tc>
                <a:tc>
                  <a:txBody>
                    <a:bodyPr/>
                    <a:lstStyle/>
                    <a:p>
                      <a:pPr algn="ctr" fontAlgn="ctr"/>
                      <a:r>
                        <a:rPr lang="ru-RU" sz="1000" b="0" i="0" u="none" strike="noStrike">
                          <a:latin typeface="Arial"/>
                        </a:rPr>
                        <a:t>6 999 650,00</a:t>
                      </a:r>
                    </a:p>
                  </a:txBody>
                  <a:tcPr marL="7620" marR="7620" marT="7620" marB="0" anchor="ctr"/>
                </a:tc>
                <a:tc>
                  <a:txBody>
                    <a:bodyPr/>
                    <a:lstStyle/>
                    <a:p>
                      <a:pPr algn="ctr" fontAlgn="ctr"/>
                      <a:r>
                        <a:rPr lang="ru-RU" sz="1000" b="0" i="1" u="none" strike="noStrike">
                          <a:latin typeface="Arial"/>
                        </a:rPr>
                        <a:t>1,96</a:t>
                      </a:r>
                    </a:p>
                  </a:txBody>
                  <a:tcPr marL="7620" marR="7620" marT="7620" marB="0" anchor="ctr"/>
                </a:tc>
                <a:tc>
                  <a:txBody>
                    <a:bodyPr/>
                    <a:lstStyle/>
                    <a:p>
                      <a:pPr algn="ctr" fontAlgn="ctr"/>
                      <a:r>
                        <a:rPr lang="ru-RU" sz="1000" b="0" i="0" u="none" strike="noStrike">
                          <a:latin typeface="Arial"/>
                        </a:rPr>
                        <a:t>5 599 720,00</a:t>
                      </a:r>
                    </a:p>
                  </a:txBody>
                  <a:tcPr marL="7620" marR="7620" marT="7620" marB="0" anchor="ctr"/>
                </a:tc>
                <a:tc>
                  <a:txBody>
                    <a:bodyPr/>
                    <a:lstStyle/>
                    <a:p>
                      <a:pPr algn="ctr" fontAlgn="ctr"/>
                      <a:r>
                        <a:rPr lang="ru-RU" sz="1000" b="0" i="1" u="none" strike="noStrike">
                          <a:latin typeface="Arial"/>
                        </a:rPr>
                        <a:t>1,62</a:t>
                      </a:r>
                    </a:p>
                  </a:txBody>
                  <a:tcPr marL="7620" marR="7620" marT="7620" marB="0" anchor="ctr"/>
                </a:tc>
                <a:tc>
                  <a:txBody>
                    <a:bodyPr/>
                    <a:lstStyle/>
                    <a:p>
                      <a:pPr algn="ctr" fontAlgn="ctr"/>
                      <a:r>
                        <a:rPr lang="ru-RU" sz="1000" b="0" i="0" u="none" strike="noStrike">
                          <a:latin typeface="Arial"/>
                        </a:rPr>
                        <a:t>5 599 720,00</a:t>
                      </a:r>
                    </a:p>
                  </a:txBody>
                  <a:tcPr marL="7620" marR="7620" marT="7620" marB="0" anchor="ctr"/>
                </a:tc>
                <a:tc>
                  <a:txBody>
                    <a:bodyPr/>
                    <a:lstStyle/>
                    <a:p>
                      <a:pPr algn="ctr" fontAlgn="ctr"/>
                      <a:r>
                        <a:rPr lang="ru-RU" sz="1000" b="0" i="0" u="none" strike="noStrike">
                          <a:latin typeface="Arial"/>
                        </a:rPr>
                        <a:t>1,59</a:t>
                      </a:r>
                    </a:p>
                  </a:txBody>
                  <a:tcPr marL="7620" marR="7620" marT="7620" marB="0" anchor="ctr"/>
                </a:tc>
              </a:tr>
              <a:tr h="400666">
                <a:tc>
                  <a:txBody>
                    <a:bodyPr/>
                    <a:lstStyle/>
                    <a:p>
                      <a:pPr algn="l" fontAlgn="b"/>
                      <a:r>
                        <a:rPr lang="ru-RU" sz="1000" b="0" i="0" u="none" strike="noStrike" dirty="0">
                          <a:latin typeface="Arial"/>
                        </a:rPr>
                        <a:t>Прочие межбюджетные трансферты общего характера</a:t>
                      </a:r>
                    </a:p>
                  </a:txBody>
                  <a:tcPr marL="8378" marR="8378" marT="9525" marB="0" anchor="ctr"/>
                </a:tc>
                <a:tc>
                  <a:txBody>
                    <a:bodyPr/>
                    <a:lstStyle/>
                    <a:p>
                      <a:pPr algn="ctr" fontAlgn="ctr"/>
                      <a:r>
                        <a:rPr lang="ru-RU" sz="1000" b="0" i="0" u="none" strike="noStrike">
                          <a:latin typeface="Arial"/>
                        </a:rPr>
                        <a:t>459 870,00</a:t>
                      </a:r>
                    </a:p>
                  </a:txBody>
                  <a:tcPr marL="7620" marR="7620" marT="7620" marB="0" anchor="ctr"/>
                </a:tc>
                <a:tc>
                  <a:txBody>
                    <a:bodyPr/>
                    <a:lstStyle/>
                    <a:p>
                      <a:pPr algn="ctr" fontAlgn="ctr"/>
                      <a:r>
                        <a:rPr lang="ru-RU" sz="1000" b="0" i="1" u="none" strike="noStrike">
                          <a:latin typeface="Arial"/>
                        </a:rPr>
                        <a:t>0,11</a:t>
                      </a:r>
                    </a:p>
                  </a:txBody>
                  <a:tcPr marL="7620" marR="7620" marT="7620" marB="0" anchor="ctr"/>
                </a:tc>
                <a:tc>
                  <a:txBody>
                    <a:bodyPr/>
                    <a:lstStyle/>
                    <a:p>
                      <a:pPr algn="ctr" fontAlgn="ctr"/>
                      <a:r>
                        <a:rPr lang="ru-RU" sz="1000" b="0" i="0" u="none" strike="noStrike">
                          <a:latin typeface="Arial"/>
                        </a:rPr>
                        <a:t>0,00</a:t>
                      </a:r>
                    </a:p>
                  </a:txBody>
                  <a:tcPr marL="7620" marR="7620" marT="7620" marB="0" anchor="ctr"/>
                </a:tc>
                <a:tc>
                  <a:txBody>
                    <a:bodyPr/>
                    <a:lstStyle/>
                    <a:p>
                      <a:pPr algn="ctr" fontAlgn="ctr"/>
                      <a:r>
                        <a:rPr lang="ru-RU" sz="1000" b="0" i="1" u="none" strike="noStrike">
                          <a:latin typeface="Arial"/>
                        </a:rPr>
                        <a:t>0,00</a:t>
                      </a:r>
                    </a:p>
                  </a:txBody>
                  <a:tcPr marL="7620" marR="7620" marT="7620" marB="0" anchor="ctr"/>
                </a:tc>
                <a:tc>
                  <a:txBody>
                    <a:bodyPr/>
                    <a:lstStyle/>
                    <a:p>
                      <a:pPr algn="ctr" fontAlgn="ctr"/>
                      <a:r>
                        <a:rPr lang="ru-RU" sz="1000" b="0" i="0" u="none" strike="noStrike">
                          <a:latin typeface="Arial"/>
                        </a:rPr>
                        <a:t>0,00</a:t>
                      </a:r>
                    </a:p>
                  </a:txBody>
                  <a:tcPr marL="7620" marR="7620" marT="7620" marB="0" anchor="ctr"/>
                </a:tc>
                <a:tc>
                  <a:txBody>
                    <a:bodyPr/>
                    <a:lstStyle/>
                    <a:p>
                      <a:pPr algn="ctr" fontAlgn="ctr"/>
                      <a:r>
                        <a:rPr lang="ru-RU" sz="1000" b="0" i="1" u="none" strike="noStrike">
                          <a:latin typeface="Arial"/>
                        </a:rPr>
                        <a:t>0,00</a:t>
                      </a:r>
                    </a:p>
                  </a:txBody>
                  <a:tcPr marL="7620" marR="7620" marT="7620" marB="0" anchor="ctr"/>
                </a:tc>
                <a:tc>
                  <a:txBody>
                    <a:bodyPr/>
                    <a:lstStyle/>
                    <a:p>
                      <a:pPr algn="ctr" fontAlgn="ctr"/>
                      <a:r>
                        <a:rPr lang="ru-RU" sz="1000" b="0" i="0" u="none" strike="noStrike">
                          <a:latin typeface="Arial"/>
                        </a:rPr>
                        <a:t>0,00</a:t>
                      </a:r>
                    </a:p>
                  </a:txBody>
                  <a:tcPr marL="7620" marR="7620" marT="7620" marB="0" anchor="ctr"/>
                </a:tc>
                <a:tc>
                  <a:txBody>
                    <a:bodyPr/>
                    <a:lstStyle/>
                    <a:p>
                      <a:pPr algn="ctr" fontAlgn="ctr"/>
                      <a:r>
                        <a:rPr lang="ru-RU" sz="1000" b="0" i="0" u="none" strike="noStrike">
                          <a:latin typeface="Arial"/>
                        </a:rPr>
                        <a:t>0,00</a:t>
                      </a:r>
                    </a:p>
                  </a:txBody>
                  <a:tcPr marL="7620" marR="7620" marT="7620" marB="0" anchor="ctr"/>
                </a:tc>
              </a:tr>
              <a:tr h="400666">
                <a:tc>
                  <a:txBody>
                    <a:bodyPr/>
                    <a:lstStyle/>
                    <a:p>
                      <a:pPr algn="l" fontAlgn="b"/>
                      <a:r>
                        <a:rPr lang="ru-RU" sz="1000" b="0" i="0" u="none" strike="noStrike" dirty="0" smtClean="0">
                          <a:latin typeface="Arial"/>
                        </a:rPr>
                        <a:t>Условно утвержденные расходы</a:t>
                      </a:r>
                      <a:endParaRPr lang="ru-RU" sz="1000" b="0" i="0" u="none" strike="noStrike" dirty="0">
                        <a:latin typeface="Arial"/>
                      </a:endParaRPr>
                    </a:p>
                  </a:txBody>
                  <a:tcPr marL="8378" marR="8378" marT="9525" marB="0" anchor="ctr"/>
                </a:tc>
                <a:tc>
                  <a:txBody>
                    <a:bodyPr/>
                    <a:lstStyle/>
                    <a:p>
                      <a:pPr algn="l" fontAlgn="b"/>
                      <a:r>
                        <a:rPr lang="ru-RU" sz="1000" b="0" i="0" u="none" strike="noStrike">
                          <a:latin typeface="Arial"/>
                        </a:rPr>
                        <a:t> </a:t>
                      </a:r>
                    </a:p>
                  </a:txBody>
                  <a:tcPr marL="7620" marR="7620" marT="7620" marB="0" anchor="b"/>
                </a:tc>
                <a:tc>
                  <a:txBody>
                    <a:bodyPr/>
                    <a:lstStyle/>
                    <a:p>
                      <a:pPr algn="l" fontAlgn="b"/>
                      <a:r>
                        <a:rPr lang="ru-RU" sz="1000" b="0" i="0" u="none" strike="noStrike">
                          <a:latin typeface="Arial"/>
                        </a:rPr>
                        <a:t> </a:t>
                      </a:r>
                    </a:p>
                  </a:txBody>
                  <a:tcPr marL="7620" marR="7620" marT="7620" marB="0" anchor="b"/>
                </a:tc>
                <a:tc>
                  <a:txBody>
                    <a:bodyPr/>
                    <a:lstStyle/>
                    <a:p>
                      <a:pPr algn="l" fontAlgn="b"/>
                      <a:r>
                        <a:rPr lang="ru-RU" sz="1000" b="0" i="0" u="none" strike="noStrike">
                          <a:latin typeface="Arial"/>
                        </a:rPr>
                        <a:t> </a:t>
                      </a:r>
                    </a:p>
                  </a:txBody>
                  <a:tcPr marL="7620" marR="7620" marT="7620" marB="0" anchor="b"/>
                </a:tc>
                <a:tc>
                  <a:txBody>
                    <a:bodyPr/>
                    <a:lstStyle/>
                    <a:p>
                      <a:pPr algn="ctr" fontAlgn="ctr"/>
                      <a:r>
                        <a:rPr lang="ru-RU" sz="1000" b="0" i="1" u="none" strike="noStrike">
                          <a:latin typeface="Arial"/>
                        </a:rPr>
                        <a:t>0,00</a:t>
                      </a:r>
                    </a:p>
                  </a:txBody>
                  <a:tcPr marL="7620" marR="7620" marT="7620" marB="0" anchor="ctr"/>
                </a:tc>
                <a:tc>
                  <a:txBody>
                    <a:bodyPr/>
                    <a:lstStyle/>
                    <a:p>
                      <a:pPr algn="ctr" fontAlgn="ctr"/>
                      <a:r>
                        <a:rPr lang="ru-RU" sz="1000" b="0" i="0" u="none" strike="noStrike">
                          <a:latin typeface="Arial"/>
                        </a:rPr>
                        <a:t>3 141 432,00</a:t>
                      </a:r>
                    </a:p>
                  </a:txBody>
                  <a:tcPr marL="7620" marR="7620" marT="7620" marB="0" anchor="ctr"/>
                </a:tc>
                <a:tc>
                  <a:txBody>
                    <a:bodyPr/>
                    <a:lstStyle/>
                    <a:p>
                      <a:pPr algn="ctr" fontAlgn="ctr"/>
                      <a:r>
                        <a:rPr lang="ru-RU" sz="1000" b="0" i="1" u="none" strike="noStrike">
                          <a:latin typeface="Arial"/>
                        </a:rPr>
                        <a:t>0,91</a:t>
                      </a:r>
                    </a:p>
                  </a:txBody>
                  <a:tcPr marL="7620" marR="7620" marT="7620" marB="0" anchor="ctr"/>
                </a:tc>
                <a:tc>
                  <a:txBody>
                    <a:bodyPr/>
                    <a:lstStyle/>
                    <a:p>
                      <a:pPr algn="ctr" fontAlgn="ctr"/>
                      <a:r>
                        <a:rPr lang="ru-RU" sz="1000" b="0" i="0" u="none" strike="noStrike">
                          <a:latin typeface="Arial"/>
                        </a:rPr>
                        <a:t>6 652 821,00</a:t>
                      </a:r>
                    </a:p>
                  </a:txBody>
                  <a:tcPr marL="7620" marR="7620" marT="7620" marB="0" anchor="ctr"/>
                </a:tc>
                <a:tc>
                  <a:txBody>
                    <a:bodyPr/>
                    <a:lstStyle/>
                    <a:p>
                      <a:pPr algn="ctr" fontAlgn="ctr"/>
                      <a:r>
                        <a:rPr lang="ru-RU" sz="1000" b="0" i="0" u="none" strike="noStrike" dirty="0">
                          <a:latin typeface="Arial"/>
                        </a:rPr>
                        <a:t>1,88</a:t>
                      </a:r>
                    </a:p>
                  </a:txBody>
                  <a:tcPr marL="7620" marR="7620" marT="7620" marB="0" anchor="ctr"/>
                </a:tc>
              </a:tr>
            </a:tbl>
          </a:graphicData>
        </a:graphic>
      </p:graphicFrame>
      <p:sp>
        <p:nvSpPr>
          <p:cNvPr id="4" name="Прямоугольник 3"/>
          <p:cNvSpPr/>
          <p:nvPr/>
        </p:nvSpPr>
        <p:spPr>
          <a:xfrm>
            <a:off x="7429520" y="114298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642942"/>
          </a:xfrm>
        </p:spPr>
        <p:txBody>
          <a:bodyPr>
            <a:normAutofit fontScale="90000"/>
          </a:bodyPr>
          <a:lstStyle/>
          <a:p>
            <a:pPr algn="ctr"/>
            <a:r>
              <a:rPr lang="ru-RU" sz="4400" dirty="0" smtClean="0">
                <a:solidFill>
                  <a:srgbClr val="FF65A3"/>
                </a:solidFill>
                <a:latin typeface="Times New Roman" pitchFamily="18" charset="0"/>
                <a:cs typeface="Times New Roman" pitchFamily="18" charset="0"/>
              </a:rPr>
              <a:t>ДИНАМИКА РАСХОДОВ</a:t>
            </a:r>
            <a:endParaRPr lang="ru-RU" dirty="0">
              <a:solidFill>
                <a:srgbClr val="FF65A3"/>
              </a:solidFill>
            </a:endParaRPr>
          </a:p>
        </p:txBody>
      </p:sp>
      <p:pic>
        <p:nvPicPr>
          <p:cNvPr id="4098" name="Picture 2"/>
          <p:cNvPicPr>
            <a:picLocks noChangeAspect="1" noChangeArrowheads="1"/>
          </p:cNvPicPr>
          <p:nvPr/>
        </p:nvPicPr>
        <p:blipFill>
          <a:blip r:embed="rId2"/>
          <a:srcRect/>
          <a:stretch>
            <a:fillRect/>
          </a:stretch>
        </p:blipFill>
        <p:spPr bwMode="auto">
          <a:xfrm>
            <a:off x="93984" y="1071547"/>
            <a:ext cx="8835734" cy="5572164"/>
          </a:xfrm>
          <a:prstGeom prst="rect">
            <a:avLst/>
          </a:prstGeom>
          <a:noFill/>
          <a:ln w="9525">
            <a:noFill/>
            <a:miter lim="800000"/>
            <a:headEnd/>
            <a:tailEnd/>
          </a:ln>
          <a:effectLst/>
        </p:spPr>
      </p:pic>
      <p:sp>
        <p:nvSpPr>
          <p:cNvPr id="5" name="Стрелка вправо 4"/>
          <p:cNvSpPr>
            <a:spLocks noChangeArrowheads="1"/>
          </p:cNvSpPr>
          <p:nvPr/>
        </p:nvSpPr>
        <p:spPr bwMode="auto">
          <a:xfrm>
            <a:off x="1714480" y="3286124"/>
            <a:ext cx="865806" cy="500066"/>
          </a:xfrm>
          <a:prstGeom prst="rightArrow">
            <a:avLst>
              <a:gd name="adj1" fmla="val 50000"/>
              <a:gd name="adj2" fmla="val 50003"/>
            </a:avLst>
          </a:prstGeom>
          <a:ln>
            <a:headEnd/>
            <a:tailEnd/>
          </a:ln>
        </p:spPr>
        <p:style>
          <a:lnRef idx="1">
            <a:schemeClr val="accent2"/>
          </a:lnRef>
          <a:fillRef idx="2">
            <a:schemeClr val="accent2"/>
          </a:fillRef>
          <a:effectRef idx="1">
            <a:schemeClr val="accent2"/>
          </a:effectRef>
          <a:fontRef idx="minor">
            <a:schemeClr val="dk1"/>
          </a:fontRef>
        </p:style>
        <p:txBody>
          <a:bodyPr wrap="square" lIns="36000" t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82675"/>
            <a:r>
              <a:rPr lang="ru-RU" sz="900" dirty="0">
                <a:latin typeface="Times New Roman" pitchFamily="18" charset="0"/>
                <a:cs typeface="Times New Roman" pitchFamily="18" charset="0"/>
              </a:rPr>
              <a:t>Темп роста – 99,7%</a:t>
            </a:r>
          </a:p>
        </p:txBody>
      </p:sp>
      <p:sp>
        <p:nvSpPr>
          <p:cNvPr id="6" name="Стрелка вправо 5"/>
          <p:cNvSpPr>
            <a:spLocks noChangeArrowheads="1"/>
          </p:cNvSpPr>
          <p:nvPr/>
        </p:nvSpPr>
        <p:spPr bwMode="auto">
          <a:xfrm>
            <a:off x="2857488" y="3714752"/>
            <a:ext cx="865806" cy="500066"/>
          </a:xfrm>
          <a:prstGeom prst="rightArrow">
            <a:avLst>
              <a:gd name="adj1" fmla="val 50000"/>
              <a:gd name="adj2" fmla="val 50003"/>
            </a:avLst>
          </a:prstGeom>
          <a:solidFill>
            <a:schemeClr val="accent3">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lIns="36000" t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82675"/>
            <a:r>
              <a:rPr lang="ru-RU" sz="900">
                <a:latin typeface="Times New Roman" pitchFamily="18" charset="0"/>
                <a:cs typeface="Times New Roman" pitchFamily="18" charset="0"/>
              </a:rPr>
              <a:t>Темп роста – 117,6%</a:t>
            </a:r>
          </a:p>
        </p:txBody>
      </p:sp>
      <p:sp>
        <p:nvSpPr>
          <p:cNvPr id="7" name="Стрелка вправо 6"/>
          <p:cNvSpPr>
            <a:spLocks noChangeArrowheads="1"/>
          </p:cNvSpPr>
          <p:nvPr/>
        </p:nvSpPr>
        <p:spPr bwMode="auto">
          <a:xfrm>
            <a:off x="4071934" y="3071811"/>
            <a:ext cx="937244" cy="500065"/>
          </a:xfrm>
          <a:prstGeom prst="rightArrow">
            <a:avLst>
              <a:gd name="adj1" fmla="val 50000"/>
              <a:gd name="adj2" fmla="val 50003"/>
            </a:avLst>
          </a:prstGeom>
          <a:solidFill>
            <a:schemeClr val="accent3">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lIns="36000" t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82675"/>
            <a:r>
              <a:rPr lang="ru-RU" sz="900" dirty="0">
                <a:latin typeface="Times New Roman" pitchFamily="18" charset="0"/>
                <a:cs typeface="Times New Roman" pitchFamily="18" charset="0"/>
              </a:rPr>
              <a:t>Темп роста  –   88,2%</a:t>
            </a:r>
          </a:p>
        </p:txBody>
      </p:sp>
      <p:sp>
        <p:nvSpPr>
          <p:cNvPr id="8" name="Стрелка вправо 7"/>
          <p:cNvSpPr>
            <a:spLocks noChangeArrowheads="1"/>
          </p:cNvSpPr>
          <p:nvPr/>
        </p:nvSpPr>
        <p:spPr bwMode="auto">
          <a:xfrm>
            <a:off x="5000628" y="4500571"/>
            <a:ext cx="865806" cy="500066"/>
          </a:xfrm>
          <a:prstGeom prst="rightArrow">
            <a:avLst>
              <a:gd name="adj1" fmla="val 50000"/>
              <a:gd name="adj2" fmla="val 50003"/>
            </a:avLst>
          </a:prstGeom>
          <a:solidFill>
            <a:schemeClr val="accent3">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lIns="36000" t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82675"/>
            <a:r>
              <a:rPr lang="ru-RU" sz="900">
                <a:latin typeface="Times New Roman" pitchFamily="18" charset="0"/>
                <a:cs typeface="Times New Roman" pitchFamily="18" charset="0"/>
              </a:rPr>
              <a:t>Темп роста –   96,9%</a:t>
            </a:r>
          </a:p>
        </p:txBody>
      </p:sp>
      <p:sp>
        <p:nvSpPr>
          <p:cNvPr id="9" name="Стрелка вправо 8"/>
          <p:cNvSpPr>
            <a:spLocks noChangeArrowheads="1"/>
          </p:cNvSpPr>
          <p:nvPr/>
        </p:nvSpPr>
        <p:spPr bwMode="auto">
          <a:xfrm>
            <a:off x="6215074" y="4000505"/>
            <a:ext cx="937244" cy="428628"/>
          </a:xfrm>
          <a:prstGeom prst="rightArrow">
            <a:avLst>
              <a:gd name="adj1" fmla="val 50000"/>
              <a:gd name="adj2" fmla="val 50003"/>
            </a:avLst>
          </a:prstGeom>
          <a:solidFill>
            <a:schemeClr val="accent3">
              <a:lumMod val="40000"/>
              <a:lumOff val="60000"/>
            </a:schemeClr>
          </a:solidFill>
          <a:ln>
            <a:headEnd/>
            <a:tailEnd/>
          </a:ln>
        </p:spPr>
        <p:style>
          <a:lnRef idx="1">
            <a:schemeClr val="accent2"/>
          </a:lnRef>
          <a:fillRef idx="2">
            <a:schemeClr val="accent2"/>
          </a:fillRef>
          <a:effectRef idx="1">
            <a:schemeClr val="accent2"/>
          </a:effectRef>
          <a:fontRef idx="minor">
            <a:schemeClr val="dk1"/>
          </a:fontRef>
        </p:style>
        <p:txBody>
          <a:bodyPr wrap="square" lIns="36000" tIns="36000" bIns="3600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defTabSz="1082675"/>
            <a:r>
              <a:rPr lang="ru-RU" sz="900">
                <a:latin typeface="Times New Roman" pitchFamily="18" charset="0"/>
                <a:cs typeface="Times New Roman" pitchFamily="18" charset="0"/>
              </a:rPr>
              <a:t>Темп роста –   102,2%</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3600" i="1" dirty="0" smtClean="0">
                <a:solidFill>
                  <a:srgbClr val="FF0000"/>
                </a:solidFill>
                <a:latin typeface="Times New Roman" pitchFamily="18" charset="0"/>
                <a:cs typeface="Times New Roman" pitchFamily="18" charset="0"/>
              </a:rPr>
              <a:t>ЧТО ТАКОЕ МУНИЦИПАЛЬНАЯ ПРОГРАММА?</a:t>
            </a:r>
            <a:endParaRPr lang="ru-RU" sz="3600" dirty="0"/>
          </a:p>
        </p:txBody>
      </p:sp>
      <p:sp>
        <p:nvSpPr>
          <p:cNvPr id="3" name="Содержимое 2"/>
          <p:cNvSpPr>
            <a:spLocks noGrp="1"/>
          </p:cNvSpPr>
          <p:nvPr>
            <p:ph idx="1"/>
          </p:nvPr>
        </p:nvSpPr>
        <p:spPr>
          <a:xfrm>
            <a:off x="457200" y="1609416"/>
            <a:ext cx="8258204" cy="4846320"/>
          </a:xfrm>
          <a:solidFill>
            <a:schemeClr val="tx2">
              <a:lumMod val="60000"/>
              <a:lumOff val="40000"/>
            </a:schemeClr>
          </a:solidFill>
        </p:spPr>
        <p:style>
          <a:lnRef idx="0">
            <a:schemeClr val="accent3"/>
          </a:lnRef>
          <a:fillRef idx="3">
            <a:schemeClr val="accent3"/>
          </a:fillRef>
          <a:effectRef idx="3">
            <a:schemeClr val="accent3"/>
          </a:effectRef>
          <a:fontRef idx="minor">
            <a:schemeClr val="lt1"/>
          </a:fontRef>
        </p:style>
        <p:txBody>
          <a:bodyPr>
            <a:normAutofit fontScale="92500" lnSpcReduction="20000"/>
          </a:bodyPr>
          <a:lstStyle/>
          <a:p>
            <a:pPr marL="0" indent="11113">
              <a:spcBef>
                <a:spcPts val="2400"/>
              </a:spcBef>
              <a:buFontTx/>
              <a:buNone/>
            </a:pPr>
            <a:r>
              <a:rPr lang="ru-RU" b="1" u="sng" dirty="0" smtClean="0">
                <a:solidFill>
                  <a:srgbClr val="00B050"/>
                </a:solidFill>
                <a:latin typeface="Times New Roman" pitchFamily="18" charset="0"/>
                <a:cs typeface="Times New Roman" pitchFamily="18" charset="0"/>
              </a:rPr>
              <a:t>МУНИЦИПАЛЬНАЯ  ПРОГРАММА  ЛЬГОВСКОГО РАЙОНА  КУРСКОЙ  ОБЛАСТИ </a:t>
            </a:r>
            <a:r>
              <a:rPr lang="ru-RU" b="1" dirty="0" smtClean="0">
                <a:solidFill>
                  <a:srgbClr val="003366"/>
                </a:solidFill>
                <a:latin typeface="Times New Roman" pitchFamily="18" charset="0"/>
                <a:cs typeface="Times New Roman" pitchFamily="18" charset="0"/>
              </a:rPr>
              <a:t>– </a:t>
            </a:r>
            <a:r>
              <a:rPr lang="ru-RU" dirty="0" smtClean="0">
                <a:solidFill>
                  <a:srgbClr val="003366"/>
                </a:solidFill>
                <a:latin typeface="Times New Roman" pitchFamily="18" charset="0"/>
                <a:cs typeface="Times New Roman" pitchFamily="18" charset="0"/>
              </a:rPr>
              <a:t>это комплекс мероприятий, взаимоувязанных по задачам, срокам осуществления, исполнителям и ресурсам, в сфере социально-экономического развития Льговского района Курской области.</a:t>
            </a:r>
          </a:p>
          <a:p>
            <a:pPr marL="0" indent="11113">
              <a:spcBef>
                <a:spcPts val="2400"/>
              </a:spcBef>
              <a:buFontTx/>
              <a:buNone/>
            </a:pPr>
            <a:r>
              <a:rPr lang="ru-RU" b="1" i="1" u="sng" dirty="0" smtClean="0">
                <a:solidFill>
                  <a:srgbClr val="00B050"/>
                </a:solidFill>
                <a:latin typeface="Times New Roman" pitchFamily="18" charset="0"/>
                <a:cs typeface="Times New Roman" pitchFamily="18" charset="0"/>
              </a:rPr>
              <a:t>Муниципальная программа Льговского района Курской области</a:t>
            </a:r>
            <a:r>
              <a:rPr lang="ru-RU" i="1" dirty="0" smtClean="0">
                <a:solidFill>
                  <a:srgbClr val="00B050"/>
                </a:solidFill>
                <a:latin typeface="Times New Roman" pitchFamily="18" charset="0"/>
                <a:cs typeface="Times New Roman" pitchFamily="18" charset="0"/>
              </a:rPr>
              <a:t>  </a:t>
            </a:r>
            <a:r>
              <a:rPr lang="ru-RU" i="1" dirty="0" smtClean="0">
                <a:solidFill>
                  <a:srgbClr val="003366"/>
                </a:solidFill>
                <a:latin typeface="Times New Roman" pitchFamily="18" charset="0"/>
                <a:cs typeface="Times New Roman" pitchFamily="18" charset="0"/>
              </a:rPr>
              <a:t>утверждается постановлением Администрации Льговского района Курской области.</a:t>
            </a:r>
          </a:p>
          <a:p>
            <a:pPr marL="0" indent="11113">
              <a:spcBef>
                <a:spcPts val="2400"/>
              </a:spcBef>
              <a:buFontTx/>
              <a:buNone/>
            </a:pPr>
            <a:r>
              <a:rPr lang="ru-RU" dirty="0" smtClean="0">
                <a:solidFill>
                  <a:srgbClr val="003366"/>
                </a:solidFill>
                <a:latin typeface="Times New Roman" pitchFamily="18" charset="0"/>
                <a:cs typeface="Times New Roman" pitchFamily="18" charset="0"/>
              </a:rPr>
              <a:t>В </a:t>
            </a:r>
            <a:r>
              <a:rPr lang="ru-RU" b="1" dirty="0" smtClean="0">
                <a:solidFill>
                  <a:srgbClr val="FF0000"/>
                </a:solidFill>
                <a:latin typeface="Times New Roman" pitchFamily="18" charset="0"/>
                <a:cs typeface="Times New Roman" pitchFamily="18" charset="0"/>
              </a:rPr>
              <a:t>2020 </a:t>
            </a:r>
            <a:r>
              <a:rPr lang="ru-RU" b="1" dirty="0" smtClean="0">
                <a:solidFill>
                  <a:srgbClr val="FF0000"/>
                </a:solidFill>
                <a:latin typeface="Times New Roman" pitchFamily="18" charset="0"/>
                <a:cs typeface="Times New Roman" pitchFamily="18" charset="0"/>
              </a:rPr>
              <a:t>– </a:t>
            </a:r>
            <a:r>
              <a:rPr lang="ru-RU" b="1" dirty="0" smtClean="0">
                <a:solidFill>
                  <a:srgbClr val="FF0000"/>
                </a:solidFill>
                <a:latin typeface="Times New Roman" pitchFamily="18" charset="0"/>
                <a:cs typeface="Times New Roman" pitchFamily="18" charset="0"/>
              </a:rPr>
              <a:t>2022 </a:t>
            </a:r>
            <a:r>
              <a:rPr lang="ru-RU" dirty="0" smtClean="0">
                <a:solidFill>
                  <a:srgbClr val="003366"/>
                </a:solidFill>
                <a:latin typeface="Times New Roman" pitchFamily="18" charset="0"/>
                <a:cs typeface="Times New Roman" pitchFamily="18" charset="0"/>
              </a:rPr>
              <a:t>годах в муниципальном районе «Льговского района» Курской области будет осуществляться реализация </a:t>
            </a:r>
          </a:p>
          <a:p>
            <a:pPr marL="0" indent="11113" algn="just">
              <a:spcBef>
                <a:spcPct val="0"/>
              </a:spcBef>
              <a:buFontTx/>
              <a:buNone/>
            </a:pPr>
            <a:r>
              <a:rPr lang="ru-RU" b="1" dirty="0" smtClean="0">
                <a:solidFill>
                  <a:srgbClr val="FF0000"/>
                </a:solidFill>
                <a:latin typeface="Times New Roman" pitchFamily="18" charset="0"/>
                <a:cs typeface="Times New Roman" pitchFamily="18" charset="0"/>
              </a:rPr>
              <a:t>21</a:t>
            </a:r>
            <a:r>
              <a:rPr lang="ru-RU" b="1" dirty="0" smtClean="0">
                <a:solidFill>
                  <a:srgbClr val="003366"/>
                </a:solidFill>
                <a:latin typeface="Times New Roman" pitchFamily="18" charset="0"/>
                <a:cs typeface="Times New Roman" pitchFamily="18" charset="0"/>
              </a:rPr>
              <a:t> </a:t>
            </a:r>
            <a:r>
              <a:rPr lang="ru-RU" dirty="0" smtClean="0">
                <a:solidFill>
                  <a:srgbClr val="003366"/>
                </a:solidFill>
                <a:latin typeface="Times New Roman" pitchFamily="18" charset="0"/>
                <a:cs typeface="Times New Roman" pitchFamily="18" charset="0"/>
              </a:rPr>
              <a:t>муниципальных программ Льговского района Курской области.</a:t>
            </a:r>
            <a:endParaRPr lang="ru-RU"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chor="ctr">
            <a:normAutofit/>
          </a:bodyPr>
          <a:lstStyle/>
          <a:p>
            <a:pPr algn="ctr"/>
            <a:r>
              <a:rPr lang="ru-RU" sz="3200" i="1" dirty="0" smtClean="0">
                <a:solidFill>
                  <a:srgbClr val="FF0000"/>
                </a:solidFill>
                <a:latin typeface="Times New Roman" pitchFamily="18" charset="0"/>
              </a:rPr>
              <a:t>«ПРОГРАММНАЯ» </a:t>
            </a:r>
            <a:r>
              <a:rPr lang="ru-RU" sz="3200" dirty="0" smtClean="0">
                <a:solidFill>
                  <a:schemeClr val="tx1"/>
                </a:solidFill>
                <a:latin typeface="Times New Roman" pitchFamily="18" charset="0"/>
              </a:rPr>
              <a:t/>
            </a:r>
            <a:br>
              <a:rPr lang="ru-RU" sz="3200" dirty="0" smtClean="0">
                <a:solidFill>
                  <a:schemeClr val="tx1"/>
                </a:solidFill>
                <a:latin typeface="Times New Roman" pitchFamily="18" charset="0"/>
              </a:rPr>
            </a:br>
            <a:r>
              <a:rPr lang="ru-RU" sz="3200" dirty="0" smtClean="0">
                <a:solidFill>
                  <a:schemeClr val="tx1"/>
                </a:solidFill>
                <a:latin typeface="Times New Roman" pitchFamily="18" charset="0"/>
              </a:rPr>
              <a:t>структура расходов бюджета</a:t>
            </a:r>
            <a:endParaRPr lang="ru-RU" sz="3200" dirty="0"/>
          </a:p>
        </p:txBody>
      </p:sp>
      <p:pic>
        <p:nvPicPr>
          <p:cNvPr id="5122" name="Picture 2"/>
          <p:cNvPicPr>
            <a:picLocks noChangeAspect="1" noChangeArrowheads="1"/>
          </p:cNvPicPr>
          <p:nvPr/>
        </p:nvPicPr>
        <p:blipFill>
          <a:blip r:embed="rId2"/>
          <a:srcRect/>
          <a:stretch>
            <a:fillRect/>
          </a:stretch>
        </p:blipFill>
        <p:spPr bwMode="auto">
          <a:xfrm>
            <a:off x="642910" y="1571612"/>
            <a:ext cx="3643338" cy="2428892"/>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714876" y="1357298"/>
            <a:ext cx="4065591" cy="2773363"/>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2643174" y="3786190"/>
            <a:ext cx="3511550" cy="2554287"/>
          </a:xfrm>
          <a:prstGeom prst="rect">
            <a:avLst/>
          </a:prstGeom>
          <a:noFill/>
          <a:ln w="9525">
            <a:noFill/>
            <a:miter lim="800000"/>
            <a:headEnd/>
            <a:tailEnd/>
          </a:ln>
          <a:effec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274638"/>
            <a:ext cx="8186766" cy="939784"/>
          </a:xfrm>
          <a:solidFill>
            <a:schemeClr val="accent4">
              <a:lumMod val="40000"/>
              <a:lumOff val="60000"/>
            </a:schemeClr>
          </a:solidFill>
          <a:ln w="76200">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r>
              <a:rPr lang="ru-RU" sz="2800" i="1" dirty="0" smtClean="0">
                <a:solidFill>
                  <a:schemeClr val="accent2">
                    <a:lumMod val="50000"/>
                  </a:schemeClr>
                </a:solidFill>
                <a:latin typeface="Times New Roman" pitchFamily="18" charset="0"/>
              </a:rPr>
              <a:t>Бюджет муниципального района в разрезе муниципальных программ </a:t>
            </a:r>
            <a:r>
              <a:rPr lang="en-US" sz="2800" i="1" dirty="0" smtClean="0">
                <a:solidFill>
                  <a:schemeClr val="accent2">
                    <a:lumMod val="50000"/>
                  </a:schemeClr>
                </a:solidFill>
                <a:latin typeface="Times New Roman" pitchFamily="18" charset="0"/>
              </a:rPr>
              <a:t>[1]</a:t>
            </a:r>
            <a:endParaRPr lang="ru-RU" sz="2800" dirty="0"/>
          </a:p>
        </p:txBody>
      </p:sp>
      <p:graphicFrame>
        <p:nvGraphicFramePr>
          <p:cNvPr id="4" name="Содержимое 3"/>
          <p:cNvGraphicFramePr>
            <a:graphicFrameLocks noGrp="1"/>
          </p:cNvGraphicFramePr>
          <p:nvPr>
            <p:ph idx="1"/>
          </p:nvPr>
        </p:nvGraphicFramePr>
        <p:xfrm>
          <a:off x="285720" y="1571612"/>
          <a:ext cx="8686830" cy="5138767"/>
        </p:xfrm>
        <a:graphic>
          <a:graphicData uri="http://schemas.openxmlformats.org/drawingml/2006/table">
            <a:tbl>
              <a:tblPr firstRow="1" bandRow="1">
                <a:tableStyleId>{16D9F66E-5EB9-4882-86FB-DCBF35E3C3E4}</a:tableStyleId>
              </a:tblPr>
              <a:tblGrid>
                <a:gridCol w="2197349"/>
                <a:gridCol w="713333"/>
                <a:gridCol w="829477"/>
                <a:gridCol w="829477"/>
                <a:gridCol w="829477"/>
                <a:gridCol w="829477"/>
                <a:gridCol w="829477"/>
                <a:gridCol w="754071"/>
                <a:gridCol w="874692"/>
              </a:tblGrid>
              <a:tr h="867780">
                <a:tc>
                  <a:txBody>
                    <a:bodyPr/>
                    <a:lstStyle/>
                    <a:p>
                      <a:pPr algn="ctr" rtl="0" fontAlgn="ctr"/>
                      <a:r>
                        <a:rPr lang="ru-RU" sz="1100" u="none" strike="noStrike" dirty="0"/>
                        <a:t>Наименование муниципальной программы </a:t>
                      </a:r>
                      <a:endParaRPr lang="ru-RU" sz="1100" b="1" i="1" u="none" strike="noStrike" dirty="0">
                        <a:solidFill>
                          <a:sysClr val="windowText" lastClr="000000"/>
                        </a:solidFill>
                        <a:latin typeface="+mn-lt"/>
                      </a:endParaRPr>
                    </a:p>
                  </a:txBody>
                  <a:tcPr marL="9525" marR="9525" marT="9525" marB="0" anchor="ctr"/>
                </a:tc>
                <a:tc>
                  <a:txBody>
                    <a:bodyPr/>
                    <a:lstStyle/>
                    <a:p>
                      <a:pPr algn="ctr" rtl="0" fontAlgn="ctr"/>
                      <a:r>
                        <a:rPr lang="ru-RU" sz="1100" u="none" strike="noStrike" dirty="0" smtClean="0"/>
                        <a:t>2019 </a:t>
                      </a:r>
                      <a:r>
                        <a:rPr lang="ru-RU" sz="1100" u="none" strike="noStrike" dirty="0"/>
                        <a:t>год (план)</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2020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2021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2022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r>
              <a:tr h="598478">
                <a:tc>
                  <a:txBody>
                    <a:bodyPr/>
                    <a:lstStyle/>
                    <a:p>
                      <a:pPr algn="l" fontAlgn="b"/>
                      <a:r>
                        <a:rPr lang="ru-RU" sz="1000" u="none" strike="noStrike" dirty="0"/>
                        <a:t>Муниципальная программа  "Развитие культуры в Льговском районе Курской области "</a:t>
                      </a:r>
                      <a:endParaRPr lang="ru-RU" sz="1000" b="0" i="0" u="none" strike="noStrike" dirty="0">
                        <a:latin typeface="Arial"/>
                      </a:endParaRPr>
                    </a:p>
                  </a:txBody>
                  <a:tcPr marL="9525" marR="9525" marT="9525" marB="0" anchor="ctr"/>
                </a:tc>
                <a:tc>
                  <a:txBody>
                    <a:bodyPr/>
                    <a:lstStyle/>
                    <a:p>
                      <a:pPr algn="ctr" fontAlgn="ctr"/>
                      <a:endParaRPr lang="ru-RU" sz="1000" b="0" i="0" u="none" strike="noStrike" dirty="0">
                        <a:latin typeface="Arial"/>
                      </a:endParaRPr>
                    </a:p>
                  </a:txBody>
                  <a:tcPr marL="7620" marR="7620" marT="7620" marB="0" anchor="ctr"/>
                </a:tc>
                <a:tc>
                  <a:txBody>
                    <a:bodyPr/>
                    <a:lstStyle/>
                    <a:p>
                      <a:pPr algn="ctr" fontAlgn="ctr"/>
                      <a:endParaRPr lang="ru-RU" sz="1000" b="0" i="0" u="none" strike="noStrike" dirty="0">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r>
              <a:tr h="748098">
                <a:tc>
                  <a:txBody>
                    <a:bodyPr/>
                    <a:lstStyle/>
                    <a:p>
                      <a:pPr algn="l" fontAlgn="b"/>
                      <a:r>
                        <a:rPr lang="ru-RU" sz="1000" u="none" strike="noStrike" dirty="0"/>
                        <a:t>Муниципальная программа "Социальная поддержка граждан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dirty="0">
                        <a:latin typeface="Arial"/>
                      </a:endParaRPr>
                    </a:p>
                  </a:txBody>
                  <a:tcPr marL="7620" marR="7620" marT="7620" marB="0" anchor="ctr"/>
                </a:tc>
                <a:tc>
                  <a:txBody>
                    <a:bodyPr/>
                    <a:lstStyle/>
                    <a:p>
                      <a:pPr algn="ctr" fontAlgn="ctr"/>
                      <a:endParaRPr lang="ru-RU" sz="1000" b="0" i="0" u="none" strike="noStrike" dirty="0">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r>
              <a:tr h="488754">
                <a:tc>
                  <a:txBody>
                    <a:bodyPr/>
                    <a:lstStyle/>
                    <a:p>
                      <a:pPr algn="l" fontAlgn="b"/>
                      <a:r>
                        <a:rPr lang="ru-RU" sz="1000" u="none" strike="noStrike" dirty="0"/>
                        <a:t>Муниципальная программа  "Развитие образования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dirty="0">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r>
              <a:tr h="940228">
                <a:tc>
                  <a:txBody>
                    <a:bodyPr/>
                    <a:lstStyle/>
                    <a:p>
                      <a:pPr algn="l" fontAlgn="b"/>
                      <a:r>
                        <a:rPr lang="ru-RU" sz="1000" u="none" strike="noStrike" dirty="0"/>
                        <a:t>Муниципальная программа "Управление муниципальным имуществом и земельными ресурсами в Льговском районе Курской области "</a:t>
                      </a:r>
                      <a:endParaRPr lang="ru-RU" sz="1000" b="0" i="0" u="none" strike="noStrike" dirty="0">
                        <a:latin typeface="Arial"/>
                      </a:endParaRPr>
                    </a:p>
                  </a:txBody>
                  <a:tcPr marL="9525" marR="9525" marT="9525"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dirty="0">
                        <a:latin typeface="Arial"/>
                      </a:endParaRPr>
                    </a:p>
                  </a:txBody>
                  <a:tcPr marL="7620" marR="7620" marT="7620" marB="0" anchor="ctr"/>
                </a:tc>
                <a:tc>
                  <a:txBody>
                    <a:bodyPr/>
                    <a:lstStyle/>
                    <a:p>
                      <a:pPr algn="ctr" fontAlgn="ctr"/>
                      <a:endParaRPr lang="ru-RU" sz="1000" b="0" i="0" u="none" strike="noStrike" dirty="0">
                        <a:latin typeface="Arial"/>
                      </a:endParaRPr>
                    </a:p>
                  </a:txBody>
                  <a:tcPr marL="7620" marR="7620" marT="7620" marB="0" anchor="ctr"/>
                </a:tc>
                <a:tc>
                  <a:txBody>
                    <a:bodyPr/>
                    <a:lstStyle/>
                    <a:p>
                      <a:pPr algn="ctr" fontAlgn="ctr"/>
                      <a:endParaRPr lang="ru-RU" sz="1000" b="0" i="0" u="none" strike="noStrike" dirty="0">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r>
              <a:tr h="571504">
                <a:tc>
                  <a:txBody>
                    <a:bodyPr/>
                    <a:lstStyle/>
                    <a:p>
                      <a:pPr algn="l" fontAlgn="b"/>
                      <a:r>
                        <a:rPr lang="ru-RU" sz="1000" u="none" strike="noStrike" dirty="0"/>
                        <a:t>Муниципальная программа «Охрана окружающей среды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dirty="0">
                        <a:latin typeface="Arial"/>
                      </a:endParaRPr>
                    </a:p>
                  </a:txBody>
                  <a:tcPr marL="7620" marR="7620" marT="7620" marB="0" anchor="ctr"/>
                </a:tc>
                <a:tc>
                  <a:txBody>
                    <a:bodyPr/>
                    <a:lstStyle/>
                    <a:p>
                      <a:pPr algn="ctr" fontAlgn="ctr"/>
                      <a:endParaRPr lang="ru-RU" sz="1000" b="0" i="0" u="none" strike="noStrike" dirty="0">
                        <a:latin typeface="Arial"/>
                      </a:endParaRPr>
                    </a:p>
                  </a:txBody>
                  <a:tcPr marL="7620" marR="7620" marT="7620" marB="0" anchor="ctr"/>
                </a:tc>
              </a:tr>
              <a:tr h="807940">
                <a:tc>
                  <a:txBody>
                    <a:bodyPr/>
                    <a:lstStyle/>
                    <a:p>
                      <a:pPr algn="l" fontAlgn="b"/>
                      <a:r>
                        <a:rPr lang="ru-RU" sz="1000" u="none" strike="noStrike" dirty="0"/>
                        <a:t>Муниципальная программа "Обеспечение доступным и комфортным жильем и коммунальными услугами граждан Льговского района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a:latin typeface="Arial"/>
                      </a:endParaRPr>
                    </a:p>
                  </a:txBody>
                  <a:tcPr marL="7620" marR="7620" marT="7620" marB="0" anchor="ctr"/>
                </a:tc>
                <a:tc>
                  <a:txBody>
                    <a:bodyPr/>
                    <a:lstStyle/>
                    <a:p>
                      <a:pPr algn="ctr" fontAlgn="ctr"/>
                      <a:endParaRPr lang="ru-RU" sz="1000" b="0" i="0" u="none" strike="noStrike" dirty="0">
                        <a:latin typeface="Arial"/>
                      </a:endParaRPr>
                    </a:p>
                  </a:txBody>
                  <a:tcPr marL="7620" marR="7620" marT="7620" marB="0" anchor="ctr"/>
                </a:tc>
              </a:tr>
            </a:tbl>
          </a:graphicData>
        </a:graphic>
      </p:graphicFrame>
      <p:sp>
        <p:nvSpPr>
          <p:cNvPr id="5" name="Прямоугольник 4"/>
          <p:cNvSpPr/>
          <p:nvPr/>
        </p:nvSpPr>
        <p:spPr>
          <a:xfrm>
            <a:off x="7643834" y="1214422"/>
            <a:ext cx="942887"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3257544" cy="1143000"/>
          </a:xfrm>
        </p:spPr>
        <p:txBody>
          <a:bodyPr>
            <a:normAutofit fontScale="90000"/>
          </a:bodyPr>
          <a:lstStyle/>
          <a:p>
            <a:r>
              <a:rPr lang="ru-RU" sz="4400" i="1" dirty="0" smtClean="0">
                <a:ln w="1905"/>
                <a:solidFill>
                  <a:srgbClr val="7030A0"/>
                </a:solidFill>
                <a:effectLst>
                  <a:innerShdw blurRad="69850" dist="43180" dir="5400000">
                    <a:srgbClr val="000000">
                      <a:alpha val="65000"/>
                    </a:srgbClr>
                  </a:innerShdw>
                </a:effectLst>
                <a:latin typeface="Times New Roman" pitchFamily="18" charset="0"/>
              </a:rPr>
              <a:t>ЧТО ТАКОЕ</a:t>
            </a:r>
            <a:br>
              <a:rPr lang="ru-RU" sz="4400" i="1" dirty="0" smtClean="0">
                <a:ln w="1905"/>
                <a:solidFill>
                  <a:srgbClr val="7030A0"/>
                </a:solidFill>
                <a:effectLst>
                  <a:innerShdw blurRad="69850" dist="43180" dir="5400000">
                    <a:srgbClr val="000000">
                      <a:alpha val="65000"/>
                    </a:srgbClr>
                  </a:innerShdw>
                </a:effectLst>
                <a:latin typeface="Times New Roman" pitchFamily="18" charset="0"/>
              </a:rPr>
            </a:br>
            <a:r>
              <a:rPr lang="ru-RU" sz="4400" i="1" dirty="0" smtClean="0">
                <a:ln w="1905"/>
                <a:solidFill>
                  <a:srgbClr val="7030A0"/>
                </a:solidFill>
                <a:effectLst>
                  <a:innerShdw blurRad="69850" dist="43180" dir="5400000">
                    <a:srgbClr val="000000">
                      <a:alpha val="65000"/>
                    </a:srgbClr>
                  </a:innerShdw>
                </a:effectLst>
                <a:latin typeface="Times New Roman" pitchFamily="18" charset="0"/>
              </a:rPr>
              <a:t>БЮДЖЕТ?</a:t>
            </a:r>
            <a:endParaRPr lang="ru-RU" dirty="0"/>
          </a:p>
        </p:txBody>
      </p:sp>
      <p:sp>
        <p:nvSpPr>
          <p:cNvPr id="6" name="AutoShape 10"/>
          <p:cNvSpPr>
            <a:spLocks noGrp="1" noChangeArrowheads="1"/>
          </p:cNvSpPr>
          <p:nvPr>
            <p:ph idx="1"/>
          </p:nvPr>
        </p:nvSpPr>
        <p:spPr bwMode="auto">
          <a:xfrm>
            <a:off x="714348" y="2071678"/>
            <a:ext cx="2214578" cy="1071570"/>
          </a:xfrm>
          <a:prstGeom prst="notchedRightArrow">
            <a:avLst>
              <a:gd name="adj1" fmla="val 50000"/>
              <a:gd name="adj2" fmla="val 40909"/>
            </a:avLst>
          </a:prstGeom>
          <a:solidFill>
            <a:srgbClr val="00B050"/>
          </a:solidFill>
          <a:ln w="9525">
            <a:solidFill>
              <a:srgbClr val="000000"/>
            </a:solidFill>
            <a:miter lim="800000"/>
            <a:headEnd/>
            <a:tailEnd/>
          </a:ln>
        </p:spPr>
        <p:txBody>
          <a:bodyPr lIns="108265" tIns="54132" rIns="108265" bIns="54132">
            <a:normAutofit fontScale="92500" lnSpcReduction="10000"/>
          </a:bodyPr>
          <a:lstStyle/>
          <a:p>
            <a:pPr algn="l" defTabSz="936382">
              <a:defRPr/>
            </a:pPr>
            <a:endParaRPr lang="ru-RU" sz="800" b="0" dirty="0">
              <a:solidFill>
                <a:srgbClr val="000000"/>
              </a:solidFill>
            </a:endParaRPr>
          </a:p>
          <a:p>
            <a:pPr defTabSz="936382">
              <a:buNone/>
              <a:defRPr/>
            </a:pPr>
            <a:r>
              <a:rPr lang="ru-RU" sz="1800" i="1" dirty="0" smtClean="0">
                <a:solidFill>
                  <a:srgbClr val="000000"/>
                </a:solidFill>
              </a:rPr>
              <a:t>ДОХОДЫ</a:t>
            </a:r>
            <a:endParaRPr lang="ru-RU" sz="1800" dirty="0"/>
          </a:p>
        </p:txBody>
      </p:sp>
      <p:sp>
        <p:nvSpPr>
          <p:cNvPr id="5" name="Прямоугольник 4"/>
          <p:cNvSpPr/>
          <p:nvPr/>
        </p:nvSpPr>
        <p:spPr>
          <a:xfrm>
            <a:off x="4071934" y="214290"/>
            <a:ext cx="4572000" cy="1477328"/>
          </a:xfrm>
          <a:prstGeom prst="rect">
            <a:avLst/>
          </a:prstGeom>
        </p:spPr>
        <p:txBody>
          <a:bodyPr>
            <a:spAutoFit/>
          </a:bodyPr>
          <a:lstStyle/>
          <a:p>
            <a:r>
              <a:rPr lang="ru-RU" b="1" dirty="0" smtClean="0">
                <a:solidFill>
                  <a:srgbClr val="FFFF00"/>
                </a:solidFill>
              </a:rPr>
              <a:t>БЮДЖЕТ- </a:t>
            </a:r>
            <a:r>
              <a:rPr lang="ru-RU" dirty="0" smtClean="0">
                <a:solidFill>
                  <a:srgbClr val="FFFF00"/>
                </a:solidFill>
              </a:rPr>
              <a:t>это форма образования и расходования денежных средств, предназначенных для финансового обеспечения задач и функций государства и местного самоуправления</a:t>
            </a:r>
            <a:r>
              <a:rPr lang="ru-RU" dirty="0" smtClean="0"/>
              <a:t>.</a:t>
            </a:r>
            <a:endParaRPr lang="ru-RU" dirty="0"/>
          </a:p>
        </p:txBody>
      </p:sp>
      <p:sp>
        <p:nvSpPr>
          <p:cNvPr id="7" name="Oval 9"/>
          <p:cNvSpPr>
            <a:spLocks noChangeArrowheads="1"/>
          </p:cNvSpPr>
          <p:nvPr/>
        </p:nvSpPr>
        <p:spPr bwMode="auto">
          <a:xfrm>
            <a:off x="3428992" y="1928802"/>
            <a:ext cx="2214578" cy="1292154"/>
          </a:xfrm>
          <a:prstGeom prst="ellipse">
            <a:avLst/>
          </a:prstGeom>
          <a:gradFill rotWithShape="1">
            <a:gsLst>
              <a:gs pos="0">
                <a:srgbClr val="CC0000">
                  <a:gamma/>
                  <a:shade val="46275"/>
                  <a:invGamma/>
                </a:srgbClr>
              </a:gs>
              <a:gs pos="50000">
                <a:srgbClr val="CC0000">
                  <a:alpha val="64999"/>
                </a:srgbClr>
              </a:gs>
              <a:gs pos="100000">
                <a:srgbClr val="CC0000">
                  <a:gamma/>
                  <a:shade val="46275"/>
                  <a:invGamma/>
                </a:srgbClr>
              </a:gs>
            </a:gsLst>
            <a:lin ang="5400000" scaled="1"/>
          </a:gradFill>
          <a:ln w="9525">
            <a:solidFill>
              <a:srgbClr val="000000"/>
            </a:solidFill>
            <a:round/>
            <a:headEnd/>
            <a:tailEnd/>
          </a:ln>
        </p:spPr>
        <p:txBody>
          <a:bodyPr lIns="108265" tIns="54132" rIns="108265" bIns="54132"/>
          <a:lstStyle/>
          <a:p>
            <a:pPr defTabSz="936382">
              <a:defRPr/>
            </a:pPr>
            <a:endParaRPr lang="ru-RU" sz="1200" b="0" dirty="0">
              <a:solidFill>
                <a:srgbClr val="000000"/>
              </a:solidFill>
            </a:endParaRPr>
          </a:p>
          <a:p>
            <a:pPr algn="ctr" defTabSz="936382">
              <a:defRPr/>
            </a:pPr>
            <a:r>
              <a:rPr lang="ru-RU" sz="2000" i="1" dirty="0" smtClean="0">
                <a:solidFill>
                  <a:srgbClr val="000000"/>
                </a:solidFill>
              </a:rPr>
              <a:t>БЮДЖЕТ</a:t>
            </a:r>
            <a:endParaRPr lang="ru-RU" sz="2000" dirty="0"/>
          </a:p>
        </p:txBody>
      </p:sp>
      <p:sp>
        <p:nvSpPr>
          <p:cNvPr id="8" name="AutoShape 11"/>
          <p:cNvSpPr>
            <a:spLocks noChangeArrowheads="1"/>
          </p:cNvSpPr>
          <p:nvPr/>
        </p:nvSpPr>
        <p:spPr bwMode="auto">
          <a:xfrm>
            <a:off x="5929322" y="2000240"/>
            <a:ext cx="2152525" cy="1042236"/>
          </a:xfrm>
          <a:prstGeom prst="notchedRightArrow">
            <a:avLst>
              <a:gd name="adj1" fmla="val 50000"/>
              <a:gd name="adj2" fmla="val 40909"/>
            </a:avLst>
          </a:prstGeom>
          <a:gradFill rotWithShape="1">
            <a:gsLst>
              <a:gs pos="0">
                <a:srgbClr val="3366FF">
                  <a:gamma/>
                  <a:shade val="46275"/>
                  <a:invGamma/>
                </a:srgbClr>
              </a:gs>
              <a:gs pos="50000">
                <a:srgbClr val="3366FF">
                  <a:alpha val="67000"/>
                </a:srgbClr>
              </a:gs>
              <a:gs pos="100000">
                <a:srgbClr val="3366FF">
                  <a:gamma/>
                  <a:shade val="46275"/>
                  <a:invGamma/>
                </a:srgbClr>
              </a:gs>
            </a:gsLst>
            <a:lin ang="5400000" scaled="1"/>
          </a:gradFill>
          <a:ln w="9525">
            <a:solidFill>
              <a:srgbClr val="000000"/>
            </a:solidFill>
            <a:miter lim="800000"/>
            <a:headEnd/>
            <a:tailEnd/>
          </a:ln>
        </p:spPr>
        <p:txBody>
          <a:bodyPr lIns="108265" tIns="54132" rIns="108265" bIns="54132"/>
          <a:lstStyle/>
          <a:p>
            <a:pPr algn="l" defTabSz="936382">
              <a:defRPr/>
            </a:pPr>
            <a:endParaRPr lang="ru-RU" sz="800" b="0" dirty="0">
              <a:solidFill>
                <a:srgbClr val="000000"/>
              </a:solidFill>
            </a:endParaRPr>
          </a:p>
          <a:p>
            <a:pPr defTabSz="936382">
              <a:defRPr/>
            </a:pPr>
            <a:r>
              <a:rPr lang="ru-RU" sz="1200" b="0" dirty="0">
                <a:solidFill>
                  <a:srgbClr val="000000"/>
                </a:solidFill>
              </a:rPr>
              <a:t> </a:t>
            </a:r>
            <a:r>
              <a:rPr lang="ru-RU" sz="1500" i="1" dirty="0">
                <a:solidFill>
                  <a:srgbClr val="000000"/>
                </a:solidFill>
              </a:rPr>
              <a:t>РАСХОДЫ</a:t>
            </a:r>
            <a:endParaRPr lang="ru-RU" sz="1500" dirty="0"/>
          </a:p>
        </p:txBody>
      </p:sp>
      <p:sp>
        <p:nvSpPr>
          <p:cNvPr id="9" name="Прямоугольник 8"/>
          <p:cNvSpPr/>
          <p:nvPr/>
        </p:nvSpPr>
        <p:spPr>
          <a:xfrm>
            <a:off x="428596" y="3429000"/>
            <a:ext cx="7786742" cy="840230"/>
          </a:xfrm>
          <a:prstGeom prst="rect">
            <a:avLst/>
          </a:prstGeom>
        </p:spPr>
        <p:txBody>
          <a:bodyPr wrap="square">
            <a:spAutoFit/>
          </a:bodyPr>
          <a:lstStyle/>
          <a:p>
            <a:pPr>
              <a:lnSpc>
                <a:spcPct val="90000"/>
              </a:lnSpc>
            </a:pPr>
            <a:r>
              <a:rPr lang="ru-RU" b="1" u="sng" dirty="0" smtClean="0">
                <a:solidFill>
                  <a:srgbClr val="003366"/>
                </a:solidFill>
                <a:latin typeface="Times New Roman" pitchFamily="18" charset="0"/>
              </a:rPr>
              <a:t>ДОХОДЫ БЮДЖЕТА</a:t>
            </a:r>
            <a:r>
              <a:rPr lang="ru-RU" u="sng" dirty="0" smtClean="0">
                <a:solidFill>
                  <a:srgbClr val="003366"/>
                </a:solidFill>
                <a:latin typeface="Times New Roman" pitchFamily="18" charset="0"/>
              </a:rPr>
              <a:t> </a:t>
            </a:r>
            <a:r>
              <a:rPr lang="ru-RU" dirty="0" smtClean="0">
                <a:solidFill>
                  <a:srgbClr val="003366"/>
                </a:solidFill>
                <a:latin typeface="Times New Roman" pitchFamily="18" charset="0"/>
              </a:rPr>
              <a:t>– поступающие в бюджет денежные средства (налоги юридических и физических лиц, штрафы, административные платежи и сборы, финансовая помощь).</a:t>
            </a:r>
          </a:p>
        </p:txBody>
      </p:sp>
      <p:sp>
        <p:nvSpPr>
          <p:cNvPr id="10" name="Прямоугольник 9"/>
          <p:cNvSpPr/>
          <p:nvPr/>
        </p:nvSpPr>
        <p:spPr>
          <a:xfrm>
            <a:off x="428596" y="4286256"/>
            <a:ext cx="7643866" cy="1200329"/>
          </a:xfrm>
          <a:prstGeom prst="rect">
            <a:avLst/>
          </a:prstGeom>
        </p:spPr>
        <p:txBody>
          <a:bodyPr wrap="square">
            <a:spAutoFit/>
          </a:bodyPr>
          <a:lstStyle/>
          <a:p>
            <a:r>
              <a:rPr lang="ru-RU" b="1" u="sng" dirty="0" smtClean="0">
                <a:solidFill>
                  <a:srgbClr val="003366"/>
                </a:solidFill>
                <a:latin typeface="Times New Roman" pitchFamily="18" charset="0"/>
              </a:rPr>
              <a:t>РАСХОДЫ БЮДЖЕТА</a:t>
            </a:r>
            <a:r>
              <a:rPr lang="ru-RU" u="sng" dirty="0" smtClean="0">
                <a:solidFill>
                  <a:srgbClr val="003366"/>
                </a:solidFill>
                <a:latin typeface="Times New Roman" pitchFamily="18" charset="0"/>
              </a:rPr>
              <a:t> </a:t>
            </a:r>
            <a:r>
              <a:rPr lang="ru-RU" dirty="0" smtClean="0">
                <a:solidFill>
                  <a:srgbClr val="003366"/>
                </a:solidFill>
                <a:latin typeface="Times New Roman" pitchFamily="18" charset="0"/>
              </a:rPr>
              <a:t>– выплачиваемые из бюджета денежные средства (социальные выплаты населению, содержание государственных учреждений (образование, здравоохранение и другие), капитальное строительство и другие)</a:t>
            </a:r>
            <a:endParaRPr lang="ru-RU" dirty="0"/>
          </a:p>
        </p:txBody>
      </p:sp>
      <p:pic>
        <p:nvPicPr>
          <p:cNvPr id="11" name="Picture 5" descr="C:\Users\Bezuglova_I\Desktop\57b5fc18e8d1d2280259a2d4caa1d7de.png"/>
          <p:cNvPicPr>
            <a:picLocks noChangeAspect="1" noChangeArrowheads="1"/>
          </p:cNvPicPr>
          <p:nvPr/>
        </p:nvPicPr>
        <p:blipFill>
          <a:blip r:embed="rId2" cstate="print"/>
          <a:srcRect/>
          <a:stretch>
            <a:fillRect/>
          </a:stretch>
        </p:blipFill>
        <p:spPr bwMode="auto">
          <a:xfrm>
            <a:off x="6858016" y="4650309"/>
            <a:ext cx="2544090" cy="2207691"/>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pic>
        <p:nvPicPr>
          <p:cNvPr id="12" name="Рисунок 11" descr="budget.png"/>
          <p:cNvPicPr>
            <a:picLocks noChangeAspect="1"/>
          </p:cNvPicPr>
          <p:nvPr/>
        </p:nvPicPr>
        <p:blipFill>
          <a:blip r:embed="rId3" cstate="print"/>
          <a:stretch>
            <a:fillRect/>
          </a:stretch>
        </p:blipFill>
        <p:spPr>
          <a:xfrm>
            <a:off x="3071802" y="5296884"/>
            <a:ext cx="2350710" cy="1561116"/>
          </a:xfrm>
          <a:prstGeom prst="rect">
            <a:avLst/>
          </a:prstGeom>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a:spLocks noGrp="1"/>
          </p:cNvSpPr>
          <p:nvPr>
            <p:ph type="title"/>
          </p:nvPr>
        </p:nvSpPr>
        <p:spPr>
          <a:xfrm>
            <a:off x="428596" y="214290"/>
            <a:ext cx="8215370" cy="962998"/>
          </a:xfrm>
          <a:solidFill>
            <a:schemeClr val="accent4">
              <a:lumMod val="40000"/>
              <a:lumOff val="60000"/>
            </a:schemeClr>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anchor="ctr">
            <a:normAutofit/>
          </a:bodyPr>
          <a:lstStyle/>
          <a:p>
            <a:pPr algn="ctr"/>
            <a:r>
              <a:rPr lang="ru-RU" sz="2800" i="1" dirty="0" smtClean="0">
                <a:solidFill>
                  <a:schemeClr val="accent2">
                    <a:lumMod val="50000"/>
                  </a:schemeClr>
                </a:solidFill>
                <a:latin typeface="Times New Roman" pitchFamily="18" charset="0"/>
              </a:rPr>
              <a:t>Бюджет муниципального района в разрезе муниципальных программ </a:t>
            </a:r>
            <a:r>
              <a:rPr lang="en-US" sz="2800" i="1" dirty="0" smtClean="0">
                <a:solidFill>
                  <a:schemeClr val="accent2">
                    <a:lumMod val="50000"/>
                  </a:schemeClr>
                </a:solidFill>
                <a:latin typeface="Times New Roman" pitchFamily="18" charset="0"/>
              </a:rPr>
              <a:t>[</a:t>
            </a:r>
            <a:r>
              <a:rPr lang="ru-RU" sz="2800" i="1" dirty="0" smtClean="0">
                <a:solidFill>
                  <a:schemeClr val="accent2">
                    <a:lumMod val="50000"/>
                  </a:schemeClr>
                </a:solidFill>
                <a:latin typeface="Times New Roman" pitchFamily="18" charset="0"/>
              </a:rPr>
              <a:t>2</a:t>
            </a:r>
            <a:r>
              <a:rPr lang="en-US" sz="2800" i="1" dirty="0" smtClean="0">
                <a:solidFill>
                  <a:schemeClr val="accent2">
                    <a:lumMod val="50000"/>
                  </a:schemeClr>
                </a:solidFill>
                <a:latin typeface="Times New Roman" pitchFamily="18" charset="0"/>
              </a:rPr>
              <a:t>]</a:t>
            </a:r>
            <a:endParaRPr lang="ru-RU" sz="2800" dirty="0"/>
          </a:p>
        </p:txBody>
      </p:sp>
      <p:graphicFrame>
        <p:nvGraphicFramePr>
          <p:cNvPr id="4" name="Содержимое 3"/>
          <p:cNvGraphicFramePr>
            <a:graphicFrameLocks noGrp="1"/>
          </p:cNvGraphicFramePr>
          <p:nvPr>
            <p:ph idx="1"/>
          </p:nvPr>
        </p:nvGraphicFramePr>
        <p:xfrm>
          <a:off x="142842" y="1600200"/>
          <a:ext cx="8786877" cy="5244582"/>
        </p:xfrm>
        <a:graphic>
          <a:graphicData uri="http://schemas.openxmlformats.org/drawingml/2006/table">
            <a:tbl>
              <a:tblPr firstRow="1" bandRow="1">
                <a:tableStyleId>{16D9F66E-5EB9-4882-86FB-DCBF35E3C3E4}</a:tableStyleId>
              </a:tblPr>
              <a:tblGrid>
                <a:gridCol w="2637523"/>
                <a:gridCol w="814974"/>
                <a:gridCol w="740886"/>
                <a:gridCol w="740886"/>
                <a:gridCol w="740886"/>
                <a:gridCol w="889063"/>
                <a:gridCol w="740886"/>
                <a:gridCol w="740886"/>
                <a:gridCol w="740887"/>
              </a:tblGrid>
              <a:tr h="874992">
                <a:tc>
                  <a:txBody>
                    <a:bodyPr/>
                    <a:lstStyle/>
                    <a:p>
                      <a:pPr algn="ctr" rtl="0" fontAlgn="ctr"/>
                      <a:r>
                        <a:rPr lang="ru-RU" sz="1100" u="none" strike="noStrike" dirty="0"/>
                        <a:t>Наименование муниципальной программы </a:t>
                      </a:r>
                      <a:endParaRPr lang="ru-RU" sz="1100" b="1" i="1" u="none" strike="noStrike" dirty="0">
                        <a:solidFill>
                          <a:schemeClr val="bg1"/>
                        </a:solidFill>
                        <a:latin typeface="+mn-lt"/>
                      </a:endParaRPr>
                    </a:p>
                  </a:txBody>
                  <a:tcPr marL="9525" marR="9525" marT="9525" marB="0" anchor="ctr"/>
                </a:tc>
                <a:tc>
                  <a:txBody>
                    <a:bodyPr/>
                    <a:lstStyle/>
                    <a:p>
                      <a:pPr algn="ctr" rtl="0" fontAlgn="ctr"/>
                      <a:r>
                        <a:rPr lang="ru-RU" sz="1100" u="none" strike="noStrike" dirty="0" smtClean="0"/>
                        <a:t>2018 </a:t>
                      </a:r>
                      <a:r>
                        <a:rPr lang="ru-RU" sz="1100" u="none" strike="noStrike" dirty="0"/>
                        <a:t>год (план)</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2019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2020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2021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r>
              <a:tr h="1012631">
                <a:tc>
                  <a:txBody>
                    <a:bodyPr/>
                    <a:lstStyle/>
                    <a:p>
                      <a:pPr algn="l" fontAlgn="b"/>
                      <a:r>
                        <a:rPr lang="ru-RU" sz="1000" u="none" strike="noStrike" dirty="0"/>
                        <a:t>Муниципальная программа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2305189</a:t>
                      </a:r>
                    </a:p>
                  </a:txBody>
                  <a:tcPr marL="7620" marR="7620" marT="7620" marB="0" anchor="ctr"/>
                </a:tc>
                <a:tc>
                  <a:txBody>
                    <a:bodyPr/>
                    <a:lstStyle/>
                    <a:p>
                      <a:pPr algn="ctr" fontAlgn="ctr"/>
                      <a:r>
                        <a:rPr lang="ru-RU" sz="1000" b="0" i="0" u="none" strike="noStrike">
                          <a:latin typeface="Arial"/>
                        </a:rPr>
                        <a:t>0,71</a:t>
                      </a:r>
                    </a:p>
                  </a:txBody>
                  <a:tcPr marL="7620" marR="7620" marT="7620" marB="0" anchor="ctr"/>
                </a:tc>
                <a:tc>
                  <a:txBody>
                    <a:bodyPr/>
                    <a:lstStyle/>
                    <a:p>
                      <a:pPr algn="ctr" fontAlgn="ctr"/>
                      <a:r>
                        <a:rPr lang="ru-RU" sz="1000" b="0" i="0" u="none" strike="noStrike">
                          <a:latin typeface="Arial"/>
                        </a:rPr>
                        <a:t>2344205</a:t>
                      </a:r>
                    </a:p>
                  </a:txBody>
                  <a:tcPr marL="7620" marR="7620" marT="7620" marB="0" anchor="ctr"/>
                </a:tc>
                <a:tc>
                  <a:txBody>
                    <a:bodyPr/>
                    <a:lstStyle/>
                    <a:p>
                      <a:pPr algn="ctr" fontAlgn="ctr"/>
                      <a:r>
                        <a:rPr lang="ru-RU" sz="1000" b="0" i="0" u="none" strike="noStrike">
                          <a:latin typeface="Arial"/>
                        </a:rPr>
                        <a:t>0,80</a:t>
                      </a:r>
                    </a:p>
                  </a:txBody>
                  <a:tcPr marL="7620" marR="7620" marT="7620" marB="0" anchor="ctr"/>
                </a:tc>
                <a:tc>
                  <a:txBody>
                    <a:bodyPr/>
                    <a:lstStyle/>
                    <a:p>
                      <a:pPr algn="ctr" fontAlgn="ctr"/>
                      <a:r>
                        <a:rPr lang="ru-RU" sz="1000" b="0" i="0" u="none" strike="noStrike">
                          <a:latin typeface="Arial"/>
                        </a:rPr>
                        <a:t>2344205</a:t>
                      </a:r>
                    </a:p>
                  </a:txBody>
                  <a:tcPr marL="7620" marR="7620" marT="7620" marB="0" anchor="ctr"/>
                </a:tc>
                <a:tc>
                  <a:txBody>
                    <a:bodyPr/>
                    <a:lstStyle/>
                    <a:p>
                      <a:pPr algn="ctr" fontAlgn="ctr"/>
                      <a:r>
                        <a:rPr lang="ru-RU" sz="1000" b="0" i="0" u="none" strike="noStrike">
                          <a:latin typeface="Arial"/>
                        </a:rPr>
                        <a:t>0,86</a:t>
                      </a:r>
                    </a:p>
                  </a:txBody>
                  <a:tcPr marL="7620" marR="7620" marT="7620" marB="0" anchor="ctr"/>
                </a:tc>
                <a:tc>
                  <a:txBody>
                    <a:bodyPr/>
                    <a:lstStyle/>
                    <a:p>
                      <a:pPr algn="ctr" fontAlgn="ctr"/>
                      <a:r>
                        <a:rPr lang="ru-RU" sz="1000" b="0" i="0" u="none" strike="noStrike">
                          <a:latin typeface="Arial"/>
                        </a:rPr>
                        <a:t>2344205</a:t>
                      </a:r>
                    </a:p>
                  </a:txBody>
                  <a:tcPr marL="7620" marR="7620" marT="7620" marB="0" anchor="ctr"/>
                </a:tc>
                <a:tc>
                  <a:txBody>
                    <a:bodyPr/>
                    <a:lstStyle/>
                    <a:p>
                      <a:pPr algn="ctr" fontAlgn="ctr"/>
                      <a:r>
                        <a:rPr lang="ru-RU" sz="1000" b="0" i="0" u="none" strike="noStrike">
                          <a:latin typeface="Arial"/>
                        </a:rPr>
                        <a:t>0,86</a:t>
                      </a:r>
                    </a:p>
                  </a:txBody>
                  <a:tcPr marL="7620" marR="7620" marT="7620" marB="0" anchor="ctr"/>
                </a:tc>
              </a:tr>
              <a:tr h="589886">
                <a:tc>
                  <a:txBody>
                    <a:bodyPr/>
                    <a:lstStyle/>
                    <a:p>
                      <a:pPr algn="l" fontAlgn="b"/>
                      <a:r>
                        <a:rPr lang="ru-RU" sz="1000" u="none" strike="noStrike" dirty="0"/>
                        <a:t>Муниципальная программа "Развитие муниципальной службы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25000</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a:latin typeface="Arial"/>
                        </a:rPr>
                        <a:t>45000</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c>
                  <a:txBody>
                    <a:bodyPr/>
                    <a:lstStyle/>
                    <a:p>
                      <a:pPr algn="ctr" fontAlgn="ctr"/>
                      <a:r>
                        <a:rPr lang="ru-RU" sz="1000" b="0" i="0" u="none" strike="noStrike">
                          <a:latin typeface="Arial"/>
                        </a:rPr>
                        <a:t>45000</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c>
                  <a:txBody>
                    <a:bodyPr/>
                    <a:lstStyle/>
                    <a:p>
                      <a:pPr algn="ctr" fontAlgn="ctr"/>
                      <a:r>
                        <a:rPr lang="ru-RU" sz="1000" b="0" i="0" u="none" strike="noStrike">
                          <a:latin typeface="Arial"/>
                        </a:rPr>
                        <a:t>45000</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r>
              <a:tr h="481737">
                <a:tc>
                  <a:txBody>
                    <a:bodyPr/>
                    <a:lstStyle/>
                    <a:p>
                      <a:pPr algn="l" fontAlgn="b"/>
                      <a:r>
                        <a:rPr lang="ru-RU" sz="1000" u="none" strike="noStrike" dirty="0"/>
                        <a:t>Муниципальная программа "Сохранение и развитие архивного дела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287302</a:t>
                      </a:r>
                    </a:p>
                  </a:txBody>
                  <a:tcPr marL="7620" marR="7620" marT="7620" marB="0" anchor="ctr"/>
                </a:tc>
                <a:tc>
                  <a:txBody>
                    <a:bodyPr/>
                    <a:lstStyle/>
                    <a:p>
                      <a:pPr algn="ctr" fontAlgn="ctr"/>
                      <a:r>
                        <a:rPr lang="ru-RU" sz="1000" b="0" i="0" u="none" strike="noStrike">
                          <a:latin typeface="Arial"/>
                        </a:rPr>
                        <a:t>0,09</a:t>
                      </a:r>
                    </a:p>
                  </a:txBody>
                  <a:tcPr marL="7620" marR="7620" marT="7620" marB="0" anchor="ctr"/>
                </a:tc>
                <a:tc>
                  <a:txBody>
                    <a:bodyPr/>
                    <a:lstStyle/>
                    <a:p>
                      <a:pPr algn="ctr" fontAlgn="ctr"/>
                      <a:r>
                        <a:rPr lang="ru-RU" sz="1000" b="0" i="0" u="none" strike="noStrike">
                          <a:latin typeface="Arial"/>
                        </a:rPr>
                        <a:t>289309</a:t>
                      </a:r>
                    </a:p>
                  </a:txBody>
                  <a:tcPr marL="7620" marR="7620" marT="7620" marB="0" anchor="ctr"/>
                </a:tc>
                <a:tc>
                  <a:txBody>
                    <a:bodyPr/>
                    <a:lstStyle/>
                    <a:p>
                      <a:pPr algn="ctr" fontAlgn="ctr"/>
                      <a:r>
                        <a:rPr lang="ru-RU" sz="1000" b="0" i="0" u="none" strike="noStrike">
                          <a:latin typeface="Arial"/>
                        </a:rPr>
                        <a:t>0,10</a:t>
                      </a:r>
                    </a:p>
                  </a:txBody>
                  <a:tcPr marL="7620" marR="7620" marT="7620" marB="0" anchor="ctr"/>
                </a:tc>
                <a:tc>
                  <a:txBody>
                    <a:bodyPr/>
                    <a:lstStyle/>
                    <a:p>
                      <a:pPr algn="ctr" fontAlgn="ctr"/>
                      <a:r>
                        <a:rPr lang="ru-RU" sz="1000" b="0" i="0" u="none" strike="noStrike">
                          <a:latin typeface="Arial"/>
                        </a:rPr>
                        <a:t>289309</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a:latin typeface="Arial"/>
                        </a:rPr>
                        <a:t>289309</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r>
              <a:tr h="698036">
                <a:tc>
                  <a:txBody>
                    <a:bodyPr/>
                    <a:lstStyle/>
                    <a:p>
                      <a:pPr algn="l" fontAlgn="b"/>
                      <a:r>
                        <a:rPr lang="ru-RU" sz="1000" u="none" strike="noStrike" dirty="0"/>
                        <a:t>Муниципальная программа  "Развитие транспортной системы, обеспечение перевозки </a:t>
                      </a:r>
                      <a:r>
                        <a:rPr lang="ru-RU" sz="1000" u="none" strike="noStrike" dirty="0" smtClean="0"/>
                        <a:t>пассажиров </a:t>
                      </a:r>
                      <a:r>
                        <a:rPr lang="ru-RU" sz="1000" u="none" strike="noStrike" dirty="0"/>
                        <a:t>в Льговском районе Курской области и безопасности дорожного </a:t>
                      </a:r>
                      <a:r>
                        <a:rPr lang="ru-RU" sz="1000" u="none" strike="noStrike" dirty="0" smtClean="0"/>
                        <a:t>движения"</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7307753</a:t>
                      </a:r>
                    </a:p>
                  </a:txBody>
                  <a:tcPr marL="7620" marR="7620" marT="7620" marB="0" anchor="ctr"/>
                </a:tc>
                <a:tc>
                  <a:txBody>
                    <a:bodyPr/>
                    <a:lstStyle/>
                    <a:p>
                      <a:pPr algn="ctr" fontAlgn="ctr"/>
                      <a:r>
                        <a:rPr lang="ru-RU" sz="1000" b="0" i="0" u="none" strike="noStrike">
                          <a:latin typeface="Arial"/>
                        </a:rPr>
                        <a:t>2,25</a:t>
                      </a:r>
                    </a:p>
                  </a:txBody>
                  <a:tcPr marL="7620" marR="7620" marT="7620" marB="0" anchor="ctr"/>
                </a:tc>
                <a:tc>
                  <a:txBody>
                    <a:bodyPr/>
                    <a:lstStyle/>
                    <a:p>
                      <a:pPr algn="ctr" fontAlgn="ctr"/>
                      <a:r>
                        <a:rPr lang="ru-RU" sz="1000" b="0" i="0" u="none" strike="noStrike">
                          <a:latin typeface="Arial"/>
                        </a:rPr>
                        <a:t>5576821</a:t>
                      </a:r>
                    </a:p>
                  </a:txBody>
                  <a:tcPr marL="7620" marR="7620" marT="7620" marB="0" anchor="ctr"/>
                </a:tc>
                <a:tc>
                  <a:txBody>
                    <a:bodyPr/>
                    <a:lstStyle/>
                    <a:p>
                      <a:pPr algn="ctr" fontAlgn="ctr"/>
                      <a:r>
                        <a:rPr lang="ru-RU" sz="1000" b="0" i="0" u="none" strike="noStrike">
                          <a:latin typeface="Arial"/>
                        </a:rPr>
                        <a:t>1,89</a:t>
                      </a:r>
                    </a:p>
                  </a:txBody>
                  <a:tcPr marL="7620" marR="7620" marT="7620" marB="0" anchor="ctr"/>
                </a:tc>
                <a:tc>
                  <a:txBody>
                    <a:bodyPr/>
                    <a:lstStyle/>
                    <a:p>
                      <a:pPr algn="ctr" fontAlgn="ctr"/>
                      <a:r>
                        <a:rPr lang="ru-RU" sz="1000" b="0" i="0" u="none" strike="noStrike">
                          <a:latin typeface="Arial"/>
                        </a:rPr>
                        <a:t>5851555</a:t>
                      </a:r>
                    </a:p>
                  </a:txBody>
                  <a:tcPr marL="7620" marR="7620" marT="7620" marB="0" anchor="ctr"/>
                </a:tc>
                <a:tc>
                  <a:txBody>
                    <a:bodyPr/>
                    <a:lstStyle/>
                    <a:p>
                      <a:pPr algn="ctr" fontAlgn="ctr"/>
                      <a:r>
                        <a:rPr lang="ru-RU" sz="1000" b="0" i="0" u="none" strike="noStrike">
                          <a:latin typeface="Arial"/>
                        </a:rPr>
                        <a:t>2,15</a:t>
                      </a:r>
                    </a:p>
                  </a:txBody>
                  <a:tcPr marL="7620" marR="7620" marT="7620" marB="0" anchor="ctr"/>
                </a:tc>
                <a:tc>
                  <a:txBody>
                    <a:bodyPr/>
                    <a:lstStyle/>
                    <a:p>
                      <a:pPr algn="ctr" fontAlgn="ctr"/>
                      <a:r>
                        <a:rPr lang="ru-RU" sz="1000" b="0" i="0" u="none" strike="noStrike">
                          <a:latin typeface="Arial"/>
                        </a:rPr>
                        <a:t>6254865</a:t>
                      </a:r>
                    </a:p>
                  </a:txBody>
                  <a:tcPr marL="7620" marR="7620" marT="7620" marB="0" anchor="ctr"/>
                </a:tc>
                <a:tc>
                  <a:txBody>
                    <a:bodyPr/>
                    <a:lstStyle/>
                    <a:p>
                      <a:pPr algn="ctr" fontAlgn="ctr"/>
                      <a:r>
                        <a:rPr lang="ru-RU" sz="1000" b="0" i="0" u="none" strike="noStrike">
                          <a:latin typeface="Arial"/>
                        </a:rPr>
                        <a:t>2,30</a:t>
                      </a:r>
                    </a:p>
                  </a:txBody>
                  <a:tcPr marL="7620" marR="7620" marT="7620" marB="0" anchor="ctr"/>
                </a:tc>
              </a:tr>
              <a:tr h="589886">
                <a:tc>
                  <a:txBody>
                    <a:bodyPr/>
                    <a:lstStyle/>
                    <a:p>
                      <a:pPr algn="l" fontAlgn="b"/>
                      <a:r>
                        <a:rPr lang="ru-RU" sz="1000" u="none" strike="noStrike" dirty="0"/>
                        <a:t>Муниципальная программа  "Профилактика правонарушений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312200</a:t>
                      </a:r>
                    </a:p>
                  </a:txBody>
                  <a:tcPr marL="7620" marR="7620" marT="7620" marB="0" anchor="ctr"/>
                </a:tc>
                <a:tc>
                  <a:txBody>
                    <a:bodyPr/>
                    <a:lstStyle/>
                    <a:p>
                      <a:pPr algn="ctr" fontAlgn="ctr"/>
                      <a:r>
                        <a:rPr lang="ru-RU" sz="1000" b="0" i="0" u="none" strike="noStrike">
                          <a:latin typeface="Arial"/>
                        </a:rPr>
                        <a:t>0,10</a:t>
                      </a:r>
                    </a:p>
                  </a:txBody>
                  <a:tcPr marL="7620" marR="7620" marT="7620" marB="0" anchor="ctr"/>
                </a:tc>
                <a:tc>
                  <a:txBody>
                    <a:bodyPr/>
                    <a:lstStyle/>
                    <a:p>
                      <a:pPr algn="ctr" fontAlgn="ctr"/>
                      <a:r>
                        <a:rPr lang="ru-RU" sz="1000" b="0" i="0" u="none" strike="noStrike">
                          <a:latin typeface="Arial"/>
                        </a:rPr>
                        <a:t>312200</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a:latin typeface="Arial"/>
                        </a:rPr>
                        <a:t>312200</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a:latin typeface="Arial"/>
                        </a:rPr>
                        <a:t>312200</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r>
              <a:tr h="796341">
                <a:tc>
                  <a:txBody>
                    <a:bodyPr/>
                    <a:lstStyle/>
                    <a:p>
                      <a:pPr algn="l" fontAlgn="b"/>
                      <a:r>
                        <a:rPr lang="ru-RU" sz="1000" u="none" strike="noStrike" dirty="0"/>
                        <a:t>Муниципальная программа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a:t>
                      </a:r>
                      <a:r>
                        <a:rPr lang="ru-RU" sz="1000" u="none" strike="noStrike" dirty="0" smtClean="0"/>
                        <a:t>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244000</a:t>
                      </a:r>
                    </a:p>
                  </a:txBody>
                  <a:tcPr marL="7620" marR="7620" marT="7620" marB="0" anchor="ctr"/>
                </a:tc>
                <a:tc>
                  <a:txBody>
                    <a:bodyPr/>
                    <a:lstStyle/>
                    <a:p>
                      <a:pPr algn="ctr" fontAlgn="ctr"/>
                      <a:r>
                        <a:rPr lang="ru-RU" sz="1000" b="0" i="0" u="none" strike="noStrike">
                          <a:latin typeface="Arial"/>
                        </a:rPr>
                        <a:t>0,08</a:t>
                      </a:r>
                    </a:p>
                  </a:txBody>
                  <a:tcPr marL="7620" marR="7620" marT="7620" marB="0" anchor="ctr"/>
                </a:tc>
                <a:tc>
                  <a:txBody>
                    <a:bodyPr/>
                    <a:lstStyle/>
                    <a:p>
                      <a:pPr algn="ctr" fontAlgn="ctr"/>
                      <a:r>
                        <a:rPr lang="ru-RU" sz="1000" b="0" i="0" u="none" strike="noStrike">
                          <a:latin typeface="Arial"/>
                        </a:rPr>
                        <a:t>324000</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a:latin typeface="Arial"/>
                        </a:rPr>
                        <a:t>324000</a:t>
                      </a:r>
                    </a:p>
                  </a:txBody>
                  <a:tcPr marL="7620" marR="7620" marT="7620" marB="0" anchor="ctr"/>
                </a:tc>
                <a:tc>
                  <a:txBody>
                    <a:bodyPr/>
                    <a:lstStyle/>
                    <a:p>
                      <a:pPr algn="ctr" fontAlgn="ctr"/>
                      <a:r>
                        <a:rPr lang="ru-RU" sz="1000" b="0" i="0" u="none" strike="noStrike">
                          <a:latin typeface="Arial"/>
                        </a:rPr>
                        <a:t>0,12</a:t>
                      </a:r>
                    </a:p>
                  </a:txBody>
                  <a:tcPr marL="7620" marR="7620" marT="7620" marB="0" anchor="ctr"/>
                </a:tc>
                <a:tc>
                  <a:txBody>
                    <a:bodyPr/>
                    <a:lstStyle/>
                    <a:p>
                      <a:pPr algn="ctr" fontAlgn="ctr"/>
                      <a:r>
                        <a:rPr lang="ru-RU" sz="1000" b="0" i="0" u="none" strike="noStrike">
                          <a:latin typeface="Arial"/>
                        </a:rPr>
                        <a:t>324000</a:t>
                      </a:r>
                    </a:p>
                  </a:txBody>
                  <a:tcPr marL="7620" marR="7620" marT="7620" marB="0" anchor="ctr"/>
                </a:tc>
                <a:tc>
                  <a:txBody>
                    <a:bodyPr/>
                    <a:lstStyle/>
                    <a:p>
                      <a:pPr algn="ctr" fontAlgn="ctr"/>
                      <a:r>
                        <a:rPr lang="ru-RU" sz="1000" b="0" i="0" u="none" strike="noStrike" dirty="0">
                          <a:latin typeface="Arial"/>
                        </a:rPr>
                        <a:t>0,12</a:t>
                      </a:r>
                    </a:p>
                  </a:txBody>
                  <a:tcPr marL="7620" marR="7620" marT="7620" marB="0" anchor="ctr"/>
                </a:tc>
              </a:tr>
            </a:tbl>
          </a:graphicData>
        </a:graphic>
      </p:graphicFrame>
      <p:sp>
        <p:nvSpPr>
          <p:cNvPr id="6" name="Прямоугольник 5"/>
          <p:cNvSpPr/>
          <p:nvPr/>
        </p:nvSpPr>
        <p:spPr>
          <a:xfrm>
            <a:off x="7643834" y="1285860"/>
            <a:ext cx="942887"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428596" y="357166"/>
            <a:ext cx="8215370" cy="748684"/>
          </a:xfrm>
          <a:solidFill>
            <a:schemeClr val="accent4">
              <a:lumMod val="40000"/>
              <a:lumOff val="60000"/>
            </a:schemeClr>
          </a:solidFill>
          <a:ln>
            <a:solidFill>
              <a:srgbClr val="FFFF00"/>
            </a:solidFill>
          </a:ln>
        </p:spPr>
        <p:style>
          <a:lnRef idx="2">
            <a:schemeClr val="accent3">
              <a:shade val="50000"/>
            </a:schemeClr>
          </a:lnRef>
          <a:fillRef idx="1">
            <a:schemeClr val="accent3"/>
          </a:fillRef>
          <a:effectRef idx="0">
            <a:schemeClr val="accent3"/>
          </a:effectRef>
          <a:fontRef idx="minor">
            <a:schemeClr val="lt1"/>
          </a:fontRef>
        </p:style>
        <p:txBody>
          <a:bodyPr anchor="ctr">
            <a:normAutofit fontScale="90000"/>
          </a:bodyPr>
          <a:lstStyle/>
          <a:p>
            <a:pPr algn="ctr"/>
            <a:r>
              <a:rPr lang="ru-RU" sz="2800" i="1" dirty="0" smtClean="0">
                <a:solidFill>
                  <a:schemeClr val="accent2">
                    <a:lumMod val="50000"/>
                  </a:schemeClr>
                </a:solidFill>
                <a:latin typeface="Times New Roman" pitchFamily="18" charset="0"/>
              </a:rPr>
              <a:t>Бюджет муниципального района в разрезе муниципальных программ </a:t>
            </a:r>
            <a:r>
              <a:rPr lang="en-US" sz="2800" i="1" dirty="0" smtClean="0">
                <a:solidFill>
                  <a:schemeClr val="accent2">
                    <a:lumMod val="50000"/>
                  </a:schemeClr>
                </a:solidFill>
                <a:latin typeface="Times New Roman" pitchFamily="18" charset="0"/>
              </a:rPr>
              <a:t>[</a:t>
            </a:r>
            <a:r>
              <a:rPr lang="ru-RU" sz="2800" i="1" dirty="0" smtClean="0">
                <a:solidFill>
                  <a:schemeClr val="accent2">
                    <a:lumMod val="50000"/>
                  </a:schemeClr>
                </a:solidFill>
                <a:latin typeface="Times New Roman" pitchFamily="18" charset="0"/>
              </a:rPr>
              <a:t>3</a:t>
            </a:r>
            <a:r>
              <a:rPr lang="en-US" sz="2800" i="1" dirty="0" smtClean="0">
                <a:solidFill>
                  <a:schemeClr val="accent2">
                    <a:lumMod val="50000"/>
                  </a:schemeClr>
                </a:solidFill>
                <a:latin typeface="Times New Roman" pitchFamily="18" charset="0"/>
              </a:rPr>
              <a:t>]</a:t>
            </a:r>
            <a:endParaRPr lang="ru-RU" sz="2800" dirty="0"/>
          </a:p>
        </p:txBody>
      </p:sp>
      <p:graphicFrame>
        <p:nvGraphicFramePr>
          <p:cNvPr id="5" name="Содержимое 4"/>
          <p:cNvGraphicFramePr>
            <a:graphicFrameLocks noGrp="1"/>
          </p:cNvGraphicFramePr>
          <p:nvPr>
            <p:ph idx="1"/>
          </p:nvPr>
        </p:nvGraphicFramePr>
        <p:xfrm>
          <a:off x="142848" y="1600200"/>
          <a:ext cx="8786871" cy="5114948"/>
        </p:xfrm>
        <a:graphic>
          <a:graphicData uri="http://schemas.openxmlformats.org/drawingml/2006/table">
            <a:tbl>
              <a:tblPr firstRow="1" bandRow="1">
                <a:tableStyleId>{16D9F66E-5EB9-4882-86FB-DCBF35E3C3E4}</a:tableStyleId>
              </a:tblPr>
              <a:tblGrid>
                <a:gridCol w="2714640"/>
                <a:gridCol w="785818"/>
                <a:gridCol w="785818"/>
                <a:gridCol w="714380"/>
                <a:gridCol w="857256"/>
                <a:gridCol w="714380"/>
                <a:gridCol w="785818"/>
                <a:gridCol w="714380"/>
                <a:gridCol w="714381"/>
              </a:tblGrid>
              <a:tr h="893480">
                <a:tc>
                  <a:txBody>
                    <a:bodyPr/>
                    <a:lstStyle/>
                    <a:p>
                      <a:pPr algn="ctr" rtl="0" fontAlgn="ctr"/>
                      <a:r>
                        <a:rPr lang="ru-RU" sz="1100" u="none" strike="noStrike" dirty="0"/>
                        <a:t>Наименование муниципальной программы </a:t>
                      </a:r>
                      <a:endParaRPr lang="ru-RU" sz="1100" b="1" i="1" u="none" strike="noStrike" dirty="0">
                        <a:solidFill>
                          <a:schemeClr val="bg1"/>
                        </a:solidFill>
                        <a:latin typeface="+mn-lt"/>
                      </a:endParaRPr>
                    </a:p>
                  </a:txBody>
                  <a:tcPr marL="9525" marR="9525" marT="9525" marB="0" anchor="ctr"/>
                </a:tc>
                <a:tc>
                  <a:txBody>
                    <a:bodyPr/>
                    <a:lstStyle/>
                    <a:p>
                      <a:pPr algn="ctr" rtl="0" fontAlgn="ctr"/>
                      <a:r>
                        <a:rPr lang="ru-RU" sz="1100" u="none" strike="noStrike" dirty="0" smtClean="0"/>
                        <a:t>2018 </a:t>
                      </a:r>
                      <a:r>
                        <a:rPr lang="ru-RU" sz="1100" u="none" strike="noStrike" dirty="0"/>
                        <a:t>год (план)</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2019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2020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smtClean="0"/>
                        <a:t>2021 </a:t>
                      </a:r>
                      <a:r>
                        <a:rPr lang="ru-RU" sz="1100" u="none" strike="noStrike" dirty="0"/>
                        <a:t>год (прогноз)</a:t>
                      </a:r>
                      <a:endParaRPr lang="ru-RU" sz="1100" b="1" i="0" u="none" strike="noStrike" dirty="0">
                        <a:solidFill>
                          <a:srgbClr val="000000"/>
                        </a:solidFill>
                        <a:latin typeface="+mn-lt"/>
                      </a:endParaRPr>
                    </a:p>
                  </a:txBody>
                  <a:tcPr marL="9525" marR="9525" marT="9525" marB="0" anchor="ctr"/>
                </a:tc>
                <a:tc>
                  <a:txBody>
                    <a:bodyPr/>
                    <a:lstStyle/>
                    <a:p>
                      <a:pPr algn="ctr" rtl="0" fontAlgn="ctr"/>
                      <a:r>
                        <a:rPr lang="ru-RU" sz="1100" u="none" strike="noStrike" dirty="0"/>
                        <a:t>доля в общем объеме расходов, %</a:t>
                      </a:r>
                      <a:endParaRPr lang="ru-RU" sz="1100" b="1" i="0" u="none" strike="noStrike" dirty="0">
                        <a:solidFill>
                          <a:srgbClr val="000000"/>
                        </a:solidFill>
                        <a:latin typeface="+mn-lt"/>
                      </a:endParaRPr>
                    </a:p>
                  </a:txBody>
                  <a:tcPr marL="9525" marR="9525" marT="9525" marB="0" anchor="ctr"/>
                </a:tc>
              </a:tr>
              <a:tr h="732852">
                <a:tc>
                  <a:txBody>
                    <a:bodyPr/>
                    <a:lstStyle/>
                    <a:p>
                      <a:pPr algn="l" fontAlgn="b"/>
                      <a:r>
                        <a:rPr lang="ru-RU" sz="1000" u="none" strike="noStrike" dirty="0"/>
                        <a:t>Муниципальная программа "Повышение эффективности управления муниципальными финансами в Льговском районе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8802374</a:t>
                      </a:r>
                    </a:p>
                  </a:txBody>
                  <a:tcPr marL="7620" marR="7620" marT="7620" marB="0" anchor="ctr"/>
                </a:tc>
                <a:tc>
                  <a:txBody>
                    <a:bodyPr/>
                    <a:lstStyle/>
                    <a:p>
                      <a:pPr algn="ctr" fontAlgn="ctr"/>
                      <a:r>
                        <a:rPr lang="ru-RU" sz="1000" b="0" i="0" u="none" strike="noStrike">
                          <a:latin typeface="Arial"/>
                        </a:rPr>
                        <a:t>2,71</a:t>
                      </a:r>
                    </a:p>
                  </a:txBody>
                  <a:tcPr marL="7620" marR="7620" marT="7620" marB="0" anchor="ctr"/>
                </a:tc>
                <a:tc>
                  <a:txBody>
                    <a:bodyPr/>
                    <a:lstStyle/>
                    <a:p>
                      <a:pPr algn="ctr" fontAlgn="ctr"/>
                      <a:r>
                        <a:rPr lang="ru-RU" sz="1000" b="0" i="0" u="none" strike="noStrike">
                          <a:latin typeface="Arial"/>
                        </a:rPr>
                        <a:t>7182101</a:t>
                      </a:r>
                    </a:p>
                  </a:txBody>
                  <a:tcPr marL="7620" marR="7620" marT="7620" marB="0" anchor="ctr"/>
                </a:tc>
                <a:tc>
                  <a:txBody>
                    <a:bodyPr/>
                    <a:lstStyle/>
                    <a:p>
                      <a:pPr algn="ctr" fontAlgn="ctr"/>
                      <a:r>
                        <a:rPr lang="ru-RU" sz="1000" b="0" i="0" u="none" strike="noStrike">
                          <a:latin typeface="Arial"/>
                        </a:rPr>
                        <a:t>2,44</a:t>
                      </a:r>
                    </a:p>
                  </a:txBody>
                  <a:tcPr marL="7620" marR="7620" marT="7620" marB="0" anchor="ctr"/>
                </a:tc>
                <a:tc>
                  <a:txBody>
                    <a:bodyPr/>
                    <a:lstStyle/>
                    <a:p>
                      <a:pPr algn="ctr" fontAlgn="ctr"/>
                      <a:r>
                        <a:rPr lang="ru-RU" sz="1000" b="0" i="0" u="none" strike="noStrike">
                          <a:latin typeface="Arial"/>
                        </a:rPr>
                        <a:t>6519697</a:t>
                      </a:r>
                    </a:p>
                  </a:txBody>
                  <a:tcPr marL="7620" marR="7620" marT="7620" marB="0" anchor="ctr"/>
                </a:tc>
                <a:tc>
                  <a:txBody>
                    <a:bodyPr/>
                    <a:lstStyle/>
                    <a:p>
                      <a:pPr algn="ctr" fontAlgn="ctr"/>
                      <a:r>
                        <a:rPr lang="ru-RU" sz="1000" b="0" i="0" u="none" strike="noStrike">
                          <a:latin typeface="Arial"/>
                        </a:rPr>
                        <a:t>2,40</a:t>
                      </a:r>
                    </a:p>
                  </a:txBody>
                  <a:tcPr marL="7620" marR="7620" marT="7620" marB="0" anchor="ctr"/>
                </a:tc>
                <a:tc>
                  <a:txBody>
                    <a:bodyPr/>
                    <a:lstStyle/>
                    <a:p>
                      <a:pPr algn="ctr" fontAlgn="ctr"/>
                      <a:r>
                        <a:rPr lang="ru-RU" sz="1000" b="0" i="0" u="none" strike="noStrike">
                          <a:latin typeface="Arial"/>
                        </a:rPr>
                        <a:t>6235809</a:t>
                      </a:r>
                    </a:p>
                  </a:txBody>
                  <a:tcPr marL="7620" marR="7620" marT="7620" marB="0" anchor="ctr"/>
                </a:tc>
                <a:tc>
                  <a:txBody>
                    <a:bodyPr/>
                    <a:lstStyle/>
                    <a:p>
                      <a:pPr algn="ctr" fontAlgn="ctr"/>
                      <a:r>
                        <a:rPr lang="ru-RU" sz="1000" b="0" i="0" u="none" strike="noStrike">
                          <a:latin typeface="Arial"/>
                        </a:rPr>
                        <a:t>2,29</a:t>
                      </a:r>
                    </a:p>
                  </a:txBody>
                  <a:tcPr marL="7620" marR="7620" marT="7620" marB="0" anchor="ctr"/>
                </a:tc>
              </a:tr>
              <a:tr h="602350">
                <a:tc>
                  <a:txBody>
                    <a:bodyPr/>
                    <a:lstStyle/>
                    <a:p>
                      <a:pPr algn="l" fontAlgn="b"/>
                      <a:r>
                        <a:rPr lang="ru-RU" sz="1000" u="none" strike="noStrike" dirty="0"/>
                        <a:t>Муниципальная программа "Социальное развитие села в Льговском районе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4236929</a:t>
                      </a:r>
                    </a:p>
                  </a:txBody>
                  <a:tcPr marL="7620" marR="7620" marT="7620" marB="0" anchor="ctr"/>
                </a:tc>
                <a:tc>
                  <a:txBody>
                    <a:bodyPr/>
                    <a:lstStyle/>
                    <a:p>
                      <a:pPr algn="ctr" fontAlgn="ctr"/>
                      <a:r>
                        <a:rPr lang="ru-RU" sz="1000" b="0" i="0" u="none" strike="noStrike">
                          <a:latin typeface="Arial"/>
                        </a:rPr>
                        <a:t>1,30</a:t>
                      </a:r>
                    </a:p>
                  </a:txBody>
                  <a:tcPr marL="7620" marR="7620" marT="7620" marB="0" anchor="ctr"/>
                </a:tc>
                <a:tc>
                  <a:txBody>
                    <a:bodyPr/>
                    <a:lstStyle/>
                    <a:p>
                      <a:pPr algn="ctr" fontAlgn="ctr"/>
                      <a:r>
                        <a:rPr lang="ru-RU" sz="1000" b="0" i="0" u="none" strike="noStrike">
                          <a:latin typeface="Arial"/>
                        </a:rPr>
                        <a:t>584654</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c>
                  <a:txBody>
                    <a:bodyPr/>
                    <a:lstStyle/>
                    <a:p>
                      <a:pPr algn="ctr" fontAlgn="ctr"/>
                      <a:r>
                        <a:rPr lang="ru-RU" sz="1000" b="0" i="0" u="none" strike="noStrike">
                          <a:latin typeface="Arial"/>
                        </a:rPr>
                        <a:t> </a:t>
                      </a:r>
                    </a:p>
                  </a:txBody>
                  <a:tcPr marL="7620" marR="7620" marT="7620" marB="0" anchor="ctr"/>
                </a:tc>
                <a:tc>
                  <a:txBody>
                    <a:bodyPr/>
                    <a:lstStyle/>
                    <a:p>
                      <a:pPr algn="ctr" fontAlgn="ctr"/>
                      <a:r>
                        <a:rPr lang="ru-RU" sz="1000" b="0" i="0" u="none" strike="noStrike">
                          <a:latin typeface="Arial"/>
                        </a:rPr>
                        <a:t>0</a:t>
                      </a:r>
                    </a:p>
                  </a:txBody>
                  <a:tcPr marL="7620" marR="7620" marT="7620" marB="0" anchor="ctr"/>
                </a:tc>
              </a:tr>
              <a:tr h="602350">
                <a:tc>
                  <a:txBody>
                    <a:bodyPr/>
                    <a:lstStyle/>
                    <a:p>
                      <a:pPr algn="l" fontAlgn="b"/>
                      <a:r>
                        <a:rPr lang="ru-RU" sz="1000" u="none" strike="noStrike"/>
                        <a:t>Муниципальная программа "Содействие занятости населения в Льговском районе Курской области"</a:t>
                      </a:r>
                      <a:endParaRPr lang="ru-RU" sz="1000" b="0" i="0" u="none" strike="noStrike">
                        <a:latin typeface="Arial"/>
                      </a:endParaRPr>
                    </a:p>
                  </a:txBody>
                  <a:tcPr marL="9525" marR="9525" marT="9525" marB="0" anchor="ctr"/>
                </a:tc>
                <a:tc>
                  <a:txBody>
                    <a:bodyPr/>
                    <a:lstStyle/>
                    <a:p>
                      <a:pPr algn="ctr" fontAlgn="ctr"/>
                      <a:r>
                        <a:rPr lang="ru-RU" sz="1000" b="0" i="0" u="none" strike="noStrike">
                          <a:latin typeface="Arial"/>
                        </a:rPr>
                        <a:t>326200</a:t>
                      </a:r>
                    </a:p>
                  </a:txBody>
                  <a:tcPr marL="7620" marR="7620" marT="7620" marB="0" anchor="ctr"/>
                </a:tc>
                <a:tc>
                  <a:txBody>
                    <a:bodyPr/>
                    <a:lstStyle/>
                    <a:p>
                      <a:pPr algn="ctr" fontAlgn="ctr"/>
                      <a:r>
                        <a:rPr lang="ru-RU" sz="1000" b="0" i="0" u="none" strike="noStrike">
                          <a:latin typeface="Arial"/>
                        </a:rPr>
                        <a:t>0,10</a:t>
                      </a:r>
                    </a:p>
                  </a:txBody>
                  <a:tcPr marL="7620" marR="7620" marT="7620" marB="0" anchor="ctr"/>
                </a:tc>
                <a:tc>
                  <a:txBody>
                    <a:bodyPr/>
                    <a:lstStyle/>
                    <a:p>
                      <a:pPr algn="ctr" fontAlgn="ctr"/>
                      <a:r>
                        <a:rPr lang="ru-RU" sz="1000" b="0" i="0" u="none" strike="noStrike">
                          <a:latin typeface="Arial"/>
                        </a:rPr>
                        <a:t>330085</a:t>
                      </a:r>
                    </a:p>
                  </a:txBody>
                  <a:tcPr marL="7620" marR="7620" marT="7620" marB="0" anchor="ctr"/>
                </a:tc>
                <a:tc>
                  <a:txBody>
                    <a:bodyPr/>
                    <a:lstStyle/>
                    <a:p>
                      <a:pPr algn="ctr" fontAlgn="ctr"/>
                      <a:r>
                        <a:rPr lang="ru-RU" sz="1000" b="0" i="0" u="none" strike="noStrike">
                          <a:latin typeface="Arial"/>
                        </a:rPr>
                        <a:t>0,11</a:t>
                      </a:r>
                    </a:p>
                  </a:txBody>
                  <a:tcPr marL="7620" marR="7620" marT="7620" marB="0" anchor="ctr"/>
                </a:tc>
                <a:tc>
                  <a:txBody>
                    <a:bodyPr/>
                    <a:lstStyle/>
                    <a:p>
                      <a:pPr algn="ctr" fontAlgn="ctr"/>
                      <a:r>
                        <a:rPr lang="ru-RU" sz="1000" b="0" i="0" u="none" strike="noStrike">
                          <a:latin typeface="Arial"/>
                        </a:rPr>
                        <a:t>326200</a:t>
                      </a:r>
                    </a:p>
                  </a:txBody>
                  <a:tcPr marL="7620" marR="7620" marT="7620" marB="0" anchor="ctr"/>
                </a:tc>
                <a:tc>
                  <a:txBody>
                    <a:bodyPr/>
                    <a:lstStyle/>
                    <a:p>
                      <a:pPr algn="ctr" fontAlgn="ctr"/>
                      <a:r>
                        <a:rPr lang="ru-RU" sz="1000" b="0" i="0" u="none" strike="noStrike">
                          <a:latin typeface="Arial"/>
                        </a:rPr>
                        <a:t>0,12</a:t>
                      </a:r>
                    </a:p>
                  </a:txBody>
                  <a:tcPr marL="7620" marR="7620" marT="7620" marB="0" anchor="ctr"/>
                </a:tc>
                <a:tc>
                  <a:txBody>
                    <a:bodyPr/>
                    <a:lstStyle/>
                    <a:p>
                      <a:pPr algn="ctr" fontAlgn="ctr"/>
                      <a:r>
                        <a:rPr lang="ru-RU" sz="1000" b="0" i="0" u="none" strike="noStrike">
                          <a:latin typeface="Arial"/>
                        </a:rPr>
                        <a:t>326200</a:t>
                      </a:r>
                    </a:p>
                  </a:txBody>
                  <a:tcPr marL="7620" marR="7620" marT="7620" marB="0" anchor="ctr"/>
                </a:tc>
                <a:tc>
                  <a:txBody>
                    <a:bodyPr/>
                    <a:lstStyle/>
                    <a:p>
                      <a:pPr algn="ctr" fontAlgn="ctr"/>
                      <a:r>
                        <a:rPr lang="ru-RU" sz="1000" b="0" i="0" u="none" strike="noStrike">
                          <a:latin typeface="Arial"/>
                        </a:rPr>
                        <a:t>0,12</a:t>
                      </a:r>
                    </a:p>
                  </a:txBody>
                  <a:tcPr marL="7620" marR="7620" marT="7620" marB="0" anchor="ctr"/>
                </a:tc>
              </a:tr>
              <a:tr h="527056">
                <a:tc>
                  <a:txBody>
                    <a:bodyPr/>
                    <a:lstStyle/>
                    <a:p>
                      <a:pPr algn="l" fontAlgn="b"/>
                      <a:r>
                        <a:rPr lang="ru-RU" sz="1000" u="none" strike="noStrike" dirty="0"/>
                        <a:t>Муниципальная программа «Развитие информационного общества в Льговском районе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200000</a:t>
                      </a:r>
                    </a:p>
                  </a:txBody>
                  <a:tcPr marL="7620" marR="7620" marT="7620" marB="0" anchor="ctr"/>
                </a:tc>
                <a:tc>
                  <a:txBody>
                    <a:bodyPr/>
                    <a:lstStyle/>
                    <a:p>
                      <a:pPr algn="ctr" fontAlgn="ctr"/>
                      <a:r>
                        <a:rPr lang="ru-RU" sz="1000" b="0" i="0" u="none" strike="noStrike">
                          <a:latin typeface="Arial"/>
                        </a:rPr>
                        <a:t>0,06</a:t>
                      </a:r>
                    </a:p>
                  </a:txBody>
                  <a:tcPr marL="7620" marR="7620" marT="7620" marB="0" anchor="ctr"/>
                </a:tc>
                <a:tc>
                  <a:txBody>
                    <a:bodyPr/>
                    <a:lstStyle/>
                    <a:p>
                      <a:pPr algn="ctr" fontAlgn="ctr"/>
                      <a:r>
                        <a:rPr lang="ru-RU" sz="1000" b="0" i="0" u="none" strike="noStrike">
                          <a:latin typeface="Arial"/>
                        </a:rPr>
                        <a:t>479000</a:t>
                      </a:r>
                    </a:p>
                  </a:txBody>
                  <a:tcPr marL="7620" marR="7620" marT="7620" marB="0" anchor="ctr"/>
                </a:tc>
                <a:tc>
                  <a:txBody>
                    <a:bodyPr/>
                    <a:lstStyle/>
                    <a:p>
                      <a:pPr algn="ctr" fontAlgn="ctr"/>
                      <a:r>
                        <a:rPr lang="ru-RU" sz="1000" b="0" i="0" u="none" strike="noStrike">
                          <a:latin typeface="Arial"/>
                        </a:rPr>
                        <a:t>0,16</a:t>
                      </a:r>
                    </a:p>
                  </a:txBody>
                  <a:tcPr marL="7620" marR="7620" marT="7620" marB="0" anchor="ctr"/>
                </a:tc>
                <a:tc>
                  <a:txBody>
                    <a:bodyPr/>
                    <a:lstStyle/>
                    <a:p>
                      <a:pPr algn="ctr" fontAlgn="ctr"/>
                      <a:r>
                        <a:rPr lang="ru-RU" sz="1000" b="0" i="0" u="none" strike="noStrike">
                          <a:latin typeface="Arial"/>
                        </a:rPr>
                        <a:t>479000</a:t>
                      </a:r>
                    </a:p>
                  </a:txBody>
                  <a:tcPr marL="7620" marR="7620" marT="7620" marB="0" anchor="ctr"/>
                </a:tc>
                <a:tc>
                  <a:txBody>
                    <a:bodyPr/>
                    <a:lstStyle/>
                    <a:p>
                      <a:pPr algn="ctr" fontAlgn="ctr"/>
                      <a:r>
                        <a:rPr lang="ru-RU" sz="1000" b="0" i="0" u="none" strike="noStrike">
                          <a:latin typeface="Arial"/>
                        </a:rPr>
                        <a:t>0,18</a:t>
                      </a:r>
                    </a:p>
                  </a:txBody>
                  <a:tcPr marL="7620" marR="7620" marT="7620" marB="0" anchor="ctr"/>
                </a:tc>
                <a:tc>
                  <a:txBody>
                    <a:bodyPr/>
                    <a:lstStyle/>
                    <a:p>
                      <a:pPr algn="ctr" fontAlgn="ctr"/>
                      <a:r>
                        <a:rPr lang="ru-RU" sz="1000" b="0" i="0" u="none" strike="noStrike">
                          <a:latin typeface="Arial"/>
                        </a:rPr>
                        <a:t>479000</a:t>
                      </a:r>
                    </a:p>
                  </a:txBody>
                  <a:tcPr marL="7620" marR="7620" marT="7620" marB="0" anchor="ctr"/>
                </a:tc>
                <a:tc>
                  <a:txBody>
                    <a:bodyPr/>
                    <a:lstStyle/>
                    <a:p>
                      <a:pPr algn="ctr" fontAlgn="ctr"/>
                      <a:r>
                        <a:rPr lang="ru-RU" sz="1000" b="0" i="0" u="none" strike="noStrike">
                          <a:latin typeface="Arial"/>
                        </a:rPr>
                        <a:t>0,18</a:t>
                      </a:r>
                    </a:p>
                  </a:txBody>
                  <a:tcPr marL="7620" marR="7620" marT="7620" marB="0" anchor="ctr"/>
                </a:tc>
              </a:tr>
              <a:tr h="752938">
                <a:tc>
                  <a:txBody>
                    <a:bodyPr/>
                    <a:lstStyle/>
                    <a:p>
                      <a:pPr algn="l" fontAlgn="b"/>
                      <a:r>
                        <a:rPr lang="ru-RU" sz="1000" u="none" strike="noStrike"/>
                        <a:t>Муниципальная программа "Профилактика наркомании и медико-социальная реабилитация больных наркоманией в Льговском районе Курской области"</a:t>
                      </a:r>
                      <a:endParaRPr lang="ru-RU" sz="1000" b="0" i="0" u="none" strike="noStrike">
                        <a:latin typeface="Arial"/>
                      </a:endParaRPr>
                    </a:p>
                  </a:txBody>
                  <a:tcPr marL="9525" marR="9525" marT="9525" marB="0" anchor="ctr"/>
                </a:tc>
                <a:tc>
                  <a:txBody>
                    <a:bodyPr/>
                    <a:lstStyle/>
                    <a:p>
                      <a:pPr algn="ctr" fontAlgn="ctr"/>
                      <a:r>
                        <a:rPr lang="ru-RU" sz="1000" b="0" i="0" u="none" strike="noStrike">
                          <a:latin typeface="Arial"/>
                        </a:rPr>
                        <a:t>30000</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a:latin typeface="Arial"/>
                        </a:rPr>
                        <a:t>30000</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a:latin typeface="Arial"/>
                        </a:rPr>
                        <a:t>30000</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a:latin typeface="Arial"/>
                        </a:rPr>
                        <a:t>30000</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r>
              <a:tr h="752938">
                <a:tc>
                  <a:txBody>
                    <a:bodyPr/>
                    <a:lstStyle/>
                    <a:p>
                      <a:pPr algn="l" fontAlgn="b"/>
                      <a:r>
                        <a:rPr lang="ru-RU" sz="1000" u="none" strike="noStrike" dirty="0"/>
                        <a:t>Муниципальная программа "Отлов и стерилизация безнадзорных (бездомных) животных на территории муниципального района "Льговский район" Курской области"</a:t>
                      </a:r>
                      <a:endParaRPr lang="ru-RU" sz="1000" b="0" i="0" u="none" strike="noStrike" dirty="0">
                        <a:latin typeface="Arial"/>
                      </a:endParaRPr>
                    </a:p>
                  </a:txBody>
                  <a:tcPr marL="9525" marR="9525" marT="9525" marB="0" anchor="ctr"/>
                </a:tc>
                <a:tc>
                  <a:txBody>
                    <a:bodyPr/>
                    <a:lstStyle/>
                    <a:p>
                      <a:pPr algn="ctr" fontAlgn="ctr"/>
                      <a:r>
                        <a:rPr lang="ru-RU" sz="1000" b="0" i="0" u="none" strike="noStrike">
                          <a:latin typeface="Arial"/>
                        </a:rPr>
                        <a:t>63827</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c>
                  <a:txBody>
                    <a:bodyPr/>
                    <a:lstStyle/>
                    <a:p>
                      <a:pPr algn="ctr" fontAlgn="ctr"/>
                      <a:r>
                        <a:rPr lang="ru-RU" sz="1000" b="0" i="0" u="none" strike="noStrike">
                          <a:latin typeface="Arial"/>
                        </a:rPr>
                        <a:t>41232</a:t>
                      </a:r>
                    </a:p>
                  </a:txBody>
                  <a:tcPr marL="7620" marR="7620" marT="7620" marB="0" anchor="ctr"/>
                </a:tc>
                <a:tc>
                  <a:txBody>
                    <a:bodyPr/>
                    <a:lstStyle/>
                    <a:p>
                      <a:pPr algn="ctr" fontAlgn="ctr"/>
                      <a:r>
                        <a:rPr lang="ru-RU" sz="1000" b="0" i="0" u="none" strike="noStrike">
                          <a:latin typeface="Arial"/>
                        </a:rPr>
                        <a:t>0,01</a:t>
                      </a:r>
                    </a:p>
                  </a:txBody>
                  <a:tcPr marL="7620" marR="7620" marT="7620" marB="0" anchor="ctr"/>
                </a:tc>
                <a:tc>
                  <a:txBody>
                    <a:bodyPr/>
                    <a:lstStyle/>
                    <a:p>
                      <a:pPr algn="ctr" fontAlgn="ctr"/>
                      <a:r>
                        <a:rPr lang="ru-RU" sz="1000" b="0" i="0" u="none" strike="noStrike">
                          <a:latin typeface="Arial"/>
                        </a:rPr>
                        <a:t>41232</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c>
                  <a:txBody>
                    <a:bodyPr/>
                    <a:lstStyle/>
                    <a:p>
                      <a:pPr algn="ctr" fontAlgn="ctr"/>
                      <a:r>
                        <a:rPr lang="ru-RU" sz="1000" b="0" i="0" u="none" strike="noStrike">
                          <a:latin typeface="Arial"/>
                        </a:rPr>
                        <a:t>41232</a:t>
                      </a:r>
                    </a:p>
                  </a:txBody>
                  <a:tcPr marL="7620" marR="7620" marT="7620" marB="0" anchor="ctr"/>
                </a:tc>
                <a:tc>
                  <a:txBody>
                    <a:bodyPr/>
                    <a:lstStyle/>
                    <a:p>
                      <a:pPr algn="ctr" fontAlgn="ctr"/>
                      <a:r>
                        <a:rPr lang="ru-RU" sz="1000" b="0" i="0" u="none" strike="noStrike">
                          <a:latin typeface="Arial"/>
                        </a:rPr>
                        <a:t>0,02</a:t>
                      </a:r>
                    </a:p>
                  </a:txBody>
                  <a:tcPr marL="7620" marR="7620" marT="7620" marB="0" anchor="ctr"/>
                </a:tc>
              </a:tr>
              <a:tr h="250984">
                <a:tc>
                  <a:txBody>
                    <a:bodyPr/>
                    <a:lstStyle/>
                    <a:p>
                      <a:pPr algn="l" fontAlgn="b"/>
                      <a:r>
                        <a:rPr lang="ru-RU" sz="1000" u="none" strike="noStrike" dirty="0"/>
                        <a:t>ВСЕГО РАСХОДОВ</a:t>
                      </a:r>
                      <a:endParaRPr lang="ru-RU" sz="1000" b="1" i="0" u="none" strike="noStrike" dirty="0">
                        <a:latin typeface="Arial"/>
                      </a:endParaRPr>
                    </a:p>
                  </a:txBody>
                  <a:tcPr marL="9525" marR="9525" marT="9525" marB="0" anchor="ctr"/>
                </a:tc>
                <a:tc>
                  <a:txBody>
                    <a:bodyPr/>
                    <a:lstStyle/>
                    <a:p>
                      <a:pPr algn="ctr" fontAlgn="ctr"/>
                      <a:r>
                        <a:rPr lang="ru-RU" sz="1000" b="1" i="0" u="none" strike="noStrike">
                          <a:latin typeface="Arial"/>
                        </a:rPr>
                        <a:t>324902957</a:t>
                      </a:r>
                    </a:p>
                  </a:txBody>
                  <a:tcPr marL="7620" marR="7620" marT="7620" marB="0" anchor="ctr"/>
                </a:tc>
                <a:tc>
                  <a:txBody>
                    <a:bodyPr/>
                    <a:lstStyle/>
                    <a:p>
                      <a:pPr algn="ctr" fontAlgn="ctr"/>
                      <a:r>
                        <a:rPr lang="ru-RU" sz="1000" b="1" i="0" u="none" strike="noStrike" dirty="0" smtClean="0">
                          <a:latin typeface="Arial"/>
                        </a:rPr>
                        <a:t>100,0</a:t>
                      </a:r>
                      <a:endParaRPr lang="ru-RU" sz="1000" b="1" i="0" u="none" strike="noStrike" dirty="0">
                        <a:latin typeface="Arial"/>
                      </a:endParaRPr>
                    </a:p>
                  </a:txBody>
                  <a:tcPr marL="7620" marR="7620" marT="7620" marB="0" anchor="ctr"/>
                </a:tc>
                <a:tc>
                  <a:txBody>
                    <a:bodyPr/>
                    <a:lstStyle/>
                    <a:p>
                      <a:pPr algn="ctr" fontAlgn="ctr"/>
                      <a:r>
                        <a:rPr lang="ru-RU" sz="1000" b="1" i="0" u="none" strike="noStrike">
                          <a:latin typeface="Arial"/>
                        </a:rPr>
                        <a:t>294414827</a:t>
                      </a:r>
                    </a:p>
                  </a:txBody>
                  <a:tcPr marL="7620" marR="7620" marT="7620" marB="0" anchor="ctr"/>
                </a:tc>
                <a:tc>
                  <a:txBody>
                    <a:bodyPr/>
                    <a:lstStyle/>
                    <a:p>
                      <a:pPr algn="ctr" fontAlgn="ctr"/>
                      <a:r>
                        <a:rPr lang="ru-RU" sz="1000" b="1" i="0" u="none" strike="noStrike" dirty="0" smtClean="0">
                          <a:latin typeface="Arial"/>
                        </a:rPr>
                        <a:t>100,0</a:t>
                      </a:r>
                      <a:endParaRPr lang="ru-RU" sz="1000" b="1" i="0" u="none" strike="noStrike" dirty="0">
                        <a:latin typeface="Arial"/>
                      </a:endParaRPr>
                    </a:p>
                  </a:txBody>
                  <a:tcPr marL="7620" marR="7620" marT="7620" marB="0" anchor="ctr"/>
                </a:tc>
                <a:tc>
                  <a:txBody>
                    <a:bodyPr/>
                    <a:lstStyle/>
                    <a:p>
                      <a:pPr algn="ctr" fontAlgn="ctr"/>
                      <a:r>
                        <a:rPr lang="ru-RU" sz="1000" b="1" i="0" u="none" strike="noStrike">
                          <a:latin typeface="Arial"/>
                        </a:rPr>
                        <a:t>271706527</a:t>
                      </a:r>
                    </a:p>
                  </a:txBody>
                  <a:tcPr marL="7620" marR="7620" marT="7620" marB="0" anchor="ctr"/>
                </a:tc>
                <a:tc>
                  <a:txBody>
                    <a:bodyPr/>
                    <a:lstStyle/>
                    <a:p>
                      <a:pPr algn="ctr" fontAlgn="ctr"/>
                      <a:r>
                        <a:rPr lang="ru-RU" sz="1000" b="1" i="0" u="none" strike="noStrike">
                          <a:latin typeface="Arial"/>
                        </a:rPr>
                        <a:t>100,0</a:t>
                      </a:r>
                    </a:p>
                  </a:txBody>
                  <a:tcPr marL="7620" marR="7620" marT="7620" marB="0" anchor="ctr"/>
                </a:tc>
                <a:tc>
                  <a:txBody>
                    <a:bodyPr/>
                    <a:lstStyle/>
                    <a:p>
                      <a:pPr algn="ctr" fontAlgn="ctr"/>
                      <a:r>
                        <a:rPr lang="ru-RU" sz="1000" b="1" i="0" u="none" strike="noStrike">
                          <a:latin typeface="Arial"/>
                        </a:rPr>
                        <a:t>271825949</a:t>
                      </a:r>
                    </a:p>
                  </a:txBody>
                  <a:tcPr marL="7620" marR="7620" marT="7620" marB="0" anchor="ctr"/>
                </a:tc>
                <a:tc>
                  <a:txBody>
                    <a:bodyPr/>
                    <a:lstStyle/>
                    <a:p>
                      <a:pPr algn="ctr" fontAlgn="ctr"/>
                      <a:r>
                        <a:rPr lang="ru-RU" sz="1000" b="1" i="0" u="none" strike="noStrike" dirty="0">
                          <a:latin typeface="Arial"/>
                        </a:rPr>
                        <a:t>100,0</a:t>
                      </a:r>
                    </a:p>
                  </a:txBody>
                  <a:tcPr marL="7620" marR="7620" marT="7620" marB="0" anchor="ctr"/>
                </a:tc>
              </a:tr>
            </a:tbl>
          </a:graphicData>
        </a:graphic>
      </p:graphicFrame>
      <p:sp>
        <p:nvSpPr>
          <p:cNvPr id="6" name="Прямоугольник 5"/>
          <p:cNvSpPr/>
          <p:nvPr/>
        </p:nvSpPr>
        <p:spPr>
          <a:xfrm>
            <a:off x="7807352" y="1285860"/>
            <a:ext cx="942887"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F:\Obmen\Безуглова\Инна\культура.jpg"/>
          <p:cNvPicPr>
            <a:picLocks noChangeAspect="1" noChangeArrowheads="1"/>
          </p:cNvPicPr>
          <p:nvPr/>
        </p:nvPicPr>
        <p:blipFill>
          <a:blip r:embed="rId2" cstate="print"/>
          <a:srcRect/>
          <a:stretch>
            <a:fillRect/>
          </a:stretch>
        </p:blipFill>
        <p:spPr bwMode="auto">
          <a:xfrm>
            <a:off x="357158" y="357166"/>
            <a:ext cx="1841269" cy="1662545"/>
          </a:xfrm>
          <a:prstGeom prst="rect">
            <a:avLst/>
          </a:prstGeom>
          <a:noFill/>
          <a:effectLst>
            <a:outerShdw blurRad="76200" dir="18900000" sy="23000" kx="-1200000" algn="bl" rotWithShape="0">
              <a:prstClr val="black">
                <a:alpha val="20000"/>
              </a:prstClr>
            </a:outerShdw>
          </a:effectLst>
        </p:spPr>
      </p:pic>
      <p:sp>
        <p:nvSpPr>
          <p:cNvPr id="2" name="Заголовок 1"/>
          <p:cNvSpPr>
            <a:spLocks noGrp="1"/>
          </p:cNvSpPr>
          <p:nvPr>
            <p:ph type="title"/>
          </p:nvPr>
        </p:nvSpPr>
        <p:spPr>
          <a:xfrm>
            <a:off x="2143108" y="320040"/>
            <a:ext cx="4214842" cy="1751638"/>
          </a:xfrm>
        </p:spPr>
        <p:txBody>
          <a:bodyPr anchor="ctr">
            <a:noAutofit/>
          </a:bodyPr>
          <a:lstStyle/>
          <a:p>
            <a:pPr algn="ctr"/>
            <a:r>
              <a:rPr lang="ru-RU" sz="2000" dirty="0" smtClean="0">
                <a:solidFill>
                  <a:schemeClr val="tx2">
                    <a:lumMod val="20000"/>
                    <a:lumOff val="80000"/>
                  </a:schemeClr>
                </a:solidFill>
                <a:effectLst>
                  <a:outerShdw blurRad="38100" dist="38100" dir="2700000" algn="tl">
                    <a:srgbClr val="000000">
                      <a:alpha val="43137"/>
                    </a:srgbClr>
                  </a:outerShdw>
                </a:effectLst>
              </a:rPr>
              <a:t>Расходы  бюджета на реализацию муниципальной программы 01 «Развитие культуры в Льговском районе Курской области»</a:t>
            </a:r>
            <a:endParaRPr lang="ru-RU" sz="2000" dirty="0">
              <a:solidFill>
                <a:schemeClr val="tx2">
                  <a:lumMod val="20000"/>
                  <a:lumOff val="80000"/>
                </a:schemeClr>
              </a:solidFill>
            </a:endParaRPr>
          </a:p>
        </p:txBody>
      </p:sp>
      <p:graphicFrame>
        <p:nvGraphicFramePr>
          <p:cNvPr id="4" name="Содержимое 3"/>
          <p:cNvGraphicFramePr>
            <a:graphicFrameLocks noGrp="1"/>
          </p:cNvGraphicFramePr>
          <p:nvPr>
            <p:ph idx="1"/>
          </p:nvPr>
        </p:nvGraphicFramePr>
        <p:xfrm>
          <a:off x="285720" y="2643182"/>
          <a:ext cx="8443915" cy="2847975"/>
        </p:xfrm>
        <a:graphic>
          <a:graphicData uri="http://schemas.openxmlformats.org/drawingml/2006/table">
            <a:tbl>
              <a:tblPr firstRow="1" bandRow="1">
                <a:tableStyleId>{93296810-A885-4BE3-A3E7-6D5BEEA58F35}</a:tableStyleId>
              </a:tblPr>
              <a:tblGrid>
                <a:gridCol w="1571637"/>
                <a:gridCol w="3559250"/>
                <a:gridCol w="1099476"/>
                <a:gridCol w="1172774"/>
                <a:gridCol w="1040778"/>
              </a:tblGrid>
              <a:tr h="370840">
                <a:tc>
                  <a:txBody>
                    <a:bodyPr/>
                    <a:lstStyle/>
                    <a:p>
                      <a:pPr algn="ctr" fontAlgn="ctr"/>
                      <a:r>
                        <a:rPr lang="ru-RU" sz="1400" u="none" strike="noStrike" dirty="0">
                          <a:latin typeface="Times New Roman" pitchFamily="18" charset="0"/>
                          <a:cs typeface="Times New Roman" pitchFamily="18" charset="0"/>
                        </a:rPr>
                        <a:t>Код программы (подпрограммы)</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u="none" strike="noStrike" dirty="0">
                          <a:latin typeface="Times New Roman" pitchFamily="18" charset="0"/>
                          <a:cs typeface="Times New Roman" pitchFamily="18" charset="0"/>
                        </a:rPr>
                        <a:t>Наименование программы (подпрограммы)</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1" i="0" u="none" strike="noStrike" dirty="0" smtClean="0">
                          <a:solidFill>
                            <a:schemeClr val="tx1"/>
                          </a:solidFill>
                          <a:latin typeface="Times New Roman" pitchFamily="18" charset="0"/>
                          <a:cs typeface="Times New Roman" pitchFamily="18" charset="0"/>
                        </a:rPr>
                        <a:t>2019 </a:t>
                      </a:r>
                      <a:r>
                        <a:rPr lang="ru-RU" sz="1400" b="1" i="0" u="none" strike="noStrike" dirty="0">
                          <a:solidFill>
                            <a:schemeClr val="tx1"/>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pitchFamily="18" charset="0"/>
                          <a:cs typeface="Times New Roman" pitchFamily="18" charset="0"/>
                        </a:rPr>
                        <a:t>2020 </a:t>
                      </a:r>
                      <a:r>
                        <a:rPr lang="ru-RU" sz="1400" b="1" i="0" u="none" strike="noStrike" dirty="0">
                          <a:solidFill>
                            <a:schemeClr val="tx1"/>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pitchFamily="18" charset="0"/>
                          <a:cs typeface="Times New Roman" pitchFamily="18" charset="0"/>
                        </a:rPr>
                        <a:t>2021 год</a:t>
                      </a:r>
                      <a:endParaRPr lang="ru-RU" sz="1400" b="1" i="0" u="none" strike="noStrike" dirty="0">
                        <a:solidFill>
                          <a:schemeClr val="tx1"/>
                        </a:solidFill>
                        <a:latin typeface="Times New Roman" pitchFamily="18" charset="0"/>
                        <a:cs typeface="Times New Roman" pitchFamily="18" charset="0"/>
                      </a:endParaRPr>
                    </a:p>
                  </a:txBody>
                  <a:tcPr marL="7620" marR="7620" marT="7620" marB="0" anchor="ctr"/>
                </a:tc>
              </a:tr>
              <a:tr h="370840">
                <a:tc>
                  <a:txBody>
                    <a:bodyPr/>
                    <a:lstStyle/>
                    <a:p>
                      <a:pPr algn="ctr" fontAlgn="ctr"/>
                      <a:r>
                        <a:rPr lang="ru-RU" sz="1400" u="none" strike="noStrike" dirty="0">
                          <a:latin typeface="Times New Roman" pitchFamily="18" charset="0"/>
                          <a:cs typeface="Times New Roman" pitchFamily="18" charset="0"/>
                        </a:rPr>
                        <a:t>01</a:t>
                      </a:r>
                      <a:endParaRPr lang="ru-RU" sz="1400" b="1"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Муниципальная программа  "Развитие культуры в Льговском районе Курской области "</a:t>
                      </a:r>
                      <a:endParaRPr lang="ru-RU" sz="1400" b="0" i="0" u="none" strike="noStrike" dirty="0">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30128673</a:t>
                      </a:r>
                    </a:p>
                  </a:txBody>
                  <a:tcPr marL="7620" marR="7620" marT="7620"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30014211</a:t>
                      </a:r>
                    </a:p>
                  </a:txBody>
                  <a:tcPr marL="7620" marR="7620" marT="7620"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30014211</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 </a:t>
                      </a:r>
                      <a:endParaRPr lang="ru-RU" sz="1400" b="1" i="1"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из них:</a:t>
                      </a:r>
                      <a:endParaRPr lang="ru-RU" sz="1400" b="0" i="1"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 </a:t>
                      </a:r>
                    </a:p>
                  </a:txBody>
                  <a:tcPr marL="7620" marR="7620" marT="7620" marB="0" anchor="ctr"/>
                </a:tc>
                <a:tc>
                  <a:txBody>
                    <a:bodyPr/>
                    <a:lstStyle/>
                    <a:p>
                      <a:pPr algn="ctr" fontAlgn="ctr"/>
                      <a:r>
                        <a:rPr lang="ru-RU" sz="1400" b="0" i="0" u="none" strike="noStrike">
                          <a:solidFill>
                            <a:srgbClr val="000000"/>
                          </a:solidFill>
                          <a:latin typeface="Times New Roman" pitchFamily="18" charset="0"/>
                          <a:cs typeface="Times New Roman" pitchFamily="18" charset="0"/>
                        </a:rPr>
                        <a:t> </a:t>
                      </a:r>
                    </a:p>
                  </a:txBody>
                  <a:tcPr marL="7620" marR="7620" marT="7620" marB="0" anchor="ctr"/>
                </a:tc>
                <a:tc>
                  <a:txBody>
                    <a:bodyPr/>
                    <a:lstStyle/>
                    <a:p>
                      <a:pPr algn="ctr" fontAlgn="ctr"/>
                      <a:r>
                        <a:rPr lang="ru-RU" sz="1400" b="0" i="0" u="none" strike="noStrike">
                          <a:solidFill>
                            <a:srgbClr val="000000"/>
                          </a:solidFill>
                          <a:latin typeface="Times New Roman" pitchFamily="18" charset="0"/>
                          <a:cs typeface="Times New Roman" pitchFamily="18" charset="0"/>
                        </a:rPr>
                        <a:t> </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01 1</a:t>
                      </a:r>
                      <a:endParaRPr lang="ru-RU" sz="14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Подпрограмма "Искусство"</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9519986</a:t>
                      </a:r>
                    </a:p>
                  </a:txBody>
                  <a:tcPr marL="7620" marR="7620" marT="7620"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9519986</a:t>
                      </a:r>
                    </a:p>
                  </a:txBody>
                  <a:tcPr marL="7620" marR="7620" marT="7620" marB="0" anchor="ctr"/>
                </a:tc>
                <a:tc>
                  <a:txBody>
                    <a:bodyPr/>
                    <a:lstStyle/>
                    <a:p>
                      <a:pPr algn="ctr" fontAlgn="ctr"/>
                      <a:r>
                        <a:rPr lang="ru-RU" sz="1400" b="0" i="0" u="none" strike="noStrike">
                          <a:solidFill>
                            <a:srgbClr val="000000"/>
                          </a:solidFill>
                          <a:latin typeface="Times New Roman" pitchFamily="18" charset="0"/>
                          <a:cs typeface="Times New Roman" pitchFamily="18" charset="0"/>
                        </a:rPr>
                        <a:t>9519986</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01 2</a:t>
                      </a:r>
                      <a:endParaRPr lang="ru-RU" sz="14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Подпрограмма "Наследие"</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a:solidFill>
                            <a:srgbClr val="000000"/>
                          </a:solidFill>
                          <a:latin typeface="Times New Roman" pitchFamily="18" charset="0"/>
                          <a:cs typeface="Times New Roman" pitchFamily="18" charset="0"/>
                        </a:rPr>
                        <a:t>17905564</a:t>
                      </a:r>
                    </a:p>
                  </a:txBody>
                  <a:tcPr marL="7620" marR="7620" marT="7620"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17905564</a:t>
                      </a:r>
                    </a:p>
                  </a:txBody>
                  <a:tcPr marL="7620" marR="7620" marT="7620" marB="0" anchor="ctr"/>
                </a:tc>
                <a:tc>
                  <a:txBody>
                    <a:bodyPr/>
                    <a:lstStyle/>
                    <a:p>
                      <a:pPr algn="ctr" fontAlgn="ctr"/>
                      <a:r>
                        <a:rPr lang="ru-RU" sz="1400" b="0" i="0" u="none" strike="noStrike" dirty="0">
                          <a:solidFill>
                            <a:srgbClr val="000000"/>
                          </a:solidFill>
                          <a:latin typeface="Times New Roman" pitchFamily="18" charset="0"/>
                          <a:cs typeface="Times New Roman" pitchFamily="18" charset="0"/>
                        </a:rPr>
                        <a:t>17905564</a:t>
                      </a:r>
                    </a:p>
                  </a:txBody>
                  <a:tcPr marL="7620" marR="7620" marT="7620" marB="0" anchor="ctr"/>
                </a:tc>
              </a:tr>
              <a:tr h="370840">
                <a:tc>
                  <a:txBody>
                    <a:bodyPr/>
                    <a:lstStyle/>
                    <a:p>
                      <a:pPr algn="ctr" fontAlgn="ctr"/>
                      <a:r>
                        <a:rPr lang="ru-RU" sz="1400" u="none" strike="noStrike">
                          <a:latin typeface="Times New Roman" pitchFamily="18" charset="0"/>
                          <a:cs typeface="Times New Roman" pitchFamily="18" charset="0"/>
                        </a:rPr>
                        <a:t>01 3</a:t>
                      </a:r>
                      <a:endParaRPr lang="ru-RU" sz="1400" b="1" i="0" u="none" strike="noStrike">
                        <a:solidFill>
                          <a:srgbClr val="000000"/>
                        </a:solidFill>
                        <a:latin typeface="Times New Roman" pitchFamily="18" charset="0"/>
                        <a:cs typeface="Times New Roman" pitchFamily="18" charset="0"/>
                      </a:endParaRPr>
                    </a:p>
                  </a:txBody>
                  <a:tcPr marL="9525" marR="9525" marT="9525" marB="0" anchor="ctr"/>
                </a:tc>
                <a:tc>
                  <a:txBody>
                    <a:bodyPr/>
                    <a:lstStyle/>
                    <a:p>
                      <a:pPr algn="l" fontAlgn="b"/>
                      <a:r>
                        <a:rPr lang="ru-RU" sz="1400" u="none" strike="noStrike" dirty="0">
                          <a:latin typeface="Times New Roman" pitchFamily="18" charset="0"/>
                          <a:cs typeface="Times New Roman" pitchFamily="18" charset="0"/>
                        </a:rPr>
                        <a:t>Подпрограмма "Управление муниципальной программой и обеспечение условий реализации"</a:t>
                      </a:r>
                      <a:endParaRPr lang="ru-RU" sz="1400" b="0" i="0" u="none" strike="noStrike" dirty="0">
                        <a:solidFill>
                          <a:srgbClr val="000000"/>
                        </a:solidFill>
                        <a:latin typeface="Times New Roman" pitchFamily="18" charset="0"/>
                        <a:cs typeface="Times New Roman" pitchFamily="18" charset="0"/>
                      </a:endParaRPr>
                    </a:p>
                  </a:txBody>
                  <a:tcPr marL="9525" marR="9525" marT="9525" marB="0" anchor="ctr"/>
                </a:tc>
                <a:tc>
                  <a:txBody>
                    <a:bodyPr/>
                    <a:lstStyle/>
                    <a:p>
                      <a:pPr algn="ctr" fontAlgn="ctr"/>
                      <a:r>
                        <a:rPr lang="ru-RU" sz="1400" b="0" i="0" u="none" strike="noStrike">
                          <a:latin typeface="Times New Roman" pitchFamily="18" charset="0"/>
                          <a:cs typeface="Times New Roman" pitchFamily="18" charset="0"/>
                        </a:rPr>
                        <a:t>2703123</a:t>
                      </a:r>
                    </a:p>
                  </a:txBody>
                  <a:tcPr marL="7620" marR="7620" marT="7620" marB="0" anchor="ctr"/>
                </a:tc>
                <a:tc>
                  <a:txBody>
                    <a:bodyPr/>
                    <a:lstStyle/>
                    <a:p>
                      <a:pPr algn="ctr" fontAlgn="ctr"/>
                      <a:r>
                        <a:rPr lang="ru-RU" sz="1400" b="0" i="0" u="none" strike="noStrike">
                          <a:latin typeface="Times New Roman" pitchFamily="18" charset="0"/>
                          <a:cs typeface="Times New Roman" pitchFamily="18" charset="0"/>
                        </a:rPr>
                        <a:t>2588661</a:t>
                      </a:r>
                    </a:p>
                  </a:txBody>
                  <a:tcPr marL="7620" marR="7620" marT="7620" marB="0" anchor="ctr"/>
                </a:tc>
                <a:tc>
                  <a:txBody>
                    <a:bodyPr/>
                    <a:lstStyle/>
                    <a:p>
                      <a:pPr algn="ctr" fontAlgn="ctr"/>
                      <a:r>
                        <a:rPr lang="ru-RU" sz="1400" b="0" i="0" u="none" strike="noStrike" dirty="0">
                          <a:latin typeface="Times New Roman" pitchFamily="18" charset="0"/>
                          <a:cs typeface="Times New Roman" pitchFamily="18" charset="0"/>
                        </a:rPr>
                        <a:t>2588661</a:t>
                      </a:r>
                    </a:p>
                  </a:txBody>
                  <a:tcPr marL="7620" marR="7620" marT="7620" marB="0" anchor="ctr"/>
                </a:tc>
              </a:tr>
            </a:tbl>
          </a:graphicData>
        </a:graphic>
      </p:graphicFrame>
      <p:sp>
        <p:nvSpPr>
          <p:cNvPr id="6" name="Прямоугольник 5"/>
          <p:cNvSpPr/>
          <p:nvPr/>
        </p:nvSpPr>
        <p:spPr>
          <a:xfrm>
            <a:off x="7715272" y="2214554"/>
            <a:ext cx="862159" cy="369332"/>
          </a:xfrm>
          <a:prstGeom prst="rect">
            <a:avLst/>
          </a:prstGeom>
        </p:spPr>
        <p:txBody>
          <a:bodyPr wrap="none">
            <a:spAutoFit/>
          </a:bodyPr>
          <a:lstStyle/>
          <a:p>
            <a:r>
              <a:rPr lang="ru-RU" dirty="0" smtClean="0"/>
              <a:t>рублей</a:t>
            </a:r>
            <a:endParaRPr lang="ru-RU" dirty="0"/>
          </a:p>
        </p:txBody>
      </p:sp>
      <p:sp>
        <p:nvSpPr>
          <p:cNvPr id="7" name="Прямоугольник 6"/>
          <p:cNvSpPr/>
          <p:nvPr/>
        </p:nvSpPr>
        <p:spPr>
          <a:xfrm>
            <a:off x="357158" y="5786454"/>
            <a:ext cx="8643998" cy="923330"/>
          </a:xfrm>
          <a:prstGeom prst="rect">
            <a:avLst/>
          </a:prstGeom>
        </p:spPr>
        <p:txBody>
          <a:bodyPr wrap="square">
            <a:spAutoFit/>
          </a:bodyPr>
          <a:lstStyle/>
          <a:p>
            <a:r>
              <a:rPr lang="ru-RU" i="1" dirty="0" smtClean="0">
                <a:solidFill>
                  <a:schemeClr val="accent6">
                    <a:lumMod val="75000"/>
                  </a:schemeClr>
                </a:solidFill>
                <a:effectLst>
                  <a:outerShdw blurRad="38100" dist="38100" dir="2700000" algn="tl">
                    <a:srgbClr val="000000">
                      <a:alpha val="43137"/>
                    </a:srgbClr>
                  </a:outerShdw>
                </a:effectLst>
              </a:rPr>
              <a:t>Ответственный исполнитель: </a:t>
            </a:r>
            <a:r>
              <a:rPr lang="ru-RU" dirty="0" smtClean="0">
                <a:solidFill>
                  <a:schemeClr val="accent6">
                    <a:lumMod val="75000"/>
                  </a:schemeClr>
                </a:solidFill>
              </a:rPr>
              <a:t>Отдел культуры, молодежной политики, физической культуры и спорта Администрации Льговского района Курской области</a:t>
            </a:r>
            <a:endParaRPr lang="ru-RU" dirty="0">
              <a:solidFill>
                <a:schemeClr val="accent6">
                  <a:lumMod val="75000"/>
                </a:schemeClr>
              </a:solidFill>
            </a:endParaRPr>
          </a:p>
        </p:txBody>
      </p:sp>
      <p:pic>
        <p:nvPicPr>
          <p:cNvPr id="1026" name="Picture 2" descr="C:\Users\User\Downloads\BKiz3vmsoBc.jpg"/>
          <p:cNvPicPr>
            <a:picLocks noChangeAspect="1" noChangeArrowheads="1"/>
          </p:cNvPicPr>
          <p:nvPr/>
        </p:nvPicPr>
        <p:blipFill>
          <a:blip r:embed="rId3" cstate="print"/>
          <a:srcRect/>
          <a:stretch>
            <a:fillRect/>
          </a:stretch>
        </p:blipFill>
        <p:spPr bwMode="auto">
          <a:xfrm>
            <a:off x="6357950" y="142852"/>
            <a:ext cx="2643206" cy="1857388"/>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Рисунок 9" descr="sample_09.jpg"/>
          <p:cNvPicPr>
            <a:picLocks noChangeAspect="1"/>
          </p:cNvPicPr>
          <p:nvPr/>
        </p:nvPicPr>
        <p:blipFill>
          <a:blip r:embed="rId2" cstate="print"/>
          <a:stretch>
            <a:fillRect/>
          </a:stretch>
        </p:blipFill>
        <p:spPr>
          <a:xfrm>
            <a:off x="8065302" y="5643578"/>
            <a:ext cx="1078698" cy="1071546"/>
          </a:xfrm>
          <a:prstGeom prst="rect">
            <a:avLst/>
          </a:prstGeom>
          <a:effectLst>
            <a:reflection blurRad="6350" stA="52000" endA="300" endPos="35000" dir="5400000" sy="-100000" algn="bl" rotWithShape="0"/>
          </a:effectLst>
        </p:spPr>
      </p:pic>
      <p:pic>
        <p:nvPicPr>
          <p:cNvPr id="9" name="Рисунок 8" descr="no-translate-detected_23-2147504959.jpg"/>
          <p:cNvPicPr>
            <a:picLocks noChangeAspect="1"/>
          </p:cNvPicPr>
          <p:nvPr/>
        </p:nvPicPr>
        <p:blipFill>
          <a:blip r:embed="rId3" cstate="print"/>
          <a:stretch>
            <a:fillRect/>
          </a:stretch>
        </p:blipFill>
        <p:spPr>
          <a:xfrm>
            <a:off x="3571868" y="1357298"/>
            <a:ext cx="1370717" cy="1356586"/>
          </a:xfrm>
          <a:prstGeom prst="rect">
            <a:avLst/>
          </a:prstGeom>
        </p:spPr>
      </p:pic>
      <p:pic>
        <p:nvPicPr>
          <p:cNvPr id="6" name="Picture 2" descr="F:\Obmen\Безуглова\Инна НОВЫЕ\7-(page-picture-large).jpg"/>
          <p:cNvPicPr>
            <a:picLocks noChangeAspect="1" noChangeArrowheads="1"/>
          </p:cNvPicPr>
          <p:nvPr/>
        </p:nvPicPr>
        <p:blipFill>
          <a:blip r:embed="rId4" cstate="print"/>
          <a:srcRect/>
          <a:stretch>
            <a:fillRect/>
          </a:stretch>
        </p:blipFill>
        <p:spPr bwMode="auto">
          <a:xfrm>
            <a:off x="142844" y="1142984"/>
            <a:ext cx="2304256" cy="1340767"/>
          </a:xfrm>
          <a:prstGeom prst="rect">
            <a:avLst/>
          </a:prstGeom>
          <a:ln>
            <a:noFill/>
          </a:ln>
          <a:effectLst>
            <a:softEdge rad="112500"/>
          </a:effectLst>
        </p:spPr>
      </p:pic>
      <p:pic>
        <p:nvPicPr>
          <p:cNvPr id="5" name="Рисунок 4" descr="1JrYlD9Gn3o.jpg"/>
          <p:cNvPicPr>
            <a:picLocks noChangeAspect="1"/>
          </p:cNvPicPr>
          <p:nvPr/>
        </p:nvPicPr>
        <p:blipFill>
          <a:blip r:embed="rId5" cstate="print"/>
          <a:stretch>
            <a:fillRect/>
          </a:stretch>
        </p:blipFill>
        <p:spPr>
          <a:xfrm rot="600000">
            <a:off x="7252545" y="424582"/>
            <a:ext cx="1752600" cy="1752600"/>
          </a:xfrm>
          <a:prstGeom prst="rect">
            <a:avLst/>
          </a:prstGeom>
          <a:ln>
            <a:noFill/>
          </a:ln>
          <a:effectLst>
            <a:softEdge rad="112500"/>
          </a:effectLst>
        </p:spPr>
      </p:pic>
      <p:sp>
        <p:nvSpPr>
          <p:cNvPr id="2" name="Заголовок 1"/>
          <p:cNvSpPr>
            <a:spLocks noGrp="1"/>
          </p:cNvSpPr>
          <p:nvPr>
            <p:ph type="title"/>
          </p:nvPr>
        </p:nvSpPr>
        <p:spPr/>
        <p:txBody>
          <a:bodyPr anchor="ctr">
            <a:noAutofit/>
          </a:bodyPr>
          <a:lstStyle/>
          <a:p>
            <a:pPr algn="ctr"/>
            <a:r>
              <a:rPr lang="ru-RU" sz="2000" dirty="0" smtClean="0">
                <a:solidFill>
                  <a:schemeClr val="tx2">
                    <a:lumMod val="20000"/>
                    <a:lumOff val="80000"/>
                  </a:schemeClr>
                </a:solidFill>
                <a:effectLst>
                  <a:outerShdw blurRad="38100" dist="38100" dir="2700000" algn="tl">
                    <a:srgbClr val="000000">
                      <a:alpha val="43137"/>
                    </a:srgbClr>
                  </a:outerShdw>
                </a:effectLst>
              </a:rPr>
              <a:t>Расходы  бюджета на реализацию муниципальной программы 02 «Социальная поддержка граждан в Льговском районе Курской области»</a:t>
            </a:r>
            <a:endParaRPr lang="ru-RU" sz="2000" dirty="0">
              <a:solidFill>
                <a:schemeClr val="tx2">
                  <a:lumMod val="20000"/>
                  <a:lumOff val="80000"/>
                </a:schemeClr>
              </a:solidFill>
            </a:endParaRPr>
          </a:p>
        </p:txBody>
      </p:sp>
      <p:graphicFrame>
        <p:nvGraphicFramePr>
          <p:cNvPr id="4" name="Содержимое 3"/>
          <p:cNvGraphicFramePr>
            <a:graphicFrameLocks noGrp="1"/>
          </p:cNvGraphicFramePr>
          <p:nvPr>
            <p:ph idx="1"/>
          </p:nvPr>
        </p:nvGraphicFramePr>
        <p:xfrm>
          <a:off x="428596" y="2643182"/>
          <a:ext cx="8229600" cy="2922267"/>
        </p:xfrm>
        <a:graphic>
          <a:graphicData uri="http://schemas.openxmlformats.org/drawingml/2006/table">
            <a:tbl>
              <a:tblPr firstRow="1" bandRow="1">
                <a:tableStyleId>{5C22544A-7EE6-4342-B048-85BDC9FD1C3A}</a:tableStyleId>
              </a:tblPr>
              <a:tblGrid>
                <a:gridCol w="1645920"/>
                <a:gridCol w="3754764"/>
                <a:gridCol w="928694"/>
                <a:gridCol w="1000132"/>
                <a:gridCol w="900090"/>
              </a:tblGrid>
              <a:tr h="370840">
                <a:tc>
                  <a:txBody>
                    <a:bodyPr/>
                    <a:lstStyle/>
                    <a:p>
                      <a:pPr algn="ctr" fontAlgn="ctr"/>
                      <a:r>
                        <a:rPr lang="ru-RU" sz="1400" b="1" i="0" u="none" strike="noStrike" dirty="0">
                          <a:solidFill>
                            <a:srgbClr val="000000"/>
                          </a:solidFill>
                          <a:latin typeface="Times New Roman" pitchFamily="18" charset="0"/>
                          <a:cs typeface="Times New Roman" pitchFamily="18" charset="0"/>
                        </a:rPr>
                        <a:t>Код программы (подпрограммы)</a:t>
                      </a:r>
                    </a:p>
                  </a:txBody>
                  <a:tcPr marL="9525" marR="9525" marT="9525" marB="0" anchor="ctr"/>
                </a:tc>
                <a:tc>
                  <a:txBody>
                    <a:bodyPr/>
                    <a:lstStyle/>
                    <a:p>
                      <a:pPr algn="ctr" fontAlgn="ctr"/>
                      <a:r>
                        <a:rPr lang="ru-RU" sz="1400" b="1" i="0" u="none" strike="noStrike" dirty="0">
                          <a:solidFill>
                            <a:srgbClr val="000000"/>
                          </a:solidFill>
                          <a:latin typeface="Times New Roman" pitchFamily="18" charset="0"/>
                          <a:cs typeface="Times New Roman" pitchFamily="18" charset="0"/>
                        </a:rPr>
                        <a:t>Наименование программы (подпрограммы)</a:t>
                      </a:r>
                    </a:p>
                  </a:txBody>
                  <a:tcPr marL="9525" marR="9525" marT="9525" marB="0" anchor="ct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2019 </a:t>
                      </a:r>
                      <a:r>
                        <a:rPr lang="ru-RU" sz="1400" b="1" i="0" u="none" strike="noStrike" dirty="0">
                          <a:solidFill>
                            <a:srgbClr val="000000"/>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2020 </a:t>
                      </a:r>
                      <a:r>
                        <a:rPr lang="ru-RU" sz="1400" b="1" i="0" u="none" strike="noStrike" dirty="0">
                          <a:solidFill>
                            <a:srgbClr val="000000"/>
                          </a:solidFill>
                          <a:latin typeface="Times New Roman" pitchFamily="18" charset="0"/>
                          <a:cs typeface="Times New Roman" pitchFamily="18" charset="0"/>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pitchFamily="18" charset="0"/>
                          <a:cs typeface="Times New Roman" pitchFamily="18" charset="0"/>
                        </a:rPr>
                        <a:t>2021 </a:t>
                      </a:r>
                      <a:r>
                        <a:rPr lang="ru-RU" sz="1400" b="1" i="0" u="none" strike="noStrike" dirty="0">
                          <a:solidFill>
                            <a:srgbClr val="000000"/>
                          </a:solidFill>
                          <a:latin typeface="Times New Roman" pitchFamily="18" charset="0"/>
                          <a:cs typeface="Times New Roman" pitchFamily="18" charset="0"/>
                        </a:rPr>
                        <a:t>год</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Муниципальная программа "Социальная поддержка граждан в Льговском районе Курской области"</a:t>
                      </a:r>
                    </a:p>
                  </a:txBody>
                  <a:tcPr marL="9525" marR="9525" marT="9525" marB="0" anchor="ctr"/>
                </a:tc>
                <a:tc>
                  <a:txBody>
                    <a:bodyPr/>
                    <a:lstStyle/>
                    <a:p>
                      <a:pPr algn="ctr" fontAlgn="ctr"/>
                      <a:r>
                        <a:rPr lang="ru-RU" sz="1400" b="0" i="0" u="none" strike="noStrike">
                          <a:latin typeface="Times New Roman"/>
                        </a:rPr>
                        <a:t>15544991</a:t>
                      </a:r>
                    </a:p>
                  </a:txBody>
                  <a:tcPr marL="7620" marR="7620" marT="7620" marB="0" anchor="ctr"/>
                </a:tc>
                <a:tc>
                  <a:txBody>
                    <a:bodyPr/>
                    <a:lstStyle/>
                    <a:p>
                      <a:pPr algn="ctr" fontAlgn="ctr"/>
                      <a:r>
                        <a:rPr lang="ru-RU" sz="1400" b="0" i="0" u="none" strike="noStrike">
                          <a:latin typeface="Times New Roman"/>
                        </a:rPr>
                        <a:t>15467370</a:t>
                      </a:r>
                    </a:p>
                  </a:txBody>
                  <a:tcPr marL="7620" marR="7620" marT="7620" marB="0" anchor="ctr"/>
                </a:tc>
                <a:tc>
                  <a:txBody>
                    <a:bodyPr/>
                    <a:lstStyle/>
                    <a:p>
                      <a:pPr algn="ctr" fontAlgn="ctr"/>
                      <a:r>
                        <a:rPr lang="ru-RU" sz="1400" b="0" i="0" u="none" strike="noStrike">
                          <a:latin typeface="Times New Roman"/>
                        </a:rPr>
                        <a:t>15467370</a:t>
                      </a:r>
                    </a:p>
                  </a:txBody>
                  <a:tcPr marL="7620" marR="7620" marT="7620" marB="0" anchor="ctr"/>
                </a:tc>
              </a:tr>
              <a:tr h="314322">
                <a:tc>
                  <a:txBody>
                    <a:bodyPr/>
                    <a:lstStyle/>
                    <a:p>
                      <a:pPr algn="ctr" fontAlgn="ctr"/>
                      <a:r>
                        <a:rPr lang="ru-RU" sz="1400" b="1" i="1" u="none" strike="noStrike" dirty="0">
                          <a:solidFill>
                            <a:srgbClr val="000000"/>
                          </a:solidFill>
                          <a:latin typeface="Times New Roman" pitchFamily="18" charset="0"/>
                          <a:cs typeface="Times New Roman" pitchFamily="18" charset="0"/>
                        </a:rPr>
                        <a:t> </a:t>
                      </a:r>
                    </a:p>
                  </a:txBody>
                  <a:tcPr marL="9525" marR="9525" marT="9525" marB="0" anchor="ctr"/>
                </a:tc>
                <a:tc>
                  <a:txBody>
                    <a:bodyPr/>
                    <a:lstStyle/>
                    <a:p>
                      <a:pPr algn="l" fontAlgn="b"/>
                      <a:r>
                        <a:rPr lang="ru-RU" sz="1400" b="0" i="1" u="none" strike="noStrike" dirty="0">
                          <a:solidFill>
                            <a:srgbClr val="000000"/>
                          </a:solidFill>
                          <a:latin typeface="Times New Roman" pitchFamily="18" charset="0"/>
                          <a:cs typeface="Times New Roman" pitchFamily="18" charset="0"/>
                        </a:rPr>
                        <a:t>из них:</a:t>
                      </a: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02 1</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Подпрограмма  "Управление муниципальной программой и обеспечение условий реализации"</a:t>
                      </a:r>
                    </a:p>
                  </a:txBody>
                  <a:tcPr marL="9525" marR="9525" marT="9525" marB="0" anchor="ctr"/>
                </a:tc>
                <a:tc>
                  <a:txBody>
                    <a:bodyPr/>
                    <a:lstStyle/>
                    <a:p>
                      <a:pPr algn="ctr" fontAlgn="ctr"/>
                      <a:r>
                        <a:rPr lang="ru-RU" sz="1400" b="0" i="0" u="none" strike="noStrike">
                          <a:latin typeface="Times New Roman"/>
                        </a:rPr>
                        <a:t>1583900</a:t>
                      </a:r>
                    </a:p>
                  </a:txBody>
                  <a:tcPr marL="7620" marR="7620" marT="7620" marB="0" anchor="ctr"/>
                </a:tc>
                <a:tc>
                  <a:txBody>
                    <a:bodyPr/>
                    <a:lstStyle/>
                    <a:p>
                      <a:pPr algn="ctr" fontAlgn="ctr"/>
                      <a:r>
                        <a:rPr lang="ru-RU" sz="1400" b="0" i="0" u="none" strike="noStrike">
                          <a:latin typeface="Times New Roman"/>
                        </a:rPr>
                        <a:t>1583900</a:t>
                      </a:r>
                    </a:p>
                  </a:txBody>
                  <a:tcPr marL="7620" marR="7620" marT="7620" marB="0" anchor="ctr"/>
                </a:tc>
                <a:tc>
                  <a:txBody>
                    <a:bodyPr/>
                    <a:lstStyle/>
                    <a:p>
                      <a:pPr algn="ctr" fontAlgn="ctr"/>
                      <a:r>
                        <a:rPr lang="ru-RU" sz="1400" b="0" i="0" u="none" strike="noStrike">
                          <a:latin typeface="Times New Roman"/>
                        </a:rPr>
                        <a:t>1583900</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02 2</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Подпрограмма "Развитие мер социальной поддержки отдельных категорий граждан"</a:t>
                      </a:r>
                    </a:p>
                  </a:txBody>
                  <a:tcPr marL="9525" marR="9525" marT="9525" marB="0" anchor="ctr"/>
                </a:tc>
                <a:tc>
                  <a:txBody>
                    <a:bodyPr/>
                    <a:lstStyle/>
                    <a:p>
                      <a:pPr algn="ctr" fontAlgn="ctr"/>
                      <a:r>
                        <a:rPr lang="ru-RU" sz="1400" b="0" i="0" u="none" strike="noStrike">
                          <a:latin typeface="Times New Roman"/>
                        </a:rPr>
                        <a:t>8873119</a:t>
                      </a:r>
                    </a:p>
                  </a:txBody>
                  <a:tcPr marL="7620" marR="7620" marT="7620" marB="0" anchor="ctr"/>
                </a:tc>
                <a:tc>
                  <a:txBody>
                    <a:bodyPr/>
                    <a:lstStyle/>
                    <a:p>
                      <a:pPr algn="ctr" fontAlgn="ctr"/>
                      <a:r>
                        <a:rPr lang="ru-RU" sz="1400" b="0" i="0" u="none" strike="noStrike">
                          <a:latin typeface="Times New Roman"/>
                        </a:rPr>
                        <a:t>8873119</a:t>
                      </a:r>
                    </a:p>
                  </a:txBody>
                  <a:tcPr marL="7620" marR="7620" marT="7620" marB="0" anchor="ctr"/>
                </a:tc>
                <a:tc>
                  <a:txBody>
                    <a:bodyPr/>
                    <a:lstStyle/>
                    <a:p>
                      <a:pPr algn="ctr" fontAlgn="ctr"/>
                      <a:r>
                        <a:rPr lang="ru-RU" sz="1400" b="0" i="0" u="none" strike="noStrike">
                          <a:latin typeface="Times New Roman"/>
                        </a:rPr>
                        <a:t>8873119</a:t>
                      </a:r>
                    </a:p>
                  </a:txBody>
                  <a:tcPr marL="7620" marR="7620" marT="7620" marB="0" anchor="ctr"/>
                </a:tc>
              </a:tr>
              <a:tr h="370840">
                <a:tc>
                  <a:txBody>
                    <a:bodyPr/>
                    <a:lstStyle/>
                    <a:p>
                      <a:pPr algn="ctr" fontAlgn="ctr"/>
                      <a:r>
                        <a:rPr lang="ru-RU" sz="1400" b="1" i="0" u="none" strike="noStrike">
                          <a:solidFill>
                            <a:srgbClr val="000000"/>
                          </a:solidFill>
                          <a:latin typeface="Times New Roman" pitchFamily="18" charset="0"/>
                          <a:cs typeface="Times New Roman" pitchFamily="18" charset="0"/>
                        </a:rPr>
                        <a:t>02 3</a:t>
                      </a:r>
                    </a:p>
                  </a:txBody>
                  <a:tcPr marL="9525" marR="9525" marT="9525" marB="0" anchor="ctr"/>
                </a:tc>
                <a:tc>
                  <a:txBody>
                    <a:bodyPr/>
                    <a:lstStyle/>
                    <a:p>
                      <a:pPr algn="l" fontAlgn="b"/>
                      <a:r>
                        <a:rPr lang="ru-RU" sz="1400" b="0" i="0" u="none" strike="noStrike" dirty="0">
                          <a:latin typeface="Times New Roman" pitchFamily="18" charset="0"/>
                          <a:cs typeface="Times New Roman" pitchFamily="18" charset="0"/>
                        </a:rPr>
                        <a:t>Подпрограмма "Улучшение демографической ситуации, совершенствование социальной поддержки семьи и детей"</a:t>
                      </a:r>
                    </a:p>
                  </a:txBody>
                  <a:tcPr marL="9525" marR="9525" marT="9525" marB="0" anchor="ctr"/>
                </a:tc>
                <a:tc>
                  <a:txBody>
                    <a:bodyPr/>
                    <a:lstStyle/>
                    <a:p>
                      <a:pPr algn="ctr" fontAlgn="ctr"/>
                      <a:r>
                        <a:rPr lang="ru-RU" sz="1400" b="0" i="0" u="none" strike="noStrike">
                          <a:latin typeface="Times New Roman"/>
                        </a:rPr>
                        <a:t>5087972</a:t>
                      </a:r>
                    </a:p>
                  </a:txBody>
                  <a:tcPr marL="7620" marR="7620" marT="7620" marB="0" anchor="ctr"/>
                </a:tc>
                <a:tc>
                  <a:txBody>
                    <a:bodyPr/>
                    <a:lstStyle/>
                    <a:p>
                      <a:pPr algn="ctr" fontAlgn="ctr"/>
                      <a:r>
                        <a:rPr lang="ru-RU" sz="1400" b="0" i="0" u="none" strike="noStrike">
                          <a:latin typeface="Times New Roman"/>
                        </a:rPr>
                        <a:t>5010351</a:t>
                      </a:r>
                    </a:p>
                  </a:txBody>
                  <a:tcPr marL="7620" marR="7620" marT="7620" marB="0" anchor="ctr"/>
                </a:tc>
                <a:tc>
                  <a:txBody>
                    <a:bodyPr/>
                    <a:lstStyle/>
                    <a:p>
                      <a:pPr algn="ctr" fontAlgn="ctr"/>
                      <a:r>
                        <a:rPr lang="ru-RU" sz="1400" b="0" i="0" u="none" strike="noStrike" dirty="0">
                          <a:latin typeface="Times New Roman"/>
                        </a:rPr>
                        <a:t>5010351</a:t>
                      </a:r>
                    </a:p>
                  </a:txBody>
                  <a:tcPr marL="7620" marR="7620" marT="7620" marB="0" anchor="ctr"/>
                </a:tc>
              </a:tr>
            </a:tbl>
          </a:graphicData>
        </a:graphic>
      </p:graphicFrame>
      <p:sp>
        <p:nvSpPr>
          <p:cNvPr id="7" name="Прямоугольник 6"/>
          <p:cNvSpPr/>
          <p:nvPr/>
        </p:nvSpPr>
        <p:spPr>
          <a:xfrm>
            <a:off x="285720" y="5500702"/>
            <a:ext cx="8858280" cy="923330"/>
          </a:xfrm>
          <a:prstGeom prst="rect">
            <a:avLst/>
          </a:prstGeom>
        </p:spPr>
        <p:txBody>
          <a:bodyPr wrap="square">
            <a:spAutoFit/>
          </a:bodyPr>
          <a:lstStyle/>
          <a:p>
            <a:r>
              <a:rPr lang="ru-RU" b="1" i="1" dirty="0" smtClean="0">
                <a:solidFill>
                  <a:schemeClr val="accent6">
                    <a:lumMod val="75000"/>
                  </a:schemeClr>
                </a:solidFill>
                <a:effectLst>
                  <a:outerShdw blurRad="38100" dist="38100" dir="2700000" algn="tl">
                    <a:srgbClr val="000000">
                      <a:alpha val="43137"/>
                    </a:srgbClr>
                  </a:outerShdw>
                </a:effectLst>
              </a:rPr>
              <a:t>Ответственные исполнители: </a:t>
            </a:r>
            <a:r>
              <a:rPr lang="ru-RU" dirty="0" smtClean="0">
                <a:solidFill>
                  <a:schemeClr val="accent6">
                    <a:lumMod val="75000"/>
                  </a:schemeClr>
                </a:solidFill>
              </a:rPr>
              <a:t>Отдел социальной защиты населения Администрации Льговского района Курской области; Отдел опеки и попечительства Администрации Льговского района Курской области</a:t>
            </a:r>
            <a:endParaRPr lang="ru-RU" dirty="0">
              <a:solidFill>
                <a:schemeClr val="accent6">
                  <a:lumMod val="75000"/>
                </a:schemeClr>
              </a:solidFill>
            </a:endParaRPr>
          </a:p>
        </p:txBody>
      </p:sp>
      <p:sp>
        <p:nvSpPr>
          <p:cNvPr id="8" name="Прямоугольник 7"/>
          <p:cNvSpPr/>
          <p:nvPr/>
        </p:nvSpPr>
        <p:spPr>
          <a:xfrm>
            <a:off x="7715272" y="2214554"/>
            <a:ext cx="862159" cy="369332"/>
          </a:xfrm>
          <a:prstGeom prst="rect">
            <a:avLst/>
          </a:prstGeom>
        </p:spPr>
        <p:txBody>
          <a:bodyPr wrap="none">
            <a:spAutoFit/>
          </a:bodyPr>
          <a:lstStyle/>
          <a:p>
            <a:r>
              <a:rPr lang="ru-RU" dirty="0" smtClean="0"/>
              <a:t>рублей</a:t>
            </a:r>
            <a:endParaRPr lang="ru-RU"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4" descr="bibblio.jpg"/>
          <p:cNvPicPr>
            <a:picLocks noChangeAspect="1"/>
          </p:cNvPicPr>
          <p:nvPr/>
        </p:nvPicPr>
        <p:blipFill>
          <a:blip r:embed="rId2" cstate="print"/>
          <a:srcRect/>
          <a:stretch>
            <a:fillRect/>
          </a:stretch>
        </p:blipFill>
        <p:spPr bwMode="auto">
          <a:xfrm>
            <a:off x="214282" y="785794"/>
            <a:ext cx="2286000" cy="1535112"/>
          </a:xfrm>
          <a:prstGeom prst="rect">
            <a:avLst/>
          </a:prstGeom>
          <a:solidFill>
            <a:schemeClr val="tx1">
              <a:lumMod val="85000"/>
            </a:schemeClr>
          </a:solidFill>
          <a:ln w="9525">
            <a:noFill/>
            <a:miter lim="800000"/>
            <a:headEnd/>
            <a:tailEnd/>
          </a:ln>
        </p:spPr>
      </p:pic>
      <p:sp>
        <p:nvSpPr>
          <p:cNvPr id="2" name="Заголовок 1"/>
          <p:cNvSpPr>
            <a:spLocks noGrp="1"/>
          </p:cNvSpPr>
          <p:nvPr>
            <p:ph type="title"/>
          </p:nvPr>
        </p:nvSpPr>
        <p:spPr>
          <a:xfrm>
            <a:off x="500034" y="142852"/>
            <a:ext cx="7239000" cy="928694"/>
          </a:xfrm>
        </p:spPr>
        <p:txBody>
          <a:bodyPr anchor="ctr">
            <a:noAutofit/>
          </a:bodyPr>
          <a:lstStyle/>
          <a:p>
            <a:pPr algn="ctr"/>
            <a:r>
              <a:rPr lang="ru-RU" sz="18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03 «Развитие образования в Льговском районе Курской области»</a:t>
            </a:r>
            <a:endParaRPr lang="ru-RU" sz="18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142844" y="2643182"/>
          <a:ext cx="8515352" cy="2978785"/>
        </p:xfrm>
        <a:graphic>
          <a:graphicData uri="http://schemas.openxmlformats.org/drawingml/2006/table">
            <a:tbl>
              <a:tblPr firstRow="1" bandRow="1">
                <a:tableStyleId>{3C2FFA5D-87B4-456A-9821-1D502468CF0F}</a:tableStyleId>
              </a:tblPr>
              <a:tblGrid>
                <a:gridCol w="1500198"/>
                <a:gridCol w="3866255"/>
                <a:gridCol w="1108778"/>
                <a:gridCol w="1034859"/>
                <a:gridCol w="1005262"/>
              </a:tblGrid>
              <a:tr h="370840">
                <a:tc>
                  <a:txBody>
                    <a:bodyPr/>
                    <a:lstStyle/>
                    <a:p>
                      <a:pPr algn="ctr" fontAlgn="ctr"/>
                      <a:r>
                        <a:rPr lang="ru-RU" sz="1400" u="none" strike="noStrike" dirty="0"/>
                        <a:t>Код программы (подпрограммы)</a:t>
                      </a:r>
                      <a:endParaRPr lang="ru-RU" sz="1400" b="1"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u="none" strike="noStrike" dirty="0"/>
                        <a:t>Наименование программы (подпрограммы)</a:t>
                      </a:r>
                      <a:endParaRPr lang="ru-RU" sz="1400" b="1" i="0" u="none" strike="noStrike" dirty="0">
                        <a:solidFill>
                          <a:srgbClr val="000000"/>
                        </a:solidFill>
                        <a:latin typeface="Times New Roman"/>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smtClean="0">
                          <a:solidFill>
                            <a:schemeClr val="tx1"/>
                          </a:solidFill>
                          <a:latin typeface="Times New Roman"/>
                        </a:rPr>
                        <a:t>2019 </a:t>
                      </a:r>
                      <a:r>
                        <a:rPr lang="ru-RU" sz="1400" b="1" i="0" u="none" strike="noStrike" dirty="0">
                          <a:solidFill>
                            <a:schemeClr val="tx1"/>
                          </a:solidFill>
                          <a:latin typeface="Times New Roman"/>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smtClean="0">
                          <a:solidFill>
                            <a:schemeClr val="tx1"/>
                          </a:solidFill>
                          <a:latin typeface="Times New Roman"/>
                        </a:rPr>
                        <a:t>2020 </a:t>
                      </a:r>
                      <a:r>
                        <a:rPr lang="ru-RU" sz="1400" b="1" i="0" u="none" strike="noStrike" dirty="0">
                          <a:solidFill>
                            <a:schemeClr val="tx1"/>
                          </a:solidFill>
                          <a:latin typeface="Times New Roman"/>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ru-RU" sz="1400" b="1" i="0" u="none" strike="noStrike" dirty="0" smtClean="0">
                          <a:solidFill>
                            <a:schemeClr val="tx1"/>
                          </a:solidFill>
                          <a:latin typeface="Times New Roman"/>
                        </a:rPr>
                        <a:t>2021 </a:t>
                      </a:r>
                      <a:r>
                        <a:rPr lang="ru-RU" sz="1400" b="1" i="0" u="none" strike="noStrike" dirty="0">
                          <a:solidFill>
                            <a:schemeClr val="tx1"/>
                          </a:solidFill>
                          <a:latin typeface="Times New Roman"/>
                        </a:rPr>
                        <a:t>год</a:t>
                      </a:r>
                    </a:p>
                  </a:txBody>
                  <a:tcPr marL="7620" marR="7620"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algn="ctr" fontAlgn="ctr"/>
                      <a:r>
                        <a:rPr lang="ru-RU" sz="1400" u="none" strike="noStrike"/>
                        <a:t>03</a:t>
                      </a:r>
                      <a:endParaRPr lang="ru-RU" sz="1400" b="1" i="0" u="none" strike="noStrike">
                        <a:solidFill>
                          <a:srgbClr val="000000"/>
                        </a:solidFill>
                        <a:latin typeface="Times New Roman"/>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l" fontAlgn="b"/>
                      <a:r>
                        <a:rPr lang="ru-RU" sz="1400" u="none" strike="noStrike" dirty="0"/>
                        <a:t>Муниципальная программа "Развитие образования в Льговском районе Курской области"</a:t>
                      </a:r>
                      <a:endParaRPr lang="ru-RU" sz="1400" b="0" i="0" u="none" strike="noStrike" dirty="0">
                        <a:latin typeface="Times New Roman"/>
                      </a:endParaRPr>
                    </a:p>
                  </a:txBody>
                  <a:tcPr marL="9525" marR="9525" marT="9525" marB="0" anchor="ctr">
                    <a:lnT w="12700" cap="flat" cmpd="sng" algn="ctr">
                      <a:solidFill>
                        <a:schemeClr val="tx1"/>
                      </a:solidFill>
                      <a:prstDash val="solid"/>
                      <a:round/>
                      <a:headEnd type="none" w="med" len="med"/>
                      <a:tailEnd type="none" w="med" len="med"/>
                    </a:lnT>
                  </a:tcPr>
                </a:tc>
                <a:tc>
                  <a:txBody>
                    <a:bodyPr/>
                    <a:lstStyle/>
                    <a:p>
                      <a:pPr algn="ctr" fontAlgn="ctr"/>
                      <a:r>
                        <a:rPr lang="ru-RU" sz="1400" b="0" i="0" u="none" strike="noStrike">
                          <a:latin typeface="Times New Roman"/>
                        </a:rPr>
                        <a:t>230972556</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ru-RU" sz="1400" b="0" i="0" u="none" strike="noStrike">
                          <a:latin typeface="Times New Roman"/>
                        </a:rPr>
                        <a:t>209432548</a:t>
                      </a:r>
                    </a:p>
                  </a:txBody>
                  <a:tcPr marL="7620" marR="7620" marT="7620" marB="0" anchor="ctr">
                    <a:lnT w="12700" cap="flat" cmpd="sng" algn="ctr">
                      <a:solidFill>
                        <a:schemeClr val="tx1"/>
                      </a:solidFill>
                      <a:prstDash val="solid"/>
                      <a:round/>
                      <a:headEnd type="none" w="med" len="med"/>
                      <a:tailEnd type="none" w="med" len="med"/>
                    </a:lnT>
                  </a:tcPr>
                </a:tc>
                <a:tc>
                  <a:txBody>
                    <a:bodyPr/>
                    <a:lstStyle/>
                    <a:p>
                      <a:pPr algn="ctr" fontAlgn="ctr"/>
                      <a:r>
                        <a:rPr lang="ru-RU" sz="1400" b="0" i="0" u="none" strike="noStrike">
                          <a:latin typeface="Times New Roman"/>
                        </a:rPr>
                        <a:t>209432548</a:t>
                      </a:r>
                    </a:p>
                  </a:txBody>
                  <a:tcPr marL="7620" marR="7620" marT="7620" marB="0" anchor="ctr">
                    <a:lnT w="12700" cap="flat" cmpd="sng" algn="ctr">
                      <a:solidFill>
                        <a:schemeClr val="tx1"/>
                      </a:solidFill>
                      <a:prstDash val="solid"/>
                      <a:round/>
                      <a:headEnd type="none" w="med" len="med"/>
                      <a:tailEnd type="none" w="med" len="med"/>
                    </a:lnT>
                  </a:tcPr>
                </a:tc>
              </a:tr>
              <a:tr h="370840">
                <a:tc>
                  <a:txBody>
                    <a:bodyPr/>
                    <a:lstStyle/>
                    <a:p>
                      <a:pPr algn="ctr" fontAlgn="ctr"/>
                      <a:r>
                        <a:rPr lang="ru-RU" sz="1400" u="none" strike="noStrike"/>
                        <a:t> </a:t>
                      </a:r>
                      <a:endParaRPr lang="ru-RU" sz="1400" b="1" i="1" u="none" strike="noStrike">
                        <a:solidFill>
                          <a:srgbClr val="000000"/>
                        </a:solidFill>
                        <a:latin typeface="Times New Roman"/>
                      </a:endParaRPr>
                    </a:p>
                  </a:txBody>
                  <a:tcPr marL="9525" marR="9525" marT="9525" marB="0" anchor="ctr"/>
                </a:tc>
                <a:tc>
                  <a:txBody>
                    <a:bodyPr/>
                    <a:lstStyle/>
                    <a:p>
                      <a:pPr algn="l" fontAlgn="b"/>
                      <a:r>
                        <a:rPr lang="ru-RU" sz="1400" u="none" strike="noStrike" dirty="0"/>
                        <a:t>из них:</a:t>
                      </a:r>
                      <a:endParaRPr lang="ru-RU" sz="1400" b="0" i="1" u="none" strike="noStrike" dirty="0">
                        <a:solidFill>
                          <a:srgbClr val="000000"/>
                        </a:solidFill>
                        <a:latin typeface="Times New Roman"/>
                      </a:endParaRP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u="none" strike="noStrike"/>
                        <a:t>03 1</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"Управление муниципальной программой и обеспечение условий реализации"</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5136488</a:t>
                      </a:r>
                    </a:p>
                  </a:txBody>
                  <a:tcPr marL="7620" marR="7620" marT="7620" marB="0" anchor="ctr"/>
                </a:tc>
                <a:tc>
                  <a:txBody>
                    <a:bodyPr/>
                    <a:lstStyle/>
                    <a:p>
                      <a:pPr algn="ctr" fontAlgn="ctr"/>
                      <a:r>
                        <a:rPr lang="ru-RU" sz="1400" b="0" i="0" u="none" strike="noStrike">
                          <a:latin typeface="Times New Roman"/>
                        </a:rPr>
                        <a:t>5136488</a:t>
                      </a:r>
                    </a:p>
                  </a:txBody>
                  <a:tcPr marL="7620" marR="7620" marT="7620" marB="0" anchor="ctr"/>
                </a:tc>
                <a:tc>
                  <a:txBody>
                    <a:bodyPr/>
                    <a:lstStyle/>
                    <a:p>
                      <a:pPr algn="ctr" fontAlgn="ctr"/>
                      <a:r>
                        <a:rPr lang="ru-RU" sz="1400" b="0" i="0" u="none" strike="noStrike">
                          <a:latin typeface="Times New Roman"/>
                        </a:rPr>
                        <a:t>5136488</a:t>
                      </a:r>
                    </a:p>
                  </a:txBody>
                  <a:tcPr marL="7620" marR="7620" marT="7620" marB="0" anchor="ctr"/>
                </a:tc>
              </a:tr>
              <a:tr h="370840">
                <a:tc>
                  <a:txBody>
                    <a:bodyPr/>
                    <a:lstStyle/>
                    <a:p>
                      <a:pPr algn="ctr" fontAlgn="ctr"/>
                      <a:r>
                        <a:rPr lang="ru-RU" sz="1400" u="none" strike="noStrike"/>
                        <a:t>03 2</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"Развитие дошкольного и общего образования детей"</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221420627</a:t>
                      </a:r>
                    </a:p>
                  </a:txBody>
                  <a:tcPr marL="7620" marR="7620" marT="7620" marB="0" anchor="ctr"/>
                </a:tc>
                <a:tc>
                  <a:txBody>
                    <a:bodyPr/>
                    <a:lstStyle/>
                    <a:p>
                      <a:pPr algn="ctr" fontAlgn="ctr"/>
                      <a:r>
                        <a:rPr lang="ru-RU" sz="1400" b="0" i="0" u="none" strike="noStrike">
                          <a:latin typeface="Times New Roman"/>
                        </a:rPr>
                        <a:t>199880619</a:t>
                      </a:r>
                    </a:p>
                  </a:txBody>
                  <a:tcPr marL="7620" marR="7620" marT="7620" marB="0" anchor="ctr"/>
                </a:tc>
                <a:tc>
                  <a:txBody>
                    <a:bodyPr/>
                    <a:lstStyle/>
                    <a:p>
                      <a:pPr algn="ctr" fontAlgn="ctr"/>
                      <a:r>
                        <a:rPr lang="ru-RU" sz="1400" b="0" i="0" u="none" strike="noStrike">
                          <a:latin typeface="Times New Roman"/>
                        </a:rPr>
                        <a:t>199880619</a:t>
                      </a:r>
                    </a:p>
                  </a:txBody>
                  <a:tcPr marL="7620" marR="7620" marT="7620" marB="0" anchor="ctr"/>
                </a:tc>
              </a:tr>
              <a:tr h="370840">
                <a:tc>
                  <a:txBody>
                    <a:bodyPr/>
                    <a:lstStyle/>
                    <a:p>
                      <a:pPr algn="ctr" fontAlgn="ctr"/>
                      <a:r>
                        <a:rPr lang="ru-RU" sz="1400" u="none" strike="noStrike"/>
                        <a:t>03 3</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"Развитие дополнительного образования и системы воспитания детей"</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4415441</a:t>
                      </a:r>
                    </a:p>
                  </a:txBody>
                  <a:tcPr marL="7620" marR="7620" marT="7620" marB="0" anchor="ctr"/>
                </a:tc>
                <a:tc>
                  <a:txBody>
                    <a:bodyPr/>
                    <a:lstStyle/>
                    <a:p>
                      <a:pPr algn="ctr" fontAlgn="ctr"/>
                      <a:r>
                        <a:rPr lang="ru-RU" sz="1400" b="0" i="0" u="none" strike="noStrike">
                          <a:latin typeface="Times New Roman"/>
                        </a:rPr>
                        <a:t>4415441</a:t>
                      </a:r>
                    </a:p>
                  </a:txBody>
                  <a:tcPr marL="7620" marR="7620" marT="7620" marB="0" anchor="ctr"/>
                </a:tc>
                <a:tc>
                  <a:txBody>
                    <a:bodyPr/>
                    <a:lstStyle/>
                    <a:p>
                      <a:pPr algn="ctr" fontAlgn="ctr"/>
                      <a:r>
                        <a:rPr lang="ru-RU" sz="1400" b="0" i="0" u="none" strike="noStrike" dirty="0">
                          <a:latin typeface="Times New Roman"/>
                        </a:rPr>
                        <a:t>4415441</a:t>
                      </a:r>
                    </a:p>
                  </a:txBody>
                  <a:tcPr marL="7620" marR="7620" marT="7620" marB="0" anchor="ctr"/>
                </a:tc>
              </a:tr>
            </a:tbl>
          </a:graphicData>
        </a:graphic>
      </p:graphicFrame>
      <p:sp>
        <p:nvSpPr>
          <p:cNvPr id="5" name="Прямоугольник 4"/>
          <p:cNvSpPr/>
          <p:nvPr/>
        </p:nvSpPr>
        <p:spPr>
          <a:xfrm>
            <a:off x="214282" y="5715016"/>
            <a:ext cx="5929354" cy="646331"/>
          </a:xfrm>
          <a:prstGeom prst="rect">
            <a:avLst/>
          </a:prstGeom>
        </p:spPr>
        <p:txBody>
          <a:bodyPr wrap="square">
            <a:spAutoFit/>
          </a:bodyPr>
          <a:lstStyle/>
          <a:p>
            <a:r>
              <a:rPr lang="ru-RU" b="1" i="1" dirty="0" smtClean="0">
                <a:solidFill>
                  <a:schemeClr val="accent6">
                    <a:lumMod val="75000"/>
                  </a:schemeClr>
                </a:solidFill>
                <a:effectLst>
                  <a:outerShdw blurRad="38100" dist="38100" dir="2700000" algn="tl">
                    <a:srgbClr val="000000">
                      <a:alpha val="43137"/>
                    </a:srgbClr>
                  </a:outerShdw>
                </a:effectLst>
              </a:rPr>
              <a:t>Ответственный исполнитель: </a:t>
            </a:r>
            <a:r>
              <a:rPr lang="ru-RU" dirty="0" smtClean="0">
                <a:solidFill>
                  <a:schemeClr val="accent6">
                    <a:lumMod val="75000"/>
                  </a:schemeClr>
                </a:solidFill>
              </a:rPr>
              <a:t>Отдел образования</a:t>
            </a:r>
          </a:p>
          <a:p>
            <a:r>
              <a:rPr lang="ru-RU" dirty="0" smtClean="0">
                <a:solidFill>
                  <a:schemeClr val="accent6">
                    <a:lumMod val="75000"/>
                  </a:schemeClr>
                </a:solidFill>
              </a:rPr>
              <a:t>Администрации Льговского района Курской области</a:t>
            </a:r>
            <a:endParaRPr lang="ru-RU" dirty="0">
              <a:solidFill>
                <a:schemeClr val="accent6">
                  <a:lumMod val="75000"/>
                </a:schemeClr>
              </a:solidFill>
            </a:endParaRPr>
          </a:p>
        </p:txBody>
      </p:sp>
      <p:pic>
        <p:nvPicPr>
          <p:cNvPr id="6" name="Picture 1" descr="C:\Documents and Settings\Bezuglova_I\Рабочий стол\Картинка\88.gif"/>
          <p:cNvPicPr>
            <a:picLocks noChangeAspect="1" noChangeArrowheads="1"/>
          </p:cNvPicPr>
          <p:nvPr/>
        </p:nvPicPr>
        <p:blipFill>
          <a:blip r:embed="rId3" cstate="print"/>
          <a:srcRect/>
          <a:stretch>
            <a:fillRect/>
          </a:stretch>
        </p:blipFill>
        <p:spPr bwMode="auto">
          <a:xfrm>
            <a:off x="7429520" y="5558982"/>
            <a:ext cx="1524934" cy="1299018"/>
          </a:xfrm>
          <a:prstGeom prst="rect">
            <a:avLst/>
          </a:prstGeom>
          <a:noFill/>
        </p:spPr>
      </p:pic>
      <p:sp>
        <p:nvSpPr>
          <p:cNvPr id="8" name="Прямоугольник 7"/>
          <p:cNvSpPr/>
          <p:nvPr/>
        </p:nvSpPr>
        <p:spPr>
          <a:xfrm>
            <a:off x="7715272" y="2214554"/>
            <a:ext cx="862159" cy="369332"/>
          </a:xfrm>
          <a:prstGeom prst="rect">
            <a:avLst/>
          </a:prstGeom>
        </p:spPr>
        <p:txBody>
          <a:bodyPr wrap="none">
            <a:spAutoFit/>
          </a:bodyPr>
          <a:lstStyle/>
          <a:p>
            <a:r>
              <a:rPr lang="ru-RU" dirty="0" smtClean="0"/>
              <a:t>рублей</a:t>
            </a:r>
            <a:endParaRPr lang="ru-RU" dirty="0"/>
          </a:p>
        </p:txBody>
      </p:sp>
      <p:pic>
        <p:nvPicPr>
          <p:cNvPr id="9" name="Рисунок 8" descr="zaochnaya-forma-obucheniya-vysshee-obrazovanie.jpg"/>
          <p:cNvPicPr>
            <a:picLocks noChangeAspect="1"/>
          </p:cNvPicPr>
          <p:nvPr/>
        </p:nvPicPr>
        <p:blipFill>
          <a:blip r:embed="rId4" cstate="print"/>
          <a:stretch>
            <a:fillRect/>
          </a:stretch>
        </p:blipFill>
        <p:spPr>
          <a:xfrm>
            <a:off x="7410436" y="285728"/>
            <a:ext cx="1733563" cy="185738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Рисунок 9" descr="i37YVVQCE.jpg"/>
          <p:cNvPicPr>
            <a:picLocks noChangeAspect="1"/>
          </p:cNvPicPr>
          <p:nvPr/>
        </p:nvPicPr>
        <p:blipFill>
          <a:blip r:embed="rId5" cstate="print"/>
          <a:stretch>
            <a:fillRect/>
          </a:stretch>
        </p:blipFill>
        <p:spPr>
          <a:xfrm>
            <a:off x="2714612" y="1000108"/>
            <a:ext cx="1397708" cy="1643074"/>
          </a:xfrm>
          <a:prstGeom prst="rect">
            <a:avLst/>
          </a:prstGeom>
        </p:spPr>
      </p:pic>
      <p:pic>
        <p:nvPicPr>
          <p:cNvPr id="11" name="Рисунок 10" descr="Doshkolnoe-obrazovanie.jpg"/>
          <p:cNvPicPr>
            <a:picLocks noChangeAspect="1"/>
          </p:cNvPicPr>
          <p:nvPr/>
        </p:nvPicPr>
        <p:blipFill>
          <a:blip r:embed="rId6" cstate="print"/>
          <a:stretch>
            <a:fillRect/>
          </a:stretch>
        </p:blipFill>
        <p:spPr>
          <a:xfrm>
            <a:off x="4929190" y="1000108"/>
            <a:ext cx="1883085" cy="1643074"/>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6429420" cy="1285884"/>
          </a:xfrm>
        </p:spPr>
        <p:txBody>
          <a:bodyPr anchor="ctr">
            <a:noAutofit/>
          </a:bodyPr>
          <a:lstStyle/>
          <a:p>
            <a:pPr algn="ctr"/>
            <a:r>
              <a:rPr lang="ru-RU" sz="1600" dirty="0" smtClean="0">
                <a:solidFill>
                  <a:schemeClr val="bg1"/>
                </a:solidFill>
                <a:effectLst>
                  <a:outerShdw blurRad="38100" dist="38100" dir="2700000" algn="tl">
                    <a:srgbClr val="000000">
                      <a:alpha val="43137"/>
                    </a:srgbClr>
                  </a:outerShdw>
                </a:effectLst>
              </a:rPr>
              <a:t>Расходы  бюджета на реализацию муниципальной программы 08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endParaRPr lang="ru-RU" sz="1600" dirty="0"/>
          </a:p>
        </p:txBody>
      </p:sp>
      <p:graphicFrame>
        <p:nvGraphicFramePr>
          <p:cNvPr id="4" name="Содержимое 3"/>
          <p:cNvGraphicFramePr>
            <a:graphicFrameLocks noGrp="1"/>
          </p:cNvGraphicFramePr>
          <p:nvPr>
            <p:ph idx="1"/>
          </p:nvPr>
        </p:nvGraphicFramePr>
        <p:xfrm>
          <a:off x="214282" y="1714488"/>
          <a:ext cx="8715440" cy="3340100"/>
        </p:xfrm>
        <a:graphic>
          <a:graphicData uri="http://schemas.openxmlformats.org/drawingml/2006/table">
            <a:tbl>
              <a:tblPr firstRow="1" bandRow="1">
                <a:tableStyleId>{7DF18680-E054-41AD-8BC1-D1AEF772440D}</a:tableStyleId>
              </a:tblPr>
              <a:tblGrid>
                <a:gridCol w="1643076"/>
                <a:gridCol w="4143404"/>
                <a:gridCol w="1000132"/>
                <a:gridCol w="928694"/>
                <a:gridCol w="1000134"/>
              </a:tblGrid>
              <a:tr h="370840">
                <a:tc>
                  <a:txBody>
                    <a:bodyPr/>
                    <a:lstStyle/>
                    <a:p>
                      <a:pPr algn="ctr" fontAlgn="ctr"/>
                      <a:r>
                        <a:rPr lang="ru-RU" sz="1400" u="none" strike="noStrike" dirty="0"/>
                        <a:t>Код программы (подпрограммы)</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a:t>Наименование программы (подпрограммы)</a:t>
                      </a:r>
                      <a:endParaRPr lang="ru-RU" sz="1400" b="1" i="0" u="none" strike="noStrike">
                        <a:solidFill>
                          <a:srgbClr val="000000"/>
                        </a:solidFill>
                        <a:latin typeface="Times New Roman"/>
                      </a:endParaRPr>
                    </a:p>
                  </a:txBody>
                  <a:tcPr marL="9525" marR="9525" marT="9525" marB="0" anchor="ctr"/>
                </a:tc>
                <a:tc>
                  <a:txBody>
                    <a:bodyPr/>
                    <a:lstStyle/>
                    <a:p>
                      <a:pPr algn="ctr" fontAlgn="ctr"/>
                      <a:r>
                        <a:rPr lang="ru-RU" sz="1400" b="1" i="0" u="none" strike="noStrike" dirty="0" smtClean="0">
                          <a:solidFill>
                            <a:schemeClr val="tx1"/>
                          </a:solidFill>
                          <a:latin typeface="Times New Roman"/>
                        </a:rPr>
                        <a:t>2019 </a:t>
                      </a:r>
                      <a:r>
                        <a:rPr lang="ru-RU" sz="1400" b="1" i="0" u="none" strike="noStrike" dirty="0">
                          <a:solidFill>
                            <a:schemeClr val="tx1"/>
                          </a:solidFill>
                          <a:latin typeface="Times New Roman"/>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a:rPr>
                        <a:t>2020 </a:t>
                      </a:r>
                      <a:r>
                        <a:rPr lang="ru-RU" sz="1400" b="1" i="0" u="none" strike="noStrike" dirty="0">
                          <a:solidFill>
                            <a:schemeClr val="tx1"/>
                          </a:solidFill>
                          <a:latin typeface="Times New Roman"/>
                        </a:rPr>
                        <a:t>год</a:t>
                      </a:r>
                    </a:p>
                  </a:txBody>
                  <a:tcPr marL="7620" marR="7620" marT="7620" marB="0" anchor="ctr"/>
                </a:tc>
                <a:tc>
                  <a:txBody>
                    <a:bodyPr/>
                    <a:lstStyle/>
                    <a:p>
                      <a:pPr algn="ctr" fontAlgn="ctr"/>
                      <a:r>
                        <a:rPr lang="ru-RU" sz="1400" b="1" i="0" u="none" strike="noStrike" dirty="0" smtClean="0">
                          <a:solidFill>
                            <a:schemeClr val="tx1"/>
                          </a:solidFill>
                          <a:latin typeface="Times New Roman"/>
                        </a:rPr>
                        <a:t>2021 </a:t>
                      </a:r>
                      <a:r>
                        <a:rPr lang="ru-RU" sz="1400" b="1" i="0" u="none" strike="noStrike" dirty="0">
                          <a:solidFill>
                            <a:schemeClr val="tx1"/>
                          </a:solidFill>
                          <a:latin typeface="Times New Roman"/>
                        </a:rPr>
                        <a:t>год</a:t>
                      </a:r>
                    </a:p>
                  </a:txBody>
                  <a:tcPr marL="7620" marR="7620" marT="7620" marB="0" anchor="ctr"/>
                </a:tc>
              </a:tr>
              <a:tr h="370840">
                <a:tc>
                  <a:txBody>
                    <a:bodyPr/>
                    <a:lstStyle/>
                    <a:p>
                      <a:pPr algn="ctr" fontAlgn="ctr"/>
                      <a:r>
                        <a:rPr lang="ru-RU" sz="1400" u="none" strike="noStrike"/>
                        <a:t>08</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2344205</a:t>
                      </a:r>
                    </a:p>
                  </a:txBody>
                  <a:tcPr marL="7620" marR="7620" marT="7620" marB="0" anchor="ctr"/>
                </a:tc>
                <a:tc>
                  <a:txBody>
                    <a:bodyPr/>
                    <a:lstStyle/>
                    <a:p>
                      <a:pPr algn="ctr" fontAlgn="ctr"/>
                      <a:r>
                        <a:rPr lang="ru-RU" sz="1400" b="0" i="0" u="none" strike="noStrike">
                          <a:latin typeface="Times New Roman"/>
                        </a:rPr>
                        <a:t>2344205</a:t>
                      </a:r>
                    </a:p>
                  </a:txBody>
                  <a:tcPr marL="7620" marR="7620" marT="7620" marB="0" anchor="ctr"/>
                </a:tc>
                <a:tc>
                  <a:txBody>
                    <a:bodyPr/>
                    <a:lstStyle/>
                    <a:p>
                      <a:pPr algn="ctr" fontAlgn="ctr"/>
                      <a:r>
                        <a:rPr lang="ru-RU" sz="1400" b="0" i="0" u="none" strike="noStrike">
                          <a:latin typeface="Times New Roman"/>
                        </a:rPr>
                        <a:t>2344205</a:t>
                      </a:r>
                    </a:p>
                  </a:txBody>
                  <a:tcPr marL="7620" marR="7620" marT="7620" marB="0" anchor="ctr"/>
                </a:tc>
              </a:tr>
              <a:tr h="370840">
                <a:tc>
                  <a:txBody>
                    <a:bodyPr/>
                    <a:lstStyle/>
                    <a:p>
                      <a:pPr algn="ctr" fontAlgn="ctr"/>
                      <a:r>
                        <a:rPr lang="ru-RU" sz="1400" u="none" strike="noStrike"/>
                        <a:t> </a:t>
                      </a:r>
                      <a:endParaRPr lang="ru-RU" sz="1400" b="1" i="1" u="none" strike="noStrike">
                        <a:solidFill>
                          <a:srgbClr val="000000"/>
                        </a:solidFill>
                        <a:latin typeface="Times New Roman"/>
                      </a:endParaRPr>
                    </a:p>
                  </a:txBody>
                  <a:tcPr marL="9525" marR="9525" marT="9525" marB="0" anchor="ctr"/>
                </a:tc>
                <a:tc>
                  <a:txBody>
                    <a:bodyPr/>
                    <a:lstStyle/>
                    <a:p>
                      <a:pPr algn="l" fontAlgn="b"/>
                      <a:r>
                        <a:rPr lang="ru-RU" sz="1400" u="none" strike="noStrike" dirty="0"/>
                        <a:t>из них:</a:t>
                      </a:r>
                      <a:endParaRPr lang="ru-RU" sz="1400" b="0" i="1" u="none" strike="noStrike" dirty="0">
                        <a:solidFill>
                          <a:srgbClr val="000000"/>
                        </a:solidFill>
                        <a:latin typeface="Times New Roman"/>
                      </a:endParaRP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u="none" strike="noStrike"/>
                        <a:t>08 2</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"Повышение эффективности реализации молодежной политики"</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137000</a:t>
                      </a:r>
                    </a:p>
                  </a:txBody>
                  <a:tcPr marL="7620" marR="7620" marT="7620" marB="0" anchor="ctr"/>
                </a:tc>
                <a:tc>
                  <a:txBody>
                    <a:bodyPr/>
                    <a:lstStyle/>
                    <a:p>
                      <a:pPr algn="ctr" fontAlgn="ctr"/>
                      <a:r>
                        <a:rPr lang="ru-RU" sz="1400" b="0" i="0" u="none" strike="noStrike">
                          <a:latin typeface="Times New Roman"/>
                        </a:rPr>
                        <a:t>137000</a:t>
                      </a:r>
                    </a:p>
                  </a:txBody>
                  <a:tcPr marL="7620" marR="7620" marT="7620" marB="0" anchor="ctr"/>
                </a:tc>
                <a:tc>
                  <a:txBody>
                    <a:bodyPr/>
                    <a:lstStyle/>
                    <a:p>
                      <a:pPr algn="ctr" fontAlgn="ctr"/>
                      <a:r>
                        <a:rPr lang="ru-RU" sz="1400" b="0" i="0" u="none" strike="noStrike">
                          <a:latin typeface="Times New Roman"/>
                        </a:rPr>
                        <a:t>137000</a:t>
                      </a:r>
                    </a:p>
                  </a:txBody>
                  <a:tcPr marL="7620" marR="7620" marT="7620" marB="0" anchor="ctr"/>
                </a:tc>
              </a:tr>
              <a:tr h="370840">
                <a:tc>
                  <a:txBody>
                    <a:bodyPr/>
                    <a:lstStyle/>
                    <a:p>
                      <a:pPr algn="ctr" fontAlgn="ctr"/>
                      <a:r>
                        <a:rPr lang="ru-RU" sz="1400" u="none" strike="noStrike"/>
                        <a:t>08 3</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"Реализация муниципальной политики в сфере физической культуры и спорта"</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254900</a:t>
                      </a:r>
                    </a:p>
                  </a:txBody>
                  <a:tcPr marL="7620" marR="7620" marT="7620" marB="0" anchor="ctr"/>
                </a:tc>
                <a:tc>
                  <a:txBody>
                    <a:bodyPr/>
                    <a:lstStyle/>
                    <a:p>
                      <a:pPr algn="ctr" fontAlgn="ctr"/>
                      <a:r>
                        <a:rPr lang="ru-RU" sz="1400" b="0" i="0" u="none" strike="noStrike">
                          <a:latin typeface="Times New Roman"/>
                        </a:rPr>
                        <a:t>254900</a:t>
                      </a:r>
                    </a:p>
                  </a:txBody>
                  <a:tcPr marL="7620" marR="7620" marT="7620" marB="0" anchor="ctr"/>
                </a:tc>
                <a:tc>
                  <a:txBody>
                    <a:bodyPr/>
                    <a:lstStyle/>
                    <a:p>
                      <a:pPr algn="ctr" fontAlgn="ctr"/>
                      <a:r>
                        <a:rPr lang="ru-RU" sz="1400" b="0" i="0" u="none" strike="noStrike">
                          <a:latin typeface="Times New Roman"/>
                        </a:rPr>
                        <a:t>254900</a:t>
                      </a:r>
                    </a:p>
                  </a:txBody>
                  <a:tcPr marL="7620" marR="7620" marT="7620" marB="0" anchor="ctr"/>
                </a:tc>
              </a:tr>
              <a:tr h="370840">
                <a:tc>
                  <a:txBody>
                    <a:bodyPr/>
                    <a:lstStyle/>
                    <a:p>
                      <a:pPr algn="ctr" fontAlgn="ctr"/>
                      <a:r>
                        <a:rPr lang="ru-RU" sz="1400" u="none" strike="noStrike"/>
                        <a:t>08 4</a:t>
                      </a:r>
                      <a:endParaRPr lang="ru-RU" sz="1400" b="1" i="0" u="none" strike="noStrike">
                        <a:solidFill>
                          <a:srgbClr val="000000"/>
                        </a:solidFill>
                        <a:latin typeface="Times New Roman"/>
                      </a:endParaRPr>
                    </a:p>
                  </a:txBody>
                  <a:tcPr marL="9525" marR="9525" marT="9525" marB="0" anchor="ctr"/>
                </a:tc>
                <a:tc>
                  <a:txBody>
                    <a:bodyPr/>
                    <a:lstStyle/>
                    <a:p>
                      <a:pPr algn="l" fontAlgn="b"/>
                      <a:r>
                        <a:rPr lang="ru-RU" sz="1400" u="none" strike="noStrike" dirty="0"/>
                        <a:t>Подпрограмма "Оздоровление и отдых детей"</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1952305</a:t>
                      </a:r>
                    </a:p>
                  </a:txBody>
                  <a:tcPr marL="7620" marR="7620" marT="7620" marB="0" anchor="ctr"/>
                </a:tc>
                <a:tc>
                  <a:txBody>
                    <a:bodyPr/>
                    <a:lstStyle/>
                    <a:p>
                      <a:pPr algn="ctr" fontAlgn="ctr"/>
                      <a:r>
                        <a:rPr lang="ru-RU" sz="1400" b="0" i="0" u="none" strike="noStrike">
                          <a:latin typeface="Times New Roman"/>
                        </a:rPr>
                        <a:t>1952305</a:t>
                      </a:r>
                    </a:p>
                  </a:txBody>
                  <a:tcPr marL="7620" marR="7620" marT="7620" marB="0" anchor="ctr"/>
                </a:tc>
                <a:tc>
                  <a:txBody>
                    <a:bodyPr/>
                    <a:lstStyle/>
                    <a:p>
                      <a:pPr algn="ctr" fontAlgn="ctr"/>
                      <a:r>
                        <a:rPr lang="ru-RU" sz="1400" b="0" i="0" u="none" strike="noStrike" dirty="0">
                          <a:latin typeface="Times New Roman"/>
                        </a:rPr>
                        <a:t>1952305</a:t>
                      </a:r>
                    </a:p>
                  </a:txBody>
                  <a:tcPr marL="7620" marR="7620" marT="7620" marB="0" anchor="ctr"/>
                </a:tc>
              </a:tr>
            </a:tbl>
          </a:graphicData>
        </a:graphic>
      </p:graphicFrame>
      <p:sp>
        <p:nvSpPr>
          <p:cNvPr id="5" name="Прямоугольник 4"/>
          <p:cNvSpPr/>
          <p:nvPr/>
        </p:nvSpPr>
        <p:spPr>
          <a:xfrm>
            <a:off x="8072462" y="1285860"/>
            <a:ext cx="862159" cy="369332"/>
          </a:xfrm>
          <a:prstGeom prst="rect">
            <a:avLst/>
          </a:prstGeom>
        </p:spPr>
        <p:txBody>
          <a:bodyPr wrap="none">
            <a:spAutoFit/>
          </a:bodyPr>
          <a:lstStyle/>
          <a:p>
            <a:r>
              <a:rPr lang="ru-RU" dirty="0" smtClean="0"/>
              <a:t>рублей</a:t>
            </a:r>
            <a:endParaRPr lang="ru-RU" dirty="0"/>
          </a:p>
        </p:txBody>
      </p:sp>
      <p:pic>
        <p:nvPicPr>
          <p:cNvPr id="6" name="Рисунок 5" descr="spartakiada.jpg"/>
          <p:cNvPicPr>
            <a:picLocks noChangeAspect="1"/>
          </p:cNvPicPr>
          <p:nvPr/>
        </p:nvPicPr>
        <p:blipFill>
          <a:blip r:embed="rId2" cstate="print"/>
          <a:stretch>
            <a:fillRect/>
          </a:stretch>
        </p:blipFill>
        <p:spPr>
          <a:xfrm rot="-600000">
            <a:off x="6553776" y="5070122"/>
            <a:ext cx="2108423" cy="1617100"/>
          </a:xfrm>
          <a:prstGeom prst="rect">
            <a:avLst/>
          </a:prstGeom>
          <a:ln>
            <a:noFill/>
          </a:ln>
          <a:effectLst>
            <a:softEdge rad="112500"/>
          </a:effectLst>
        </p:spPr>
      </p:pic>
      <p:pic>
        <p:nvPicPr>
          <p:cNvPr id="7" name="Рисунок 17" descr="542862.jpg"/>
          <p:cNvPicPr>
            <a:picLocks noChangeAspect="1"/>
          </p:cNvPicPr>
          <p:nvPr/>
        </p:nvPicPr>
        <p:blipFill>
          <a:blip r:embed="rId3" cstate="print"/>
          <a:srcRect/>
          <a:stretch>
            <a:fillRect/>
          </a:stretch>
        </p:blipFill>
        <p:spPr bwMode="auto">
          <a:xfrm>
            <a:off x="642910" y="5072074"/>
            <a:ext cx="2378075" cy="1614486"/>
          </a:xfrm>
          <a:prstGeom prst="rect">
            <a:avLst/>
          </a:prstGeom>
          <a:noFill/>
          <a:ln w="9525">
            <a:noFill/>
            <a:miter lim="800000"/>
            <a:headEnd/>
            <a:tailEnd/>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pic>
        <p:nvPicPr>
          <p:cNvPr id="8" name="Рисунок 7" descr="015707.1.jpg"/>
          <p:cNvPicPr>
            <a:picLocks noChangeAspect="1"/>
          </p:cNvPicPr>
          <p:nvPr/>
        </p:nvPicPr>
        <p:blipFill>
          <a:blip r:embed="rId4" cstate="print"/>
          <a:stretch>
            <a:fillRect/>
          </a:stretch>
        </p:blipFill>
        <p:spPr>
          <a:xfrm>
            <a:off x="3571868" y="5072074"/>
            <a:ext cx="2571768" cy="1480794"/>
          </a:xfrm>
          <a:prstGeom prst="rect">
            <a:avLst/>
          </a:prstGeom>
          <a:ln>
            <a:noFill/>
          </a:ln>
          <a:effectLst>
            <a:softEdge rad="112500"/>
          </a:effectLst>
        </p:spPr>
      </p:pic>
      <p:pic>
        <p:nvPicPr>
          <p:cNvPr id="9" name="Рисунок 8" descr="Кубки-для-компании-Диалл-Альянс.jpg"/>
          <p:cNvPicPr>
            <a:picLocks noChangeAspect="1"/>
          </p:cNvPicPr>
          <p:nvPr/>
        </p:nvPicPr>
        <p:blipFill>
          <a:blip r:embed="rId5" cstate="print"/>
          <a:stretch>
            <a:fillRect/>
          </a:stretch>
        </p:blipFill>
        <p:spPr>
          <a:xfrm rot="369978">
            <a:off x="6911659" y="227245"/>
            <a:ext cx="1629881" cy="10865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400948" cy="1143000"/>
          </a:xfrm>
        </p:spPr>
        <p:txBody>
          <a:bodyPr anchor="ctr">
            <a:noAutofit/>
          </a:bodyPr>
          <a:lstStyle/>
          <a:p>
            <a:pPr algn="ctr"/>
            <a:r>
              <a:rPr lang="ru-RU" sz="16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11 «Развитие транспортной системы, обеспечение перевозки пассажиров в Льговском районе Курской области и безопасности дорожного движения»</a:t>
            </a:r>
            <a:endParaRPr lang="ru-RU" sz="16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285720" y="1600200"/>
          <a:ext cx="8401080" cy="2755900"/>
        </p:xfrm>
        <a:graphic>
          <a:graphicData uri="http://schemas.openxmlformats.org/drawingml/2006/table">
            <a:tbl>
              <a:tblPr firstRow="1" bandRow="1">
                <a:tableStyleId>{5C22544A-7EE6-4342-B048-85BDC9FD1C3A}</a:tableStyleId>
              </a:tblPr>
              <a:tblGrid>
                <a:gridCol w="1500198"/>
                <a:gridCol w="3794240"/>
                <a:gridCol w="1093898"/>
                <a:gridCol w="1020972"/>
                <a:gridCol w="991772"/>
              </a:tblGrid>
              <a:tr h="370840">
                <a:tc>
                  <a:txBody>
                    <a:bodyPr/>
                    <a:lstStyle/>
                    <a:p>
                      <a:pPr algn="ctr" fontAlgn="ctr"/>
                      <a:r>
                        <a:rPr lang="ru-RU" sz="1400" b="1" i="0" u="none" strike="noStrike" dirty="0">
                          <a:solidFill>
                            <a:srgbClr val="000000"/>
                          </a:solidFill>
                          <a:latin typeface="Times New Roman"/>
                        </a:rPr>
                        <a:t>Код программы (подпрограммы)</a:t>
                      </a:r>
                    </a:p>
                  </a:txBody>
                  <a:tcPr marL="9525" marR="9525" marT="9525" marB="0" anchor="ctr"/>
                </a:tc>
                <a:tc>
                  <a:txBody>
                    <a:bodyPr/>
                    <a:lstStyle/>
                    <a:p>
                      <a:pPr algn="ctr" fontAlgn="ctr"/>
                      <a:r>
                        <a:rPr lang="ru-RU" sz="1400" b="1" i="0" u="none" strike="noStrike">
                          <a:solidFill>
                            <a:srgbClr val="000000"/>
                          </a:solidFill>
                          <a:latin typeface="Times New Roman"/>
                        </a:rPr>
                        <a:t>Наименование программы (подпрограммы)</a:t>
                      </a:r>
                    </a:p>
                  </a:txBody>
                  <a:tcPr marL="9525" marR="9525" marT="9525" marB="0" anchor="ctr"/>
                </a:tc>
                <a:tc>
                  <a:txBody>
                    <a:bodyPr/>
                    <a:lstStyle/>
                    <a:p>
                      <a:pPr algn="ctr" fontAlgn="ctr"/>
                      <a:r>
                        <a:rPr lang="ru-RU" sz="1400" b="1" i="0" u="none" strike="noStrike" dirty="0" smtClean="0">
                          <a:solidFill>
                            <a:srgbClr val="000000"/>
                          </a:solidFill>
                          <a:latin typeface="Times New Roman"/>
                        </a:rPr>
                        <a:t>2019 </a:t>
                      </a:r>
                      <a:r>
                        <a:rPr lang="ru-RU" sz="1400" b="1" i="0" u="none" strike="noStrike" dirty="0">
                          <a:solidFill>
                            <a:srgbClr val="000000"/>
                          </a:solidFill>
                          <a:latin typeface="Times New Roman"/>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a:rPr>
                        <a:t>2020 </a:t>
                      </a:r>
                      <a:r>
                        <a:rPr lang="ru-RU" sz="1400" b="1" i="0" u="none" strike="noStrike" dirty="0">
                          <a:solidFill>
                            <a:srgbClr val="000000"/>
                          </a:solidFill>
                          <a:latin typeface="Times New Roman"/>
                        </a:rPr>
                        <a:t>год</a:t>
                      </a:r>
                    </a:p>
                  </a:txBody>
                  <a:tcPr marL="7620" marR="7620" marT="7620" marB="0" anchor="ctr"/>
                </a:tc>
                <a:tc>
                  <a:txBody>
                    <a:bodyPr/>
                    <a:lstStyle/>
                    <a:p>
                      <a:pPr algn="ctr" fontAlgn="ctr"/>
                      <a:r>
                        <a:rPr lang="ru-RU" sz="1400" b="1" i="0" u="none" strike="noStrike" dirty="0" smtClean="0">
                          <a:solidFill>
                            <a:srgbClr val="000000"/>
                          </a:solidFill>
                          <a:latin typeface="Times New Roman"/>
                        </a:rPr>
                        <a:t>2021 </a:t>
                      </a:r>
                      <a:r>
                        <a:rPr lang="ru-RU" sz="1400" b="1" i="0" u="none" strike="noStrike" dirty="0">
                          <a:solidFill>
                            <a:srgbClr val="000000"/>
                          </a:solidFill>
                          <a:latin typeface="Times New Roman"/>
                        </a:rPr>
                        <a:t>год</a:t>
                      </a:r>
                    </a:p>
                  </a:txBody>
                  <a:tcPr marL="7620" marR="7620" marT="7620" marB="0" anchor="ctr"/>
                </a:tc>
              </a:tr>
              <a:tr h="370840">
                <a:tc>
                  <a:txBody>
                    <a:bodyPr/>
                    <a:lstStyle/>
                    <a:p>
                      <a:pPr algn="ctr" fontAlgn="ctr"/>
                      <a:r>
                        <a:rPr lang="ru-RU" sz="1400" b="1" i="0" u="none" strike="noStrike" dirty="0">
                          <a:solidFill>
                            <a:srgbClr val="000000"/>
                          </a:solidFill>
                          <a:latin typeface="Times New Roman"/>
                        </a:rPr>
                        <a:t>11</a:t>
                      </a:r>
                    </a:p>
                  </a:txBody>
                  <a:tcPr marL="9525" marR="9525" marT="9525" marB="0" anchor="ctr"/>
                </a:tc>
                <a:tc>
                  <a:txBody>
                    <a:bodyPr/>
                    <a:lstStyle/>
                    <a:p>
                      <a:pPr algn="l" fontAlgn="b"/>
                      <a:r>
                        <a:rPr lang="ru-RU" sz="1400" b="0" i="0" u="none" strike="noStrike" dirty="0" smtClean="0">
                          <a:latin typeface="Times New Roman"/>
                        </a:rPr>
                        <a:t>"Развитие транспортной системы, обеспечение перевозки </a:t>
                      </a:r>
                      <a:r>
                        <a:rPr lang="ru-RU" sz="1400" b="0" i="0" u="none" strike="noStrike" dirty="0" err="1" smtClean="0">
                          <a:latin typeface="Times New Roman"/>
                        </a:rPr>
                        <a:t>пассижиров</a:t>
                      </a:r>
                      <a:r>
                        <a:rPr lang="ru-RU" sz="1400" b="0" i="0" u="none" strike="noStrike" dirty="0" smtClean="0">
                          <a:latin typeface="Times New Roman"/>
                        </a:rPr>
                        <a:t> в Льговском районе Курской области и безопасности дорожного движения"</a:t>
                      </a:r>
                      <a:endParaRPr lang="ru-RU" sz="1400" b="0" i="0" u="none" strike="noStrike" dirty="0">
                        <a:latin typeface="Times New Roman"/>
                      </a:endParaRPr>
                    </a:p>
                  </a:txBody>
                  <a:tcPr marL="9525" marR="9525" marT="9525" marB="0" anchor="ctr"/>
                </a:tc>
                <a:tc>
                  <a:txBody>
                    <a:bodyPr/>
                    <a:lstStyle/>
                    <a:p>
                      <a:pPr algn="ctr" fontAlgn="ctr"/>
                      <a:r>
                        <a:rPr lang="ru-RU" sz="1400" b="0" i="0" u="none" strike="noStrike">
                          <a:latin typeface="Times New Roman"/>
                        </a:rPr>
                        <a:t>5576821</a:t>
                      </a:r>
                    </a:p>
                  </a:txBody>
                  <a:tcPr marL="7620" marR="7620" marT="7620" marB="0" anchor="ctr"/>
                </a:tc>
                <a:tc>
                  <a:txBody>
                    <a:bodyPr/>
                    <a:lstStyle/>
                    <a:p>
                      <a:pPr algn="ctr" fontAlgn="ctr"/>
                      <a:r>
                        <a:rPr lang="ru-RU" sz="1400" b="0" i="0" u="none" strike="noStrike">
                          <a:latin typeface="Times New Roman"/>
                        </a:rPr>
                        <a:t>5851555</a:t>
                      </a:r>
                    </a:p>
                  </a:txBody>
                  <a:tcPr marL="7620" marR="7620" marT="7620" marB="0" anchor="ctr"/>
                </a:tc>
                <a:tc>
                  <a:txBody>
                    <a:bodyPr/>
                    <a:lstStyle/>
                    <a:p>
                      <a:pPr algn="ctr" fontAlgn="ctr"/>
                      <a:r>
                        <a:rPr lang="ru-RU" sz="1400" b="0" i="0" u="none" strike="noStrike">
                          <a:latin typeface="Times New Roman"/>
                        </a:rPr>
                        <a:t>6254865</a:t>
                      </a:r>
                    </a:p>
                  </a:txBody>
                  <a:tcPr marL="7620" marR="7620" marT="7620" marB="0" anchor="ctr"/>
                </a:tc>
              </a:tr>
              <a:tr h="370840">
                <a:tc>
                  <a:txBody>
                    <a:bodyPr/>
                    <a:lstStyle/>
                    <a:p>
                      <a:pPr algn="ctr" fontAlgn="ctr"/>
                      <a:r>
                        <a:rPr lang="ru-RU" sz="1400" b="1" i="1" u="none" strike="noStrike">
                          <a:solidFill>
                            <a:srgbClr val="000000"/>
                          </a:solidFill>
                          <a:latin typeface="Times New Roman"/>
                        </a:rPr>
                        <a:t> </a:t>
                      </a:r>
                    </a:p>
                  </a:txBody>
                  <a:tcPr marL="9525" marR="9525" marT="9525" marB="0" anchor="ctr"/>
                </a:tc>
                <a:tc>
                  <a:txBody>
                    <a:bodyPr/>
                    <a:lstStyle/>
                    <a:p>
                      <a:pPr algn="l" fontAlgn="b"/>
                      <a:r>
                        <a:rPr lang="ru-RU" sz="1400" b="0" i="1" u="none" strike="noStrike" dirty="0">
                          <a:solidFill>
                            <a:srgbClr val="000000"/>
                          </a:solidFill>
                          <a:latin typeface="Times New Roman"/>
                        </a:rPr>
                        <a:t>из них:</a:t>
                      </a: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b="1" i="0" u="none" strike="noStrike">
                          <a:solidFill>
                            <a:srgbClr val="000000"/>
                          </a:solidFill>
                          <a:latin typeface="Times New Roman"/>
                        </a:rPr>
                        <a:t>11 2</a:t>
                      </a:r>
                    </a:p>
                  </a:txBody>
                  <a:tcPr marL="9525" marR="9525" marT="9525" marB="0" anchor="ctr"/>
                </a:tc>
                <a:tc>
                  <a:txBody>
                    <a:bodyPr/>
                    <a:lstStyle/>
                    <a:p>
                      <a:pPr algn="l" fontAlgn="b"/>
                      <a:r>
                        <a:rPr lang="ru-RU" sz="1400" b="0" i="0" u="none" strike="noStrike" dirty="0">
                          <a:latin typeface="Times New Roman"/>
                        </a:rPr>
                        <a:t>Подпрограмма  "Развитие сети автомобильных дорог в Льговском районе Курской области"</a:t>
                      </a:r>
                    </a:p>
                  </a:txBody>
                  <a:tcPr marL="9525" marR="9525" marT="9525" marB="0" anchor="ctr"/>
                </a:tc>
                <a:tc>
                  <a:txBody>
                    <a:bodyPr/>
                    <a:lstStyle/>
                    <a:p>
                      <a:pPr algn="ctr" fontAlgn="ctr"/>
                      <a:r>
                        <a:rPr lang="ru-RU" sz="1400" b="0" i="0" u="none" strike="noStrike">
                          <a:latin typeface="Times New Roman"/>
                        </a:rPr>
                        <a:t>5526821</a:t>
                      </a:r>
                    </a:p>
                  </a:txBody>
                  <a:tcPr marL="7620" marR="7620" marT="7620" marB="0" anchor="ctr"/>
                </a:tc>
                <a:tc>
                  <a:txBody>
                    <a:bodyPr/>
                    <a:lstStyle/>
                    <a:p>
                      <a:pPr algn="ctr" fontAlgn="ctr"/>
                      <a:r>
                        <a:rPr lang="ru-RU" sz="1400" b="0" i="0" u="none" strike="noStrike">
                          <a:latin typeface="Times New Roman"/>
                        </a:rPr>
                        <a:t>5801555</a:t>
                      </a:r>
                    </a:p>
                  </a:txBody>
                  <a:tcPr marL="7620" marR="7620" marT="7620" marB="0" anchor="ctr"/>
                </a:tc>
                <a:tc>
                  <a:txBody>
                    <a:bodyPr/>
                    <a:lstStyle/>
                    <a:p>
                      <a:pPr algn="ctr" fontAlgn="ctr"/>
                      <a:r>
                        <a:rPr lang="ru-RU" sz="1400" b="0" i="0" u="none" strike="noStrike">
                          <a:latin typeface="Times New Roman"/>
                        </a:rPr>
                        <a:t>6204865</a:t>
                      </a:r>
                    </a:p>
                  </a:txBody>
                  <a:tcPr marL="7620" marR="7620" marT="7620" marB="0" anchor="ctr"/>
                </a:tc>
              </a:tr>
              <a:tr h="370840">
                <a:tc>
                  <a:txBody>
                    <a:bodyPr/>
                    <a:lstStyle/>
                    <a:p>
                      <a:pPr algn="ctr" fontAlgn="ctr"/>
                      <a:r>
                        <a:rPr lang="ru-RU" sz="1400" b="1" i="0" u="none" strike="noStrike">
                          <a:solidFill>
                            <a:srgbClr val="000000"/>
                          </a:solidFill>
                          <a:latin typeface="Times New Roman"/>
                        </a:rPr>
                        <a:t>11 4</a:t>
                      </a:r>
                    </a:p>
                  </a:txBody>
                  <a:tcPr marL="9525" marR="9525" marT="9525" marB="0" anchor="ctr"/>
                </a:tc>
                <a:tc>
                  <a:txBody>
                    <a:bodyPr/>
                    <a:lstStyle/>
                    <a:p>
                      <a:pPr algn="l" fontAlgn="b"/>
                      <a:r>
                        <a:rPr lang="ru-RU" sz="1400" b="0" i="0" u="none" strike="noStrike" dirty="0">
                          <a:latin typeface="Times New Roman"/>
                        </a:rPr>
                        <a:t>Подпрограмма "Повышение безопасности дорожного движения в Льговском районе Курской области"</a:t>
                      </a:r>
                    </a:p>
                  </a:txBody>
                  <a:tcPr marL="9525" marR="9525" marT="9525" marB="0" anchor="ctr"/>
                </a:tc>
                <a:tc>
                  <a:txBody>
                    <a:bodyPr/>
                    <a:lstStyle/>
                    <a:p>
                      <a:pPr algn="ctr" fontAlgn="ctr"/>
                      <a:r>
                        <a:rPr lang="ru-RU" sz="1400" b="0" i="0" u="none" strike="noStrike">
                          <a:latin typeface="Times New Roman"/>
                        </a:rPr>
                        <a:t>50000</a:t>
                      </a:r>
                    </a:p>
                  </a:txBody>
                  <a:tcPr marL="7620" marR="7620" marT="7620" marB="0" anchor="ctr"/>
                </a:tc>
                <a:tc>
                  <a:txBody>
                    <a:bodyPr/>
                    <a:lstStyle/>
                    <a:p>
                      <a:pPr algn="ctr" fontAlgn="ctr"/>
                      <a:r>
                        <a:rPr lang="ru-RU" sz="1400" b="0" i="0" u="none" strike="noStrike">
                          <a:latin typeface="Times New Roman"/>
                        </a:rPr>
                        <a:t>50000</a:t>
                      </a:r>
                    </a:p>
                  </a:txBody>
                  <a:tcPr marL="7620" marR="7620" marT="7620" marB="0" anchor="ctr"/>
                </a:tc>
                <a:tc>
                  <a:txBody>
                    <a:bodyPr/>
                    <a:lstStyle/>
                    <a:p>
                      <a:pPr algn="ctr" fontAlgn="ctr"/>
                      <a:r>
                        <a:rPr lang="ru-RU" sz="1400" b="0" i="0" u="none" strike="noStrike" dirty="0">
                          <a:latin typeface="Times New Roman"/>
                        </a:rPr>
                        <a:t>50000</a:t>
                      </a:r>
                    </a:p>
                  </a:txBody>
                  <a:tcPr marL="7620" marR="7620" marT="7620" marB="0" anchor="ctr"/>
                </a:tc>
              </a:tr>
            </a:tbl>
          </a:graphicData>
        </a:graphic>
      </p:graphicFrame>
      <p:sp>
        <p:nvSpPr>
          <p:cNvPr id="5" name="Прямоугольник 4"/>
          <p:cNvSpPr/>
          <p:nvPr/>
        </p:nvSpPr>
        <p:spPr>
          <a:xfrm>
            <a:off x="7929586" y="1214422"/>
            <a:ext cx="862159" cy="369332"/>
          </a:xfrm>
          <a:prstGeom prst="rect">
            <a:avLst/>
          </a:prstGeom>
        </p:spPr>
        <p:txBody>
          <a:bodyPr wrap="none">
            <a:spAutoFit/>
          </a:bodyPr>
          <a:lstStyle/>
          <a:p>
            <a:r>
              <a:rPr lang="ru-RU" dirty="0" smtClean="0"/>
              <a:t>рублей</a:t>
            </a:r>
            <a:endParaRPr lang="ru-RU" dirty="0"/>
          </a:p>
        </p:txBody>
      </p:sp>
      <p:pic>
        <p:nvPicPr>
          <p:cNvPr id="6" name="Рисунок 5" descr="knf091fa06aaeb10b5477c95d1ad588950e_800.jpg"/>
          <p:cNvPicPr>
            <a:picLocks noChangeAspect="1"/>
          </p:cNvPicPr>
          <p:nvPr/>
        </p:nvPicPr>
        <p:blipFill>
          <a:blip r:embed="rId2" cstate="print"/>
          <a:stretch>
            <a:fillRect/>
          </a:stretch>
        </p:blipFill>
        <p:spPr>
          <a:xfrm>
            <a:off x="1000100" y="4572008"/>
            <a:ext cx="3662826" cy="2137464"/>
          </a:xfrm>
          <a:prstGeom prst="rect">
            <a:avLst/>
          </a:prstGeom>
          <a:ln>
            <a:noFill/>
          </a:ln>
          <a:effectLst>
            <a:outerShdw blurRad="292100" dist="139700" dir="2700000" algn="tl" rotWithShape="0">
              <a:srgbClr val="333333">
                <a:alpha val="65000"/>
              </a:srgbClr>
            </a:outerShdw>
          </a:effectLst>
        </p:spPr>
      </p:pic>
      <p:pic>
        <p:nvPicPr>
          <p:cNvPr id="7" name="Рисунок 6" descr="Пашково1.jpg"/>
          <p:cNvPicPr>
            <a:picLocks noChangeAspect="1"/>
          </p:cNvPicPr>
          <p:nvPr/>
        </p:nvPicPr>
        <p:blipFill>
          <a:blip r:embed="rId3" cstate="print"/>
          <a:stretch>
            <a:fillRect/>
          </a:stretch>
        </p:blipFill>
        <p:spPr>
          <a:xfrm>
            <a:off x="5572132" y="4500570"/>
            <a:ext cx="2994063" cy="2245548"/>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кругленный прямоугольник 2"/>
          <p:cNvSpPr/>
          <p:nvPr/>
        </p:nvSpPr>
        <p:spPr>
          <a:xfrm>
            <a:off x="142844" y="214290"/>
            <a:ext cx="8429684" cy="785818"/>
          </a:xfrm>
          <a:prstGeom prst="roundRect">
            <a:avLst/>
          </a:prstGeom>
          <a:solidFill>
            <a:srgbClr val="92D050"/>
          </a:solidFill>
        </p:spPr>
        <p:style>
          <a:lnRef idx="1">
            <a:schemeClr val="accent2"/>
          </a:lnRef>
          <a:fillRef idx="3">
            <a:schemeClr val="accent2"/>
          </a:fillRef>
          <a:effectRef idx="2">
            <a:schemeClr val="accent2"/>
          </a:effectRef>
          <a:fontRef idx="minor">
            <a:schemeClr val="lt1"/>
          </a:fontRef>
        </p:style>
        <p:txBody>
          <a:bodyPr anchor="ctr"/>
          <a:lstStyle/>
          <a:p>
            <a:pPr algn="ctr">
              <a:defRPr/>
            </a:pPr>
            <a:r>
              <a:rPr lang="ru-RU" sz="2000" b="1" dirty="0">
                <a:solidFill>
                  <a:srgbClr val="3333CC"/>
                </a:solidFill>
              </a:rPr>
              <a:t>Дорожный фонд </a:t>
            </a:r>
            <a:r>
              <a:rPr lang="ru-RU" sz="2000" b="1" dirty="0" smtClean="0">
                <a:solidFill>
                  <a:srgbClr val="3333CC"/>
                </a:solidFill>
              </a:rPr>
              <a:t>Льговского </a:t>
            </a:r>
            <a:r>
              <a:rPr lang="ru-RU" sz="2000" b="1" dirty="0">
                <a:solidFill>
                  <a:srgbClr val="3333CC"/>
                </a:solidFill>
              </a:rPr>
              <a:t>района на 2019-2021 годы</a:t>
            </a:r>
          </a:p>
        </p:txBody>
      </p:sp>
      <p:sp>
        <p:nvSpPr>
          <p:cNvPr id="4" name="Скругленный прямоугольник 3"/>
          <p:cNvSpPr/>
          <p:nvPr/>
        </p:nvSpPr>
        <p:spPr>
          <a:xfrm>
            <a:off x="500034" y="1214422"/>
            <a:ext cx="3286150" cy="2786066"/>
          </a:xfrm>
          <a:prstGeom prst="roundRect">
            <a:avLst/>
          </a:prstGeom>
          <a:solidFill>
            <a:srgbClr val="81BF7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600" b="1" dirty="0">
                <a:solidFill>
                  <a:schemeClr val="tx1"/>
                </a:solidFill>
              </a:rPr>
              <a:t>Объем дорожного фонда </a:t>
            </a:r>
            <a:r>
              <a:rPr lang="ru-RU" sz="1600" b="1" dirty="0" smtClean="0">
                <a:solidFill>
                  <a:schemeClr val="tx1"/>
                </a:solidFill>
              </a:rPr>
              <a:t>Льговского </a:t>
            </a:r>
            <a:r>
              <a:rPr lang="ru-RU" sz="1600" b="1" dirty="0">
                <a:solidFill>
                  <a:schemeClr val="tx1"/>
                </a:solidFill>
              </a:rPr>
              <a:t>района в 2019 году составит</a:t>
            </a:r>
          </a:p>
          <a:p>
            <a:pPr algn="ctr">
              <a:defRPr/>
            </a:pPr>
            <a:r>
              <a:rPr lang="ru-RU" sz="1600" b="1" dirty="0" smtClean="0">
                <a:solidFill>
                  <a:schemeClr val="tx1"/>
                </a:solidFill>
              </a:rPr>
              <a:t>5526821 </a:t>
            </a:r>
            <a:r>
              <a:rPr lang="ru-RU" sz="1600" b="1" dirty="0">
                <a:solidFill>
                  <a:schemeClr val="tx1"/>
                </a:solidFill>
              </a:rPr>
              <a:t>рублей;</a:t>
            </a:r>
          </a:p>
          <a:p>
            <a:pPr algn="ctr">
              <a:defRPr/>
            </a:pPr>
            <a:r>
              <a:rPr lang="ru-RU" sz="1600" b="1" dirty="0">
                <a:solidFill>
                  <a:schemeClr val="tx1"/>
                </a:solidFill>
              </a:rPr>
              <a:t>в 2020 году – </a:t>
            </a:r>
            <a:r>
              <a:rPr lang="ru-RU" sz="1600" b="1" dirty="0" smtClean="0">
                <a:solidFill>
                  <a:schemeClr val="tx1"/>
                </a:solidFill>
              </a:rPr>
              <a:t>5801555 рублей;</a:t>
            </a:r>
            <a:endParaRPr lang="ru-RU" sz="1600" b="1" dirty="0">
              <a:solidFill>
                <a:schemeClr val="tx1"/>
              </a:solidFill>
            </a:endParaRPr>
          </a:p>
          <a:p>
            <a:pPr algn="ctr">
              <a:defRPr/>
            </a:pPr>
            <a:r>
              <a:rPr lang="ru-RU" sz="1600" b="1" dirty="0">
                <a:solidFill>
                  <a:schemeClr val="tx1"/>
                </a:solidFill>
              </a:rPr>
              <a:t>в 2021 году – </a:t>
            </a:r>
            <a:r>
              <a:rPr lang="ru-RU" sz="1600" b="1" dirty="0" smtClean="0">
                <a:solidFill>
                  <a:schemeClr val="tx1"/>
                </a:solidFill>
              </a:rPr>
              <a:t>6204865 рублей.</a:t>
            </a:r>
            <a:endParaRPr lang="ru-RU" sz="1600" b="1" dirty="0">
              <a:solidFill>
                <a:schemeClr val="tx1"/>
              </a:solidFill>
            </a:endParaRPr>
          </a:p>
        </p:txBody>
      </p:sp>
      <p:pic>
        <p:nvPicPr>
          <p:cNvPr id="5" name="Рисунок 4" descr="дороги 5.jpg"/>
          <p:cNvPicPr>
            <a:picLocks noChangeAspect="1"/>
          </p:cNvPicPr>
          <p:nvPr/>
        </p:nvPicPr>
        <p:blipFill>
          <a:blip r:embed="rId2"/>
          <a:srcRect/>
          <a:stretch>
            <a:fillRect/>
          </a:stretch>
        </p:blipFill>
        <p:spPr bwMode="auto">
          <a:xfrm>
            <a:off x="785786" y="4429132"/>
            <a:ext cx="2643206" cy="2116351"/>
          </a:xfrm>
          <a:prstGeom prst="round2SameRect">
            <a:avLst>
              <a:gd name="adj1" fmla="val 16667"/>
              <a:gd name="adj2" fmla="val 0"/>
            </a:avLst>
          </a:prstGeom>
          <a:noFill/>
          <a:ln w="9525">
            <a:noFill/>
            <a:miter lim="800000"/>
            <a:headEnd/>
            <a:tailEnd/>
          </a:ln>
        </p:spPr>
      </p:pic>
      <p:sp>
        <p:nvSpPr>
          <p:cNvPr id="6" name="Блок-схема: альтернативный процесс 5"/>
          <p:cNvSpPr/>
          <p:nvPr/>
        </p:nvSpPr>
        <p:spPr>
          <a:xfrm>
            <a:off x="4929190" y="1142984"/>
            <a:ext cx="3786187" cy="428625"/>
          </a:xfrm>
          <a:prstGeom prst="flowChartAlternateProces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ru-RU" b="1" dirty="0"/>
              <a:t>ДОХОДЫ ФОНДА</a:t>
            </a:r>
          </a:p>
        </p:txBody>
      </p:sp>
      <p:sp>
        <p:nvSpPr>
          <p:cNvPr id="7" name="Загнутый угол 6"/>
          <p:cNvSpPr/>
          <p:nvPr/>
        </p:nvSpPr>
        <p:spPr>
          <a:xfrm>
            <a:off x="4572000" y="1714500"/>
            <a:ext cx="4357688" cy="1357313"/>
          </a:xfrm>
          <a:prstGeom prst="foldedCorner">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dirty="0">
                <a:solidFill>
                  <a:srgbClr val="000000"/>
                </a:solidFill>
                <a:latin typeface="Times New Roman" pitchFamily="18" charset="0"/>
                <a:cs typeface="Times New Roman" pitchFamily="18" charset="0"/>
              </a:rPr>
              <a:t>Акцизы на автомобильный бензин, прямогонный бензин, дизельное топливо, моторные масла для дизельных и (или) карбюраторных (</a:t>
            </a:r>
            <a:r>
              <a:rPr lang="ru-RU" sz="1400" dirty="0" err="1">
                <a:solidFill>
                  <a:srgbClr val="000000"/>
                </a:solidFill>
                <a:latin typeface="Times New Roman" pitchFamily="18" charset="0"/>
                <a:cs typeface="Times New Roman" pitchFamily="18" charset="0"/>
              </a:rPr>
              <a:t>инжекторных</a:t>
            </a:r>
            <a:r>
              <a:rPr lang="ru-RU" sz="1400" dirty="0">
                <a:solidFill>
                  <a:srgbClr val="000000"/>
                </a:solidFill>
                <a:latin typeface="Times New Roman" pitchFamily="18" charset="0"/>
                <a:cs typeface="Times New Roman" pitchFamily="18" charset="0"/>
              </a:rPr>
              <a:t>) двигателей, производимые на территории Российской Федерации </a:t>
            </a:r>
          </a:p>
        </p:txBody>
      </p:sp>
      <p:sp>
        <p:nvSpPr>
          <p:cNvPr id="8" name="Загнутый угол 7"/>
          <p:cNvSpPr/>
          <p:nvPr/>
        </p:nvSpPr>
        <p:spPr>
          <a:xfrm>
            <a:off x="4572000" y="3214688"/>
            <a:ext cx="4357688" cy="1428750"/>
          </a:xfrm>
          <a:prstGeom prst="foldedCorner">
            <a:avLst/>
          </a:prstGeom>
          <a:solidFill>
            <a:schemeClr val="accent2">
              <a:lumMod val="60000"/>
              <a:lumOff val="40000"/>
            </a:schemeClr>
          </a:solidFill>
          <a:ln>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spcBef>
                <a:spcPct val="20000"/>
              </a:spcBef>
              <a:buClr>
                <a:srgbClr val="000000"/>
              </a:buClr>
              <a:buSzPct val="65000"/>
              <a:defRPr/>
            </a:pPr>
            <a:r>
              <a:rPr lang="ru-RU" sz="1400" dirty="0">
                <a:solidFill>
                  <a:srgbClr val="000000"/>
                </a:solidFill>
                <a:latin typeface="Times New Roman" pitchFamily="18" charset="0"/>
                <a:cs typeface="Times New Roman" pitchFamily="18" charset="0"/>
              </a:rPr>
              <a:t>М</a:t>
            </a:r>
            <a:r>
              <a:rPr lang="ru-RU" sz="1400" dirty="0">
                <a:solidFill>
                  <a:srgbClr val="000000"/>
                </a:solidFill>
                <a:latin typeface="Times New Roman" pitchFamily="18" charset="0"/>
                <a:ea typeface="Calibri" pitchFamily="34" charset="0"/>
                <a:cs typeface="Times New Roman" pitchFamily="18" charset="0"/>
              </a:rPr>
              <a:t>ежбюджетны</a:t>
            </a:r>
            <a:r>
              <a:rPr lang="ru-RU" sz="1400" dirty="0">
                <a:solidFill>
                  <a:srgbClr val="000000"/>
                </a:solidFill>
                <a:latin typeface="Times New Roman" pitchFamily="18" charset="0"/>
                <a:cs typeface="Times New Roman" pitchFamily="18" charset="0"/>
              </a:rPr>
              <a:t>е трансферты из бюджетов бюджетной системы Российской Федерации на финансовое обеспечение дорожной деятельности в отношении автомобильных дорог общего пользования местного значения, в том числе дорог в населенных пунктах</a:t>
            </a:r>
          </a:p>
        </p:txBody>
      </p:sp>
      <p:sp>
        <p:nvSpPr>
          <p:cNvPr id="9" name="Стрелка вниз 8"/>
          <p:cNvSpPr/>
          <p:nvPr/>
        </p:nvSpPr>
        <p:spPr>
          <a:xfrm>
            <a:off x="5857875" y="4714875"/>
            <a:ext cx="1571625" cy="714375"/>
          </a:xfrm>
          <a:prstGeom prst="downArrow">
            <a:avLst/>
          </a:prstGeom>
          <a:solidFill>
            <a:srgbClr val="99CCFF"/>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Загнутый угол 9"/>
          <p:cNvSpPr/>
          <p:nvPr/>
        </p:nvSpPr>
        <p:spPr>
          <a:xfrm>
            <a:off x="4714875" y="5500688"/>
            <a:ext cx="4214813" cy="1214437"/>
          </a:xfrm>
          <a:prstGeom prst="foldedCorner">
            <a:avLst/>
          </a:prstGeom>
          <a:solidFill>
            <a:srgbClr val="00B0F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400" b="1" dirty="0">
                <a:solidFill>
                  <a:schemeClr val="tx1"/>
                </a:solidFill>
                <a:latin typeface="Times New Roman" pitchFamily="18" charset="0"/>
                <a:cs typeface="Times New Roman" pitchFamily="18" charset="0"/>
              </a:rPr>
              <a:t>РАСХОДЫ ФОНДА</a:t>
            </a:r>
          </a:p>
          <a:p>
            <a:pPr algn="ctr">
              <a:defRPr/>
            </a:pPr>
            <a:r>
              <a:rPr lang="ru-RU" sz="1400" dirty="0">
                <a:solidFill>
                  <a:schemeClr val="tx1"/>
                </a:solidFill>
                <a:latin typeface="Times New Roman" pitchFamily="18" charset="0"/>
                <a:cs typeface="Times New Roman" pitchFamily="18" charset="0"/>
              </a:rPr>
              <a:t>Строительство, капитальный </a:t>
            </a:r>
            <a:r>
              <a:rPr lang="ru-RU" sz="1400" dirty="0" smtClean="0">
                <a:solidFill>
                  <a:schemeClr val="tx1"/>
                </a:solidFill>
                <a:latin typeface="Times New Roman" pitchFamily="18" charset="0"/>
                <a:cs typeface="Times New Roman" pitchFamily="18" charset="0"/>
              </a:rPr>
              <a:t>ремонт, ремонт  </a:t>
            </a:r>
            <a:r>
              <a:rPr lang="ru-RU" sz="1400" dirty="0">
                <a:solidFill>
                  <a:schemeClr val="tx1"/>
                </a:solidFill>
                <a:latin typeface="Times New Roman" pitchFamily="18" charset="0"/>
                <a:cs typeface="Times New Roman" pitchFamily="18" charset="0"/>
              </a:rPr>
              <a:t>и содержание автомобильных дорог общего пользования местного значения</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uo.ch-adm.ru/sites/default/files/112.jpg"/>
          <p:cNvPicPr>
            <a:picLocks noChangeAspect="1" noChangeArrowheads="1"/>
          </p:cNvPicPr>
          <p:nvPr/>
        </p:nvPicPr>
        <p:blipFill>
          <a:blip r:embed="rId2"/>
          <a:srcRect/>
          <a:stretch>
            <a:fillRect/>
          </a:stretch>
        </p:blipFill>
        <p:spPr bwMode="auto">
          <a:xfrm>
            <a:off x="1357290" y="5072050"/>
            <a:ext cx="2367889" cy="1785950"/>
          </a:xfrm>
          <a:prstGeom prst="rect">
            <a:avLst/>
          </a:prstGeom>
          <a:noFill/>
        </p:spPr>
      </p:pic>
      <p:sp>
        <p:nvSpPr>
          <p:cNvPr id="2" name="Заголовок 1"/>
          <p:cNvSpPr>
            <a:spLocks noGrp="1"/>
          </p:cNvSpPr>
          <p:nvPr>
            <p:ph type="title"/>
          </p:nvPr>
        </p:nvSpPr>
        <p:spPr/>
        <p:txBody>
          <a:bodyPr anchor="ctr">
            <a:noAutofit/>
          </a:bodyPr>
          <a:lstStyle/>
          <a:p>
            <a:pPr algn="ctr"/>
            <a:r>
              <a:rPr lang="ru-RU" sz="16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13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endParaRPr lang="ru-RU" sz="16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428596" y="1714488"/>
          <a:ext cx="8501120" cy="3293756"/>
        </p:xfrm>
        <a:graphic>
          <a:graphicData uri="http://schemas.openxmlformats.org/drawingml/2006/table">
            <a:tbl>
              <a:tblPr firstRow="1" bandRow="1">
                <a:tableStyleId>{1E171933-4619-4E11-9A3F-F7608DF75F80}</a:tableStyleId>
              </a:tblPr>
              <a:tblGrid>
                <a:gridCol w="1571636"/>
                <a:gridCol w="4143404"/>
                <a:gridCol w="1071570"/>
                <a:gridCol w="857256"/>
                <a:gridCol w="857254"/>
              </a:tblGrid>
              <a:tr h="370840">
                <a:tc>
                  <a:txBody>
                    <a:bodyPr/>
                    <a:lstStyle/>
                    <a:p>
                      <a:pPr algn="ctr" fontAlgn="ctr"/>
                      <a:r>
                        <a:rPr lang="ru-RU" sz="1400" u="none" strike="noStrike" dirty="0">
                          <a:solidFill>
                            <a:schemeClr val="tx2">
                              <a:lumMod val="50000"/>
                            </a:schemeClr>
                          </a:solidFill>
                        </a:rPr>
                        <a:t>Код программы (подпрограммы)</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a:solidFill>
                            <a:schemeClr val="tx2">
                              <a:lumMod val="50000"/>
                            </a:schemeClr>
                          </a:solidFill>
                        </a:rPr>
                        <a:t>Наименование программы (подпрограммы)</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smtClean="0">
                          <a:solidFill>
                            <a:schemeClr val="tx2">
                              <a:lumMod val="50000"/>
                            </a:schemeClr>
                          </a:solidFill>
                        </a:rPr>
                        <a:t>2019 </a:t>
                      </a:r>
                      <a:r>
                        <a:rPr lang="ru-RU" sz="1400" u="none" strike="noStrike" dirty="0">
                          <a:solidFill>
                            <a:schemeClr val="tx2">
                              <a:lumMod val="50000"/>
                            </a:schemeClr>
                          </a:solidFill>
                        </a:rPr>
                        <a:t>год</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smtClean="0">
                          <a:solidFill>
                            <a:schemeClr val="tx2">
                              <a:lumMod val="50000"/>
                            </a:schemeClr>
                          </a:solidFill>
                        </a:rPr>
                        <a:t>2020 </a:t>
                      </a:r>
                      <a:r>
                        <a:rPr lang="ru-RU" sz="1400" u="none" strike="noStrike" dirty="0">
                          <a:solidFill>
                            <a:schemeClr val="tx2">
                              <a:lumMod val="50000"/>
                            </a:schemeClr>
                          </a:solidFill>
                        </a:rPr>
                        <a:t>год</a:t>
                      </a:r>
                      <a:endParaRPr lang="ru-RU" sz="1400" b="1" i="0" u="none" strike="noStrike" dirty="0">
                        <a:solidFill>
                          <a:schemeClr val="tx2">
                            <a:lumMod val="50000"/>
                          </a:schemeClr>
                        </a:solidFill>
                        <a:latin typeface="Times New Roman"/>
                      </a:endParaRPr>
                    </a:p>
                  </a:txBody>
                  <a:tcPr marL="9525" marR="9525" marT="9525" marB="0" anchor="ctr"/>
                </a:tc>
                <a:tc>
                  <a:txBody>
                    <a:bodyPr/>
                    <a:lstStyle/>
                    <a:p>
                      <a:pPr algn="ctr" fontAlgn="ctr"/>
                      <a:r>
                        <a:rPr lang="ru-RU" sz="1400" u="none" strike="noStrike" dirty="0" smtClean="0">
                          <a:solidFill>
                            <a:schemeClr val="tx2">
                              <a:lumMod val="50000"/>
                            </a:schemeClr>
                          </a:solidFill>
                        </a:rPr>
                        <a:t>2021 </a:t>
                      </a:r>
                      <a:r>
                        <a:rPr lang="ru-RU" sz="1400" u="none" strike="noStrike" dirty="0">
                          <a:solidFill>
                            <a:schemeClr val="tx2">
                              <a:lumMod val="50000"/>
                            </a:schemeClr>
                          </a:solidFill>
                        </a:rPr>
                        <a:t>год</a:t>
                      </a:r>
                      <a:endParaRPr lang="ru-RU" sz="1400" b="1" i="0" u="none" strike="noStrike" dirty="0">
                        <a:solidFill>
                          <a:schemeClr val="tx2">
                            <a:lumMod val="50000"/>
                          </a:schemeClr>
                        </a:solidFill>
                        <a:latin typeface="Times New Roman"/>
                      </a:endParaRPr>
                    </a:p>
                  </a:txBody>
                  <a:tcPr marL="9525" marR="9525" marT="9525" marB="0" anchor="ctr"/>
                </a:tc>
              </a:tr>
              <a:tr h="370840">
                <a:tc>
                  <a:txBody>
                    <a:bodyPr/>
                    <a:lstStyle/>
                    <a:p>
                      <a:pPr algn="ctr" fontAlgn="ctr"/>
                      <a:r>
                        <a:rPr lang="ru-RU" sz="1400" b="1" i="0" u="none" strike="noStrike">
                          <a:solidFill>
                            <a:srgbClr val="000000"/>
                          </a:solidFill>
                          <a:latin typeface="Times New Roman"/>
                        </a:rPr>
                        <a:t>13</a:t>
                      </a:r>
                    </a:p>
                  </a:txBody>
                  <a:tcPr marL="7620" marR="7620" marT="7620" marB="0" anchor="ctr"/>
                </a:tc>
                <a:tc>
                  <a:txBody>
                    <a:bodyPr/>
                    <a:lstStyle/>
                    <a:p>
                      <a:pPr algn="l" fontAlgn="b"/>
                      <a:r>
                        <a:rPr lang="ru-RU" sz="1400" b="0" i="0" u="none" strike="noStrike" dirty="0">
                          <a:latin typeface="Times New Roman"/>
                        </a:rPr>
                        <a:t>"Защита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a:t>
                      </a:r>
                    </a:p>
                  </a:txBody>
                  <a:tcPr marL="7620" marR="7620" marT="7620" marB="0" anchor="b"/>
                </a:tc>
                <a:tc>
                  <a:txBody>
                    <a:bodyPr/>
                    <a:lstStyle/>
                    <a:p>
                      <a:pPr algn="ctr" fontAlgn="ctr"/>
                      <a:r>
                        <a:rPr lang="ru-RU" sz="1400" b="0" i="0" u="none" strike="noStrike">
                          <a:latin typeface="Times New Roman"/>
                        </a:rPr>
                        <a:t>324000</a:t>
                      </a:r>
                    </a:p>
                  </a:txBody>
                  <a:tcPr marL="7620" marR="7620" marT="7620" marB="0" anchor="ctr"/>
                </a:tc>
                <a:tc>
                  <a:txBody>
                    <a:bodyPr/>
                    <a:lstStyle/>
                    <a:p>
                      <a:pPr algn="ctr" fontAlgn="ctr"/>
                      <a:r>
                        <a:rPr lang="ru-RU" sz="1400" b="0" i="0" u="none" strike="noStrike">
                          <a:latin typeface="Times New Roman"/>
                        </a:rPr>
                        <a:t>324000</a:t>
                      </a:r>
                    </a:p>
                  </a:txBody>
                  <a:tcPr marL="7620" marR="7620" marT="7620" marB="0" anchor="ctr"/>
                </a:tc>
                <a:tc>
                  <a:txBody>
                    <a:bodyPr/>
                    <a:lstStyle/>
                    <a:p>
                      <a:pPr algn="ctr" fontAlgn="ctr"/>
                      <a:r>
                        <a:rPr lang="ru-RU" sz="1400" b="0" i="0" u="none" strike="noStrike">
                          <a:latin typeface="Times New Roman"/>
                        </a:rPr>
                        <a:t>324000</a:t>
                      </a:r>
                    </a:p>
                  </a:txBody>
                  <a:tcPr marL="7620" marR="7620" marT="7620" marB="0" anchor="ctr"/>
                </a:tc>
              </a:tr>
              <a:tr h="274331">
                <a:tc>
                  <a:txBody>
                    <a:bodyPr/>
                    <a:lstStyle/>
                    <a:p>
                      <a:pPr algn="ctr" fontAlgn="ctr"/>
                      <a:r>
                        <a:rPr lang="ru-RU" sz="1400" b="1" i="1" u="none" strike="noStrike">
                          <a:solidFill>
                            <a:srgbClr val="000000"/>
                          </a:solidFill>
                          <a:latin typeface="Times New Roman"/>
                        </a:rPr>
                        <a:t> </a:t>
                      </a:r>
                    </a:p>
                  </a:txBody>
                  <a:tcPr marL="7620" marR="7620" marT="7620" marB="0" anchor="ctr"/>
                </a:tc>
                <a:tc>
                  <a:txBody>
                    <a:bodyPr/>
                    <a:lstStyle/>
                    <a:p>
                      <a:pPr algn="l" fontAlgn="b"/>
                      <a:r>
                        <a:rPr lang="ru-RU" sz="1400" b="0" i="1" u="none" strike="noStrike" dirty="0">
                          <a:solidFill>
                            <a:srgbClr val="000000"/>
                          </a:solidFill>
                          <a:latin typeface="Times New Roman"/>
                        </a:rPr>
                        <a:t>из них:</a:t>
                      </a:r>
                    </a:p>
                  </a:txBody>
                  <a:tcPr marL="7620" marR="7620" marT="7620" marB="0" anchor="b"/>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370840">
                <a:tc>
                  <a:txBody>
                    <a:bodyPr/>
                    <a:lstStyle/>
                    <a:p>
                      <a:pPr algn="ctr" fontAlgn="ctr"/>
                      <a:r>
                        <a:rPr lang="ru-RU" sz="1400" b="1" i="0" u="none" strike="noStrike">
                          <a:solidFill>
                            <a:srgbClr val="000000"/>
                          </a:solidFill>
                          <a:latin typeface="Times New Roman"/>
                        </a:rPr>
                        <a:t>13 1</a:t>
                      </a:r>
                    </a:p>
                  </a:txBody>
                  <a:tcPr marL="7620" marR="7620" marT="7620" marB="0" anchor="ctr"/>
                </a:tc>
                <a:tc>
                  <a:txBody>
                    <a:bodyPr/>
                    <a:lstStyle/>
                    <a:p>
                      <a:pPr algn="l" fontAlgn="b"/>
                      <a:r>
                        <a:rPr lang="ru-RU" sz="1400" b="0" i="0" u="none" strike="noStrike">
                          <a:solidFill>
                            <a:srgbClr val="000000"/>
                          </a:solidFill>
                          <a:latin typeface="Times New Roman"/>
                        </a:rPr>
                        <a:t>Подпрограмма  "Обеспечение комплексной безопасности жизнедеятельности населения от чрезвычайных ситуаций природного и техногенного характера, стабильности техногенной обстановки"</a:t>
                      </a:r>
                    </a:p>
                  </a:txBody>
                  <a:tcPr marL="7620" marR="7620" marT="7620" marB="0" anchor="b"/>
                </a:tc>
                <a:tc>
                  <a:txBody>
                    <a:bodyPr/>
                    <a:lstStyle/>
                    <a:p>
                      <a:pPr algn="ctr" fontAlgn="ctr"/>
                      <a:r>
                        <a:rPr lang="ru-RU" sz="1400" b="0" i="0" u="none" strike="noStrike">
                          <a:latin typeface="Times New Roman"/>
                        </a:rPr>
                        <a:t>40000</a:t>
                      </a:r>
                    </a:p>
                  </a:txBody>
                  <a:tcPr marL="7620" marR="7620" marT="7620" marB="0" anchor="ctr"/>
                </a:tc>
                <a:tc>
                  <a:txBody>
                    <a:bodyPr/>
                    <a:lstStyle/>
                    <a:p>
                      <a:pPr algn="ctr" fontAlgn="ctr"/>
                      <a:r>
                        <a:rPr lang="ru-RU" sz="1400" b="0" i="0" u="none" strike="noStrike">
                          <a:latin typeface="Times New Roman"/>
                        </a:rPr>
                        <a:t>40000</a:t>
                      </a:r>
                    </a:p>
                  </a:txBody>
                  <a:tcPr marL="7620" marR="7620" marT="7620" marB="0" anchor="ctr"/>
                </a:tc>
                <a:tc>
                  <a:txBody>
                    <a:bodyPr/>
                    <a:lstStyle/>
                    <a:p>
                      <a:pPr algn="ctr" fontAlgn="ctr"/>
                      <a:r>
                        <a:rPr lang="ru-RU" sz="1400" b="0" i="0" u="none" strike="noStrike">
                          <a:latin typeface="Times New Roman"/>
                        </a:rPr>
                        <a:t>40000</a:t>
                      </a:r>
                    </a:p>
                  </a:txBody>
                  <a:tcPr marL="7620" marR="7620" marT="7620" marB="0" anchor="ctr"/>
                </a:tc>
              </a:tr>
              <a:tr h="370840">
                <a:tc>
                  <a:txBody>
                    <a:bodyPr/>
                    <a:lstStyle/>
                    <a:p>
                      <a:pPr algn="ctr" fontAlgn="ctr"/>
                      <a:r>
                        <a:rPr lang="ru-RU" sz="1400" b="1" i="0" u="none" strike="noStrike" dirty="0">
                          <a:solidFill>
                            <a:srgbClr val="000000"/>
                          </a:solidFill>
                          <a:latin typeface="Times New Roman"/>
                        </a:rPr>
                        <a:t>13 2</a:t>
                      </a:r>
                    </a:p>
                  </a:txBody>
                  <a:tcPr marL="7620" marR="7620" marT="7620" marB="0" anchor="ctr"/>
                </a:tc>
                <a:tc>
                  <a:txBody>
                    <a:bodyPr/>
                    <a:lstStyle/>
                    <a:p>
                      <a:pPr algn="l" fontAlgn="b"/>
                      <a:r>
                        <a:rPr lang="ru-RU" sz="1400" b="0" i="0" u="none" strike="noStrike">
                          <a:latin typeface="Times New Roman"/>
                        </a:rPr>
                        <a:t>Подпрограмма  "Снижение рисков и смягчение последствий чрезвычайных ситуаций природного и техногенного характера в Льговском районе Курской области"</a:t>
                      </a:r>
                    </a:p>
                  </a:txBody>
                  <a:tcPr marL="7620" marR="7620" marT="7620" marB="0" anchor="b"/>
                </a:tc>
                <a:tc>
                  <a:txBody>
                    <a:bodyPr/>
                    <a:lstStyle/>
                    <a:p>
                      <a:pPr algn="ctr" fontAlgn="ctr"/>
                      <a:r>
                        <a:rPr lang="ru-RU" sz="1400" b="0" i="0" u="none" strike="noStrike">
                          <a:latin typeface="Times New Roman"/>
                        </a:rPr>
                        <a:t>284000</a:t>
                      </a:r>
                    </a:p>
                  </a:txBody>
                  <a:tcPr marL="7620" marR="7620" marT="7620" marB="0" anchor="ctr"/>
                </a:tc>
                <a:tc>
                  <a:txBody>
                    <a:bodyPr/>
                    <a:lstStyle/>
                    <a:p>
                      <a:pPr algn="ctr" fontAlgn="ctr"/>
                      <a:r>
                        <a:rPr lang="ru-RU" sz="1400" b="0" i="0" u="none" strike="noStrike">
                          <a:latin typeface="Times New Roman"/>
                        </a:rPr>
                        <a:t>284000</a:t>
                      </a:r>
                    </a:p>
                  </a:txBody>
                  <a:tcPr marL="7620" marR="7620" marT="7620" marB="0" anchor="ctr"/>
                </a:tc>
                <a:tc>
                  <a:txBody>
                    <a:bodyPr/>
                    <a:lstStyle/>
                    <a:p>
                      <a:pPr algn="ctr" fontAlgn="ctr"/>
                      <a:r>
                        <a:rPr lang="ru-RU" sz="1400" b="0" i="0" u="none" strike="noStrike" dirty="0">
                          <a:latin typeface="Times New Roman"/>
                        </a:rPr>
                        <a:t>284000</a:t>
                      </a:r>
                    </a:p>
                  </a:txBody>
                  <a:tcPr marL="7620" marR="7620" marT="7620" marB="0" anchor="ctr"/>
                </a:tc>
              </a:tr>
            </a:tbl>
          </a:graphicData>
        </a:graphic>
      </p:graphicFrame>
      <p:sp>
        <p:nvSpPr>
          <p:cNvPr id="5" name="Прямоугольник 4"/>
          <p:cNvSpPr/>
          <p:nvPr/>
        </p:nvSpPr>
        <p:spPr>
          <a:xfrm>
            <a:off x="7929586" y="1214422"/>
            <a:ext cx="862159" cy="369332"/>
          </a:xfrm>
          <a:prstGeom prst="rect">
            <a:avLst/>
          </a:prstGeom>
        </p:spPr>
        <p:txBody>
          <a:bodyPr wrap="none">
            <a:spAutoFit/>
          </a:bodyPr>
          <a:lstStyle/>
          <a:p>
            <a:r>
              <a:rPr lang="ru-RU" dirty="0" smtClean="0"/>
              <a:t>рублей</a:t>
            </a:r>
            <a:endParaRPr lang="ru-RU" dirty="0"/>
          </a:p>
        </p:txBody>
      </p:sp>
      <p:pic>
        <p:nvPicPr>
          <p:cNvPr id="1027" name="Picture 3" descr="J:\Фото смотр\P9220747.JPG"/>
          <p:cNvPicPr>
            <a:picLocks noChangeAspect="1" noChangeArrowheads="1"/>
          </p:cNvPicPr>
          <p:nvPr/>
        </p:nvPicPr>
        <p:blipFill>
          <a:blip r:embed="rId3" cstate="print"/>
          <a:srcRect/>
          <a:stretch>
            <a:fillRect/>
          </a:stretch>
        </p:blipFill>
        <p:spPr bwMode="auto">
          <a:xfrm>
            <a:off x="5643570" y="5072074"/>
            <a:ext cx="2336797" cy="1643074"/>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20040"/>
            <a:ext cx="7239000" cy="894382"/>
          </a:xfrm>
        </p:spPr>
        <p:txBody>
          <a:bodyPr anchor="ctr">
            <a:normAutofit/>
          </a:bodyPr>
          <a:lstStyle/>
          <a:p>
            <a:pPr algn="ctr"/>
            <a:r>
              <a:rPr lang="ru-RU" sz="1600" dirty="0" smtClean="0">
                <a:solidFill>
                  <a:schemeClr val="accent2">
                    <a:lumMod val="60000"/>
                    <a:lumOff val="40000"/>
                  </a:schemeClr>
                </a:solidFill>
                <a:effectLst>
                  <a:outerShdw blurRad="38100" dist="38100" dir="2700000" algn="tl">
                    <a:srgbClr val="000000">
                      <a:alpha val="43137"/>
                    </a:srgbClr>
                  </a:outerShdw>
                </a:effectLst>
              </a:rPr>
              <a:t>Расходы  бюджета на реализацию муниципальной программы 14 «Повышение эффективности управления муниципальными финансами в Льговском районе Курской области»</a:t>
            </a:r>
            <a:endParaRPr lang="ru-RU" sz="1600" dirty="0">
              <a:solidFill>
                <a:schemeClr val="accent2">
                  <a:lumMod val="60000"/>
                  <a:lumOff val="40000"/>
                </a:schemeClr>
              </a:solidFill>
            </a:endParaRPr>
          </a:p>
        </p:txBody>
      </p:sp>
      <p:graphicFrame>
        <p:nvGraphicFramePr>
          <p:cNvPr id="4" name="Содержимое 3"/>
          <p:cNvGraphicFramePr>
            <a:graphicFrameLocks noGrp="1"/>
          </p:cNvGraphicFramePr>
          <p:nvPr>
            <p:ph idx="1"/>
          </p:nvPr>
        </p:nvGraphicFramePr>
        <p:xfrm>
          <a:off x="214283" y="1928802"/>
          <a:ext cx="8715433" cy="2674376"/>
        </p:xfrm>
        <a:graphic>
          <a:graphicData uri="http://schemas.openxmlformats.org/drawingml/2006/table">
            <a:tbl>
              <a:tblPr firstRow="1" bandRow="1">
                <a:tableStyleId>{D03447BB-5D67-496B-8E87-E561075AD55C}</a:tableStyleId>
              </a:tblPr>
              <a:tblGrid>
                <a:gridCol w="1571635"/>
                <a:gridCol w="4067765"/>
                <a:gridCol w="1171823"/>
                <a:gridCol w="952106"/>
                <a:gridCol w="952104"/>
              </a:tblGrid>
              <a:tr h="475558">
                <a:tc>
                  <a:txBody>
                    <a:bodyPr/>
                    <a:lstStyle/>
                    <a:p>
                      <a:pPr algn="ctr" fontAlgn="ctr"/>
                      <a:r>
                        <a:rPr lang="ru-RU" sz="1400" u="none" strike="noStrike" dirty="0"/>
                        <a:t>Код программы (подпрограммы)</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a:t>Наименование программы (подпрограммы)</a:t>
                      </a:r>
                      <a:endParaRPr lang="ru-RU" sz="1400" b="1" i="0" u="none" strike="noStrike">
                        <a:solidFill>
                          <a:srgbClr val="000000"/>
                        </a:solidFill>
                        <a:latin typeface="Times New Roman"/>
                      </a:endParaRPr>
                    </a:p>
                  </a:txBody>
                  <a:tcPr marL="9525" marR="9525" marT="9525" marB="0" anchor="ctr"/>
                </a:tc>
                <a:tc>
                  <a:txBody>
                    <a:bodyPr/>
                    <a:lstStyle/>
                    <a:p>
                      <a:pPr algn="ctr" fontAlgn="ctr"/>
                      <a:r>
                        <a:rPr lang="ru-RU" sz="1400" u="none" strike="noStrike" dirty="0" smtClean="0"/>
                        <a:t>2019 </a:t>
                      </a:r>
                      <a:r>
                        <a:rPr lang="ru-RU" sz="1400" u="none" strike="noStrike" dirty="0"/>
                        <a:t>год</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dirty="0" smtClean="0"/>
                        <a:t>2020 </a:t>
                      </a:r>
                      <a:r>
                        <a:rPr lang="ru-RU" sz="1400" u="none" strike="noStrike" dirty="0"/>
                        <a:t>год</a:t>
                      </a:r>
                      <a:endParaRPr lang="ru-RU" sz="1400" b="1" i="0" u="none" strike="noStrike" dirty="0">
                        <a:solidFill>
                          <a:srgbClr val="000000"/>
                        </a:solidFill>
                        <a:latin typeface="Times New Roman"/>
                      </a:endParaRPr>
                    </a:p>
                  </a:txBody>
                  <a:tcPr marL="9525" marR="9525" marT="9525" marB="0" anchor="ctr"/>
                </a:tc>
                <a:tc>
                  <a:txBody>
                    <a:bodyPr/>
                    <a:lstStyle/>
                    <a:p>
                      <a:pPr algn="ctr" fontAlgn="ctr"/>
                      <a:r>
                        <a:rPr lang="ru-RU" sz="1400" u="none" strike="noStrike" dirty="0" smtClean="0"/>
                        <a:t>2021 </a:t>
                      </a:r>
                      <a:r>
                        <a:rPr lang="ru-RU" sz="1400" u="none" strike="noStrike" dirty="0"/>
                        <a:t>год</a:t>
                      </a:r>
                      <a:endParaRPr lang="ru-RU" sz="1400" b="1" i="0" u="none" strike="noStrike" dirty="0">
                        <a:solidFill>
                          <a:srgbClr val="000000"/>
                        </a:solidFill>
                        <a:latin typeface="Times New Roman"/>
                      </a:endParaRPr>
                    </a:p>
                  </a:txBody>
                  <a:tcPr marL="9525" marR="9525" marT="9525" marB="0" anchor="ctr"/>
                </a:tc>
              </a:tr>
              <a:tr h="536827">
                <a:tc>
                  <a:txBody>
                    <a:bodyPr/>
                    <a:lstStyle/>
                    <a:p>
                      <a:pPr algn="ctr" fontAlgn="ctr"/>
                      <a:r>
                        <a:rPr lang="ru-RU" sz="1400" b="1" u="none" strike="noStrike" dirty="0">
                          <a:solidFill>
                            <a:schemeClr val="tx2">
                              <a:lumMod val="25000"/>
                            </a:schemeClr>
                          </a:solidFill>
                        </a:rPr>
                        <a:t>14</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"Повышение эффективности управления муниципальными финансами"</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7182101</a:t>
                      </a:r>
                    </a:p>
                  </a:txBody>
                  <a:tcPr marL="7620" marR="7620" marT="7620" marB="0" anchor="ctr"/>
                </a:tc>
                <a:tc>
                  <a:txBody>
                    <a:bodyPr/>
                    <a:lstStyle/>
                    <a:p>
                      <a:pPr algn="ctr" fontAlgn="ctr"/>
                      <a:r>
                        <a:rPr lang="ru-RU" sz="1400" b="0" i="0" u="none" strike="noStrike">
                          <a:latin typeface="Times New Roman"/>
                        </a:rPr>
                        <a:t>6519697</a:t>
                      </a:r>
                    </a:p>
                  </a:txBody>
                  <a:tcPr marL="7620" marR="7620" marT="7620" marB="0" anchor="ctr"/>
                </a:tc>
                <a:tc>
                  <a:txBody>
                    <a:bodyPr/>
                    <a:lstStyle/>
                    <a:p>
                      <a:pPr algn="ctr" fontAlgn="ctr"/>
                      <a:r>
                        <a:rPr lang="ru-RU" sz="1400" b="0" i="0" u="none" strike="noStrike">
                          <a:latin typeface="Times New Roman"/>
                        </a:rPr>
                        <a:t>6235809</a:t>
                      </a:r>
                    </a:p>
                  </a:txBody>
                  <a:tcPr marL="7620" marR="7620" marT="7620" marB="0" anchor="ctr"/>
                </a:tc>
              </a:tr>
              <a:tr h="404259">
                <a:tc>
                  <a:txBody>
                    <a:bodyPr/>
                    <a:lstStyle/>
                    <a:p>
                      <a:pPr algn="ctr" fontAlgn="ctr"/>
                      <a:r>
                        <a:rPr lang="ru-RU" sz="1400" b="1" u="none" strike="noStrike">
                          <a:solidFill>
                            <a:schemeClr val="tx2">
                              <a:lumMod val="25000"/>
                            </a:schemeClr>
                          </a:solidFill>
                        </a:rPr>
                        <a:t> </a:t>
                      </a:r>
                      <a:endParaRPr lang="ru-RU" sz="1400" b="1" i="1" u="none" strike="noStrike">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из них:</a:t>
                      </a:r>
                      <a:endParaRPr lang="ru-RU" sz="1400" b="1" i="1"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c>
                  <a:txBody>
                    <a:bodyPr/>
                    <a:lstStyle/>
                    <a:p>
                      <a:pPr algn="ctr" fontAlgn="ctr"/>
                      <a:r>
                        <a:rPr lang="ru-RU" sz="1400" b="0" i="0" u="none" strike="noStrike">
                          <a:latin typeface="Times New Roman"/>
                        </a:rPr>
                        <a:t> </a:t>
                      </a:r>
                    </a:p>
                  </a:txBody>
                  <a:tcPr marL="7620" marR="7620" marT="7620" marB="0" anchor="ctr"/>
                </a:tc>
              </a:tr>
              <a:tr h="608127">
                <a:tc>
                  <a:txBody>
                    <a:bodyPr/>
                    <a:lstStyle/>
                    <a:p>
                      <a:pPr algn="ctr" fontAlgn="ctr"/>
                      <a:r>
                        <a:rPr lang="ru-RU" sz="1400" b="1" u="none" strike="noStrike">
                          <a:solidFill>
                            <a:schemeClr val="tx2">
                              <a:lumMod val="25000"/>
                            </a:schemeClr>
                          </a:solidFill>
                        </a:rPr>
                        <a:t>14 2</a:t>
                      </a:r>
                      <a:endParaRPr lang="ru-RU" sz="1400" b="1" i="0" u="none" strike="noStrike">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Подпрограмма  "Эффективная система межбюджетных отношений"</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4731461</a:t>
                      </a:r>
                    </a:p>
                  </a:txBody>
                  <a:tcPr marL="7620" marR="7620" marT="7620" marB="0" anchor="ctr"/>
                </a:tc>
                <a:tc>
                  <a:txBody>
                    <a:bodyPr/>
                    <a:lstStyle/>
                    <a:p>
                      <a:pPr algn="ctr" fontAlgn="ctr"/>
                      <a:r>
                        <a:rPr lang="ru-RU" sz="1400" b="0" i="0" u="none" strike="noStrike">
                          <a:latin typeface="Times New Roman"/>
                        </a:rPr>
                        <a:t>4069057</a:t>
                      </a:r>
                    </a:p>
                  </a:txBody>
                  <a:tcPr marL="7620" marR="7620" marT="7620" marB="0" anchor="ctr"/>
                </a:tc>
                <a:tc>
                  <a:txBody>
                    <a:bodyPr/>
                    <a:lstStyle/>
                    <a:p>
                      <a:pPr algn="ctr" fontAlgn="ctr"/>
                      <a:r>
                        <a:rPr lang="ru-RU" sz="1400" b="0" i="0" u="none" strike="noStrike">
                          <a:latin typeface="Times New Roman"/>
                        </a:rPr>
                        <a:t>3785169</a:t>
                      </a:r>
                    </a:p>
                  </a:txBody>
                  <a:tcPr marL="7620" marR="7620" marT="7620" marB="0" anchor="ctr"/>
                </a:tc>
              </a:tr>
              <a:tr h="475558">
                <a:tc>
                  <a:txBody>
                    <a:bodyPr/>
                    <a:lstStyle/>
                    <a:p>
                      <a:pPr algn="ctr" fontAlgn="ctr"/>
                      <a:r>
                        <a:rPr lang="ru-RU" sz="1400" b="1" u="none" strike="noStrike">
                          <a:solidFill>
                            <a:schemeClr val="tx2">
                              <a:lumMod val="25000"/>
                            </a:schemeClr>
                          </a:solidFill>
                        </a:rPr>
                        <a:t>14 3</a:t>
                      </a:r>
                      <a:endParaRPr lang="ru-RU" sz="1400" b="1" i="0" u="none" strike="noStrike">
                        <a:solidFill>
                          <a:schemeClr val="tx2">
                            <a:lumMod val="25000"/>
                          </a:schemeClr>
                        </a:solidFill>
                        <a:latin typeface="Times New Roman"/>
                      </a:endParaRPr>
                    </a:p>
                  </a:txBody>
                  <a:tcPr marL="9525" marR="9525" marT="9525" marB="0" anchor="ctr"/>
                </a:tc>
                <a:tc>
                  <a:txBody>
                    <a:bodyPr/>
                    <a:lstStyle/>
                    <a:p>
                      <a:pPr algn="l" fontAlgn="b"/>
                      <a:r>
                        <a:rPr lang="ru-RU" sz="1400" b="1" u="none" strike="noStrike" dirty="0">
                          <a:solidFill>
                            <a:schemeClr val="tx2">
                              <a:lumMod val="25000"/>
                            </a:schemeClr>
                          </a:solidFill>
                        </a:rPr>
                        <a:t>Подпрограмма "Управление муниципальной программой и обеспечение условий реализации"</a:t>
                      </a:r>
                      <a:endParaRPr lang="ru-RU" sz="1400" b="1" i="0" u="none" strike="noStrike" dirty="0">
                        <a:solidFill>
                          <a:schemeClr val="tx2">
                            <a:lumMod val="25000"/>
                          </a:schemeClr>
                        </a:solidFill>
                        <a:latin typeface="Times New Roman"/>
                      </a:endParaRPr>
                    </a:p>
                  </a:txBody>
                  <a:tcPr marL="9525" marR="9525" marT="9525" marB="0" anchor="ctr"/>
                </a:tc>
                <a:tc>
                  <a:txBody>
                    <a:bodyPr/>
                    <a:lstStyle/>
                    <a:p>
                      <a:pPr algn="ctr" fontAlgn="ctr"/>
                      <a:r>
                        <a:rPr lang="ru-RU" sz="1400" b="0" i="0" u="none" strike="noStrike">
                          <a:latin typeface="Times New Roman"/>
                        </a:rPr>
                        <a:t>2450640</a:t>
                      </a:r>
                    </a:p>
                  </a:txBody>
                  <a:tcPr marL="7620" marR="7620" marT="7620" marB="0" anchor="ctr"/>
                </a:tc>
                <a:tc>
                  <a:txBody>
                    <a:bodyPr/>
                    <a:lstStyle/>
                    <a:p>
                      <a:pPr algn="ctr" fontAlgn="ctr"/>
                      <a:r>
                        <a:rPr lang="ru-RU" sz="1400" b="0" i="0" u="none" strike="noStrike">
                          <a:latin typeface="Times New Roman"/>
                        </a:rPr>
                        <a:t>2450640</a:t>
                      </a:r>
                    </a:p>
                  </a:txBody>
                  <a:tcPr marL="7620" marR="7620" marT="7620" marB="0" anchor="ctr"/>
                </a:tc>
                <a:tc>
                  <a:txBody>
                    <a:bodyPr/>
                    <a:lstStyle/>
                    <a:p>
                      <a:pPr algn="ctr" fontAlgn="ctr"/>
                      <a:r>
                        <a:rPr lang="ru-RU" sz="1400" b="0" i="0" u="none" strike="noStrike" dirty="0">
                          <a:latin typeface="Times New Roman"/>
                        </a:rPr>
                        <a:t>2450640</a:t>
                      </a:r>
                    </a:p>
                  </a:txBody>
                  <a:tcPr marL="7620" marR="7620" marT="7620" marB="0" anchor="ctr"/>
                </a:tc>
              </a:tr>
            </a:tbl>
          </a:graphicData>
        </a:graphic>
      </p:graphicFrame>
      <p:sp>
        <p:nvSpPr>
          <p:cNvPr id="5" name="Прямоугольник 4"/>
          <p:cNvSpPr/>
          <p:nvPr/>
        </p:nvSpPr>
        <p:spPr>
          <a:xfrm>
            <a:off x="7643834" y="1357298"/>
            <a:ext cx="862159" cy="369332"/>
          </a:xfrm>
          <a:prstGeom prst="rect">
            <a:avLst/>
          </a:prstGeom>
        </p:spPr>
        <p:txBody>
          <a:bodyPr wrap="none">
            <a:spAutoFit/>
          </a:bodyPr>
          <a:lstStyle/>
          <a:p>
            <a:r>
              <a:rPr lang="ru-RU" dirty="0" smtClean="0"/>
              <a:t>рублей</a:t>
            </a:r>
            <a:endParaRPr lang="ru-RU" dirty="0"/>
          </a:p>
        </p:txBody>
      </p:sp>
      <p:pic>
        <p:nvPicPr>
          <p:cNvPr id="6" name="Picture 3" descr="F:\Obmen\Безуглова\Инна\бюджет.jpg"/>
          <p:cNvPicPr>
            <a:picLocks noChangeAspect="1" noChangeArrowheads="1"/>
          </p:cNvPicPr>
          <p:nvPr/>
        </p:nvPicPr>
        <p:blipFill>
          <a:blip r:embed="rId2" cstate="print"/>
          <a:srcRect/>
          <a:stretch>
            <a:fillRect/>
          </a:stretch>
        </p:blipFill>
        <p:spPr bwMode="auto">
          <a:xfrm>
            <a:off x="857224" y="4643446"/>
            <a:ext cx="2016224" cy="19442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Прямоугольник 6"/>
          <p:cNvSpPr/>
          <p:nvPr/>
        </p:nvSpPr>
        <p:spPr>
          <a:xfrm>
            <a:off x="3071802" y="5000636"/>
            <a:ext cx="3571900" cy="738664"/>
          </a:xfrm>
          <a:prstGeom prst="rect">
            <a:avLst/>
          </a:prstGeom>
        </p:spPr>
        <p:txBody>
          <a:bodyPr wrap="square">
            <a:spAutoFit/>
          </a:bodyPr>
          <a:lstStyle/>
          <a:p>
            <a:r>
              <a:rPr lang="ru-RU" sz="1400" b="1" i="1" dirty="0" smtClean="0">
                <a:solidFill>
                  <a:srgbClr val="002060"/>
                </a:solidFill>
                <a:effectLst>
                  <a:outerShdw blurRad="38100" dist="38100" dir="2700000" algn="tl">
                    <a:srgbClr val="000000">
                      <a:alpha val="43137"/>
                    </a:srgbClr>
                  </a:outerShdw>
                </a:effectLst>
              </a:rPr>
              <a:t>Ответственный исполнитель:</a:t>
            </a:r>
            <a:r>
              <a:rPr lang="ru-RU" sz="1400" b="1" dirty="0" smtClean="0">
                <a:solidFill>
                  <a:srgbClr val="002060"/>
                </a:solidFill>
                <a:effectLst>
                  <a:outerShdw blurRad="38100" dist="38100" dir="2700000" algn="tl">
                    <a:srgbClr val="000000">
                      <a:alpha val="43137"/>
                    </a:srgbClr>
                  </a:outerShdw>
                </a:effectLst>
              </a:rPr>
              <a:t> Управление финансов администрации Льговского района Курской области</a:t>
            </a:r>
            <a:endParaRPr lang="ru-RU" sz="1400" b="1" dirty="0">
              <a:solidFill>
                <a:srgbClr val="002060"/>
              </a:solidFill>
              <a:effectLst>
                <a:outerShdw blurRad="38100" dist="38100" dir="2700000" algn="tl">
                  <a:srgbClr val="000000">
                    <a:alpha val="43137"/>
                  </a:srgbClr>
                </a:outerShdw>
              </a:effectLst>
            </a:endParaRPr>
          </a:p>
        </p:txBody>
      </p:sp>
      <p:pic>
        <p:nvPicPr>
          <p:cNvPr id="8" name="Picture 2" descr="https://www.kelownanow.com/files/31137749_xxl.png"/>
          <p:cNvPicPr>
            <a:picLocks noChangeAspect="1" noChangeArrowheads="1"/>
          </p:cNvPicPr>
          <p:nvPr/>
        </p:nvPicPr>
        <p:blipFill>
          <a:blip r:embed="rId3" cstate="print"/>
          <a:srcRect/>
          <a:stretch>
            <a:fillRect/>
          </a:stretch>
        </p:blipFill>
        <p:spPr bwMode="auto">
          <a:xfrm>
            <a:off x="7143768" y="4714884"/>
            <a:ext cx="1640437" cy="1285884"/>
          </a:xfrm>
          <a:prstGeom prst="rect">
            <a:avLst/>
          </a:prstGeom>
          <a:ln>
            <a:noFill/>
          </a:ln>
          <a:effectLst>
            <a:outerShdw blurRad="292100" dist="139700" dir="2700000" algn="tl" rotWithShape="0">
              <a:srgbClr val="333333">
                <a:alpha val="65000"/>
              </a:srgbClr>
            </a:outerShdw>
            <a:reflection blurRad="6350" stA="50000" endA="300" endPos="90000" dir="5400000" sy="-100000" algn="bl" rotWithShape="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ДОХОДЫ – РАСХОДЫ = ДЕФИЦИТ (ПРОФИЦИТ)</a:t>
            </a:r>
            <a:r>
              <a:rPr lang="ru-RU" b="0" dirty="0" smtClean="0"/>
              <a:t/>
            </a:r>
            <a:br>
              <a:rPr lang="ru-RU" b="0" dirty="0" smtClean="0"/>
            </a:br>
            <a:endParaRPr lang="ru-RU" dirty="0"/>
          </a:p>
        </p:txBody>
      </p:sp>
      <p:graphicFrame>
        <p:nvGraphicFramePr>
          <p:cNvPr id="5" name="Содержимое 4"/>
          <p:cNvGraphicFramePr>
            <a:graphicFrameLocks noGrp="1"/>
          </p:cNvGraphicFramePr>
          <p:nvPr>
            <p:ph idx="1"/>
          </p:nvPr>
        </p:nvGraphicFramePr>
        <p:xfrm>
          <a:off x="5500694" y="714356"/>
          <a:ext cx="3000396" cy="3143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Схема 3"/>
          <p:cNvGraphicFramePr/>
          <p:nvPr/>
        </p:nvGraphicFramePr>
        <p:xfrm>
          <a:off x="642910" y="1214422"/>
          <a:ext cx="3257550" cy="321471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pic>
        <p:nvPicPr>
          <p:cNvPr id="6" name="Picture 4" descr="https://fs00.infourok.ru/images/doc/275/280405/640/img10.jpg"/>
          <p:cNvPicPr>
            <a:picLocks noChangeAspect="1" noChangeArrowheads="1"/>
          </p:cNvPicPr>
          <p:nvPr/>
        </p:nvPicPr>
        <p:blipFill>
          <a:blip r:embed="rId10"/>
          <a:srcRect/>
          <a:stretch>
            <a:fillRect/>
          </a:stretch>
        </p:blipFill>
        <p:spPr bwMode="auto">
          <a:xfrm>
            <a:off x="4214810" y="4071942"/>
            <a:ext cx="4786346" cy="2786058"/>
          </a:xfrm>
          <a:prstGeom prst="rect">
            <a:avLst/>
          </a:prstGeom>
          <a:noFill/>
          <a:ln w="9525">
            <a:noFill/>
            <a:miter lim="800000"/>
            <a:headEnd/>
            <a:tailEnd/>
          </a:ln>
        </p:spPr>
      </p:pic>
      <p:pic>
        <p:nvPicPr>
          <p:cNvPr id="8" name="Picture 1" descr="M:\БЮДЖЕТЫ\БЮДЖЕТ ДЛЯ ГРАЖДАН\на 2018 год\ФОТО\Attachment-1999.jpeg"/>
          <p:cNvPicPr>
            <a:picLocks noChangeAspect="1" noChangeArrowheads="1"/>
          </p:cNvPicPr>
          <p:nvPr/>
        </p:nvPicPr>
        <p:blipFill>
          <a:blip r:embed="rId11" cstate="print"/>
          <a:srcRect/>
          <a:stretch>
            <a:fillRect/>
          </a:stretch>
        </p:blipFill>
        <p:spPr bwMode="auto">
          <a:xfrm>
            <a:off x="642910" y="4714884"/>
            <a:ext cx="2788770" cy="2018048"/>
          </a:xfrm>
          <a:prstGeom prst="rect">
            <a:avLst/>
          </a:prstGeom>
          <a:noFill/>
          <a:ln>
            <a:solidFill>
              <a:schemeClr val="bg2"/>
            </a:solidFill>
          </a:ln>
          <a:effectLst>
            <a:outerShdw blurRad="76200" dir="13500000" sy="23000" kx="1200000" algn="br" rotWithShape="0">
              <a:prstClr val="black">
                <a:alpha val="20000"/>
              </a:prstClr>
            </a:outerShdw>
          </a:effectLst>
        </p:spPr>
      </p:pic>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457200" y="320040"/>
            <a:ext cx="7239000" cy="751506"/>
          </a:xfrm>
          <a:prstGeom prst="roundRect">
            <a:avLst/>
          </a:prstGeom>
          <a:solidFill>
            <a:srgbClr val="FFFFCC"/>
          </a:solidFill>
          <a:ln>
            <a:solidFill>
              <a:srgbClr val="EFEA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066FF"/>
                  </a:solidFill>
                </a:ln>
                <a:solidFill>
                  <a:srgbClr val="0066FF"/>
                </a:solidFill>
                <a:latin typeface="Times New Roman" pitchFamily="18" charset="0"/>
                <a:cs typeface="Times New Roman" pitchFamily="18" charset="0"/>
              </a:rPr>
              <a:t>МУНИЦИПАЛЬНЫЙ ДОЛГ</a:t>
            </a:r>
            <a:endParaRPr lang="ru-RU" dirty="0">
              <a:ln>
                <a:solidFill>
                  <a:srgbClr val="0066FF"/>
                </a:solidFill>
              </a:ln>
              <a:solidFill>
                <a:srgbClr val="0066FF"/>
              </a:solidFill>
              <a:latin typeface="Times New Roman" pitchFamily="18" charset="0"/>
              <a:cs typeface="Times New Roman" pitchFamily="18" charset="0"/>
            </a:endParaRPr>
          </a:p>
        </p:txBody>
      </p:sp>
      <p:pic>
        <p:nvPicPr>
          <p:cNvPr id="5" name="Рисунок 4" descr="d2e4235df80037af28db3965943722fe.jpg"/>
          <p:cNvPicPr>
            <a:picLocks noChangeAspect="1"/>
          </p:cNvPicPr>
          <p:nvPr/>
        </p:nvPicPr>
        <p:blipFill>
          <a:blip r:embed="rId2">
            <a:duotone>
              <a:schemeClr val="accent6">
                <a:shade val="45000"/>
                <a:satMod val="135000"/>
              </a:schemeClr>
              <a:prstClr val="white"/>
            </a:duotone>
          </a:blip>
          <a:stretch>
            <a:fillRect/>
          </a:stretch>
        </p:blipFill>
        <p:spPr>
          <a:xfrm>
            <a:off x="214282" y="1285860"/>
            <a:ext cx="3779565" cy="4643470"/>
          </a:xfrm>
          <a:prstGeom prst="rect">
            <a:avLst/>
          </a:prstGeom>
          <a:ln>
            <a:noFill/>
          </a:ln>
          <a:effectLst>
            <a:softEdge rad="112500"/>
          </a:effectLst>
        </p:spPr>
      </p:pic>
      <p:pic>
        <p:nvPicPr>
          <p:cNvPr id="6" name="Picture 18" descr="siskred"/>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6786578" y="4857760"/>
            <a:ext cx="2185680" cy="18733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 name="Прямоугольник 6"/>
          <p:cNvSpPr/>
          <p:nvPr/>
        </p:nvSpPr>
        <p:spPr>
          <a:xfrm>
            <a:off x="3929058" y="1357298"/>
            <a:ext cx="4071966" cy="3693319"/>
          </a:xfrm>
          <a:prstGeom prst="rect">
            <a:avLst/>
          </a:prstGeom>
        </p:spPr>
        <p:txBody>
          <a:bodyPr wrap="square">
            <a:spAutoFit/>
          </a:bodyPr>
          <a:lstStyle/>
          <a:p>
            <a:pPr algn="just"/>
            <a:r>
              <a:rPr lang="ru-RU" dirty="0" smtClean="0">
                <a:ln>
                  <a:solidFill>
                    <a:srgbClr val="0F511F"/>
                  </a:solidFill>
                </a:ln>
                <a:solidFill>
                  <a:srgbClr val="7030A0"/>
                </a:solidFill>
                <a:latin typeface="Times New Roman" pitchFamily="18" charset="0"/>
                <a:cs typeface="Times New Roman" pitchFamily="18" charset="0"/>
              </a:rPr>
              <a:t>Предельный объем муниципального долга Льговского района:</a:t>
            </a:r>
          </a:p>
          <a:p>
            <a:pPr algn="just">
              <a:buFontTx/>
              <a:buChar char="-"/>
            </a:pPr>
            <a:r>
              <a:rPr lang="ru-RU" dirty="0" smtClean="0">
                <a:ln>
                  <a:solidFill>
                    <a:srgbClr val="0F511F"/>
                  </a:solidFill>
                </a:ln>
                <a:solidFill>
                  <a:srgbClr val="7030A0"/>
                </a:solidFill>
                <a:latin typeface="Times New Roman" pitchFamily="18" charset="0"/>
                <a:cs typeface="Times New Roman" pitchFamily="18" charset="0"/>
              </a:rPr>
              <a:t>на 2019 год в сумме 7 948 138 рублей,</a:t>
            </a:r>
          </a:p>
          <a:p>
            <a:pPr algn="just">
              <a:buFontTx/>
              <a:buChar char="-"/>
            </a:pPr>
            <a:r>
              <a:rPr lang="ru-RU" dirty="0" smtClean="0">
                <a:ln>
                  <a:solidFill>
                    <a:srgbClr val="0F511F"/>
                  </a:solidFill>
                </a:ln>
                <a:solidFill>
                  <a:srgbClr val="7030A0"/>
                </a:solidFill>
                <a:latin typeface="Times New Roman" pitchFamily="18" charset="0"/>
                <a:cs typeface="Times New Roman" pitchFamily="18" charset="0"/>
              </a:rPr>
              <a:t> на 2020 год в сумме 8 599 223 рубля,</a:t>
            </a:r>
          </a:p>
          <a:p>
            <a:pPr algn="just">
              <a:buFontTx/>
              <a:buChar char="-"/>
            </a:pPr>
            <a:r>
              <a:rPr lang="ru-RU" dirty="0" smtClean="0">
                <a:ln>
                  <a:solidFill>
                    <a:srgbClr val="0F511F"/>
                  </a:solidFill>
                </a:ln>
                <a:solidFill>
                  <a:srgbClr val="7030A0"/>
                </a:solidFill>
                <a:latin typeface="Times New Roman" pitchFamily="18" charset="0"/>
                <a:cs typeface="Times New Roman" pitchFamily="18" charset="0"/>
              </a:rPr>
              <a:t> на 2021 год в сумме 8 763 881 рублей. </a:t>
            </a:r>
          </a:p>
          <a:p>
            <a:pPr algn="just"/>
            <a:r>
              <a:rPr lang="ru-RU" dirty="0" smtClean="0">
                <a:ln>
                  <a:solidFill>
                    <a:srgbClr val="0F511F"/>
                  </a:solidFill>
                </a:ln>
                <a:solidFill>
                  <a:srgbClr val="0F511F"/>
                </a:solidFill>
                <a:latin typeface="Times New Roman" pitchFamily="18" charset="0"/>
                <a:cs typeface="Times New Roman" pitchFamily="18" charset="0"/>
              </a:rPr>
              <a:t>Верхний предел муниципального внутреннего долга Льговского района Курской области по состоянию на 01.01.2020 года запланирован в сумме 0  рублей, на 1 января 2021 года – в сумме 0 рублей, на 1 января 2022 года – в сумме 0 рублей что соответствует нормам бюджетного законодательства.</a:t>
            </a:r>
            <a:endParaRPr lang="ru-RU" dirty="0">
              <a:ln>
                <a:solidFill>
                  <a:srgbClr val="0F511F"/>
                </a:solidFill>
              </a:ln>
              <a:solidFill>
                <a:srgbClr val="0F511F"/>
              </a:solidFill>
              <a:latin typeface="Times New Roman" pitchFamily="18" charset="0"/>
              <a:cs typeface="Times New Roman" pitchFamily="18" charset="0"/>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15" descr="1untitled(33).jpg"/>
          <p:cNvPicPr>
            <a:picLocks noChangeAspect="1"/>
          </p:cNvPicPr>
          <p:nvPr/>
        </p:nvPicPr>
        <p:blipFill>
          <a:blip r:embed="rId2" cstate="print"/>
          <a:srcRect/>
          <a:stretch>
            <a:fillRect/>
          </a:stretch>
        </p:blipFill>
        <p:spPr bwMode="auto">
          <a:xfrm>
            <a:off x="6786578" y="0"/>
            <a:ext cx="1785918" cy="1972298"/>
          </a:xfrm>
          <a:prstGeom prst="rect">
            <a:avLst/>
          </a:prstGeom>
          <a:noFill/>
          <a:ln w="9525">
            <a:noFill/>
            <a:miter lim="800000"/>
            <a:headEnd/>
            <a:tailEnd/>
          </a:ln>
        </p:spPr>
      </p:pic>
      <p:sp>
        <p:nvSpPr>
          <p:cNvPr id="2" name="Заголовок 1"/>
          <p:cNvSpPr>
            <a:spLocks noGrp="1"/>
          </p:cNvSpPr>
          <p:nvPr>
            <p:ph type="title"/>
          </p:nvPr>
        </p:nvSpPr>
        <p:spPr>
          <a:xfrm>
            <a:off x="214282" y="214290"/>
            <a:ext cx="6429420" cy="5786478"/>
          </a:xfrm>
          <a:solidFill>
            <a:schemeClr val="accent4">
              <a:lumMod val="20000"/>
              <a:lumOff val="80000"/>
            </a:schemeClr>
          </a:solidFill>
        </p:spPr>
        <p:txBody>
          <a:bodyPr anchor="ctr">
            <a:noAutofit/>
          </a:bodyPr>
          <a:lstStyle/>
          <a:p>
            <a:pPr algn="ctr"/>
            <a:r>
              <a:rPr lang="ru-RU" sz="2000" dirty="0" smtClean="0">
                <a:solidFill>
                  <a:srgbClr val="000099"/>
                </a:solidFill>
              </a:rPr>
              <a:t>Контактная информация:</a:t>
            </a:r>
            <a:br>
              <a:rPr lang="ru-RU" sz="2000" dirty="0" smtClean="0">
                <a:solidFill>
                  <a:srgbClr val="000099"/>
                </a:solidFill>
              </a:rPr>
            </a:br>
            <a:r>
              <a:rPr lang="ru-RU" sz="2000" dirty="0" smtClean="0">
                <a:solidFill>
                  <a:srgbClr val="000099"/>
                </a:solidFill>
              </a:rPr>
              <a:t> </a:t>
            </a:r>
            <a:br>
              <a:rPr lang="ru-RU" sz="2000" dirty="0" smtClean="0">
                <a:solidFill>
                  <a:srgbClr val="000099"/>
                </a:solidFill>
              </a:rPr>
            </a:br>
            <a:r>
              <a:rPr lang="ru-RU" sz="2000" dirty="0" smtClean="0">
                <a:solidFill>
                  <a:srgbClr val="000099"/>
                </a:solidFill>
              </a:rPr>
              <a:t>Начальник управления финансов администрации</a:t>
            </a:r>
            <a:br>
              <a:rPr lang="ru-RU" sz="2000" dirty="0" smtClean="0">
                <a:solidFill>
                  <a:srgbClr val="000099"/>
                </a:solidFill>
              </a:rPr>
            </a:br>
            <a:r>
              <a:rPr lang="ru-RU" sz="2000" dirty="0" smtClean="0">
                <a:solidFill>
                  <a:srgbClr val="000099"/>
                </a:solidFill>
              </a:rPr>
              <a:t>Льговского района Курской области – </a:t>
            </a:r>
            <a:br>
              <a:rPr lang="ru-RU" sz="2000" dirty="0" smtClean="0">
                <a:solidFill>
                  <a:srgbClr val="000099"/>
                </a:solidFill>
              </a:rPr>
            </a:br>
            <a:r>
              <a:rPr lang="ru-RU" sz="2000" dirty="0" smtClean="0">
                <a:solidFill>
                  <a:srgbClr val="000099"/>
                </a:solidFill>
              </a:rPr>
              <a:t>Алферова Татьяна Васильевна</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sz="2000" dirty="0" smtClean="0">
                <a:solidFill>
                  <a:srgbClr val="000099"/>
                </a:solidFill>
              </a:rPr>
              <a:t> </a:t>
            </a:r>
            <a:br>
              <a:rPr lang="ru-RU" sz="2000" dirty="0" smtClean="0">
                <a:solidFill>
                  <a:srgbClr val="000099"/>
                </a:solidFill>
              </a:rPr>
            </a:br>
            <a:r>
              <a:rPr lang="ru-RU" sz="2000" dirty="0" smtClean="0">
                <a:solidFill>
                  <a:srgbClr val="000099"/>
                </a:solidFill>
              </a:rPr>
              <a:t>График работы с 8-00 до 17-00,</a:t>
            </a:r>
            <a:br>
              <a:rPr lang="ru-RU" sz="2000" dirty="0" smtClean="0">
                <a:solidFill>
                  <a:srgbClr val="000099"/>
                </a:solidFill>
              </a:rPr>
            </a:br>
            <a:r>
              <a:rPr lang="ru-RU" sz="2000" dirty="0" smtClean="0">
                <a:solidFill>
                  <a:srgbClr val="000099"/>
                </a:solidFill>
              </a:rPr>
              <a:t>перерыв с 12-00 до 13-00.</a:t>
            </a:r>
            <a:br>
              <a:rPr lang="ru-RU" sz="2000" dirty="0" smtClean="0">
                <a:solidFill>
                  <a:srgbClr val="000099"/>
                </a:solidFill>
              </a:rPr>
            </a:br>
            <a:r>
              <a:rPr lang="ru-RU" sz="2000" dirty="0" smtClean="0">
                <a:solidFill>
                  <a:srgbClr val="000099"/>
                </a:solidFill>
              </a:rPr>
              <a:t/>
            </a:r>
            <a:br>
              <a:rPr lang="ru-RU" sz="2000" dirty="0" smtClean="0">
                <a:solidFill>
                  <a:srgbClr val="000099"/>
                </a:solidFill>
              </a:rPr>
            </a:br>
            <a:r>
              <a:rPr lang="ru-RU" sz="2000" dirty="0" smtClean="0">
                <a:solidFill>
                  <a:srgbClr val="000099"/>
                </a:solidFill>
              </a:rPr>
              <a:t>Адрес:  307750, Курская  Область, г.Льгов, Красная площадь 4б</a:t>
            </a:r>
            <a:br>
              <a:rPr lang="ru-RU" sz="2000" dirty="0" smtClean="0">
                <a:solidFill>
                  <a:srgbClr val="000099"/>
                </a:solidFill>
              </a:rPr>
            </a:br>
            <a:r>
              <a:rPr lang="ru-RU" sz="2000" dirty="0" smtClean="0">
                <a:solidFill>
                  <a:srgbClr val="000099"/>
                </a:solidFill>
              </a:rPr>
              <a:t> </a:t>
            </a:r>
            <a:br>
              <a:rPr lang="ru-RU" sz="2000" dirty="0" smtClean="0">
                <a:solidFill>
                  <a:srgbClr val="000099"/>
                </a:solidFill>
              </a:rPr>
            </a:br>
            <a:r>
              <a:rPr lang="ru-RU" sz="2000" dirty="0" smtClean="0">
                <a:solidFill>
                  <a:srgbClr val="000099"/>
                </a:solidFill>
              </a:rPr>
              <a:t>Телефоны  (8 47140) 2-40-69, 2-24-89</a:t>
            </a:r>
            <a:br>
              <a:rPr lang="ru-RU" sz="2000" dirty="0" smtClean="0">
                <a:solidFill>
                  <a:srgbClr val="000099"/>
                </a:solidFill>
              </a:rPr>
            </a:br>
            <a:r>
              <a:rPr lang="ru-RU" sz="2000" dirty="0" smtClean="0">
                <a:solidFill>
                  <a:srgbClr val="000099"/>
                </a:solidFill>
              </a:rPr>
              <a:t>факс (8 47140) 2-24-89</a:t>
            </a:r>
            <a:br>
              <a:rPr lang="ru-RU" sz="2000" dirty="0" smtClean="0">
                <a:solidFill>
                  <a:srgbClr val="000099"/>
                </a:solidFill>
              </a:rPr>
            </a:br>
            <a:r>
              <a:rPr lang="ru-RU" sz="2000" dirty="0" smtClean="0">
                <a:solidFill>
                  <a:srgbClr val="000099"/>
                </a:solidFill>
              </a:rPr>
              <a:t>Электронная почта:   </a:t>
            </a:r>
            <a:r>
              <a:rPr lang="en-US" sz="2000" dirty="0" smtClean="0">
                <a:solidFill>
                  <a:srgbClr val="000099"/>
                </a:solidFill>
              </a:rPr>
              <a:t>ufinlgov@rambler.ru</a:t>
            </a:r>
            <a:endParaRPr lang="ru-RU" sz="2000" dirty="0">
              <a:solidFill>
                <a:srgbClr val="000099"/>
              </a:solidFill>
            </a:endParaRPr>
          </a:p>
        </p:txBody>
      </p:sp>
      <p:pic>
        <p:nvPicPr>
          <p:cNvPr id="4" name="Picture 72" descr="C:\Users\User\Desktop\ТЕСТЫ\фото 2\часы.jpg"/>
          <p:cNvPicPr>
            <a:picLocks noChangeAspect="1" noChangeArrowheads="1"/>
          </p:cNvPicPr>
          <p:nvPr/>
        </p:nvPicPr>
        <p:blipFill>
          <a:blip r:embed="rId3"/>
          <a:srcRect/>
          <a:stretch>
            <a:fillRect/>
          </a:stretch>
        </p:blipFill>
        <p:spPr bwMode="auto">
          <a:xfrm>
            <a:off x="6643702" y="4073368"/>
            <a:ext cx="2363906" cy="2356027"/>
          </a:xfrm>
          <a:prstGeom prst="flowChartConnector">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0" dirty="0" smtClean="0"/>
              <a:t/>
            </a:r>
            <a:br>
              <a:rPr lang="ru-RU" b="0" dirty="0" smtClean="0"/>
            </a:br>
            <a:endParaRPr lang="ru-RU" dirty="0"/>
          </a:p>
        </p:txBody>
      </p:sp>
      <p:sp>
        <p:nvSpPr>
          <p:cNvPr id="9" name="Прямоугольник 8"/>
          <p:cNvSpPr/>
          <p:nvPr/>
        </p:nvSpPr>
        <p:spPr>
          <a:xfrm>
            <a:off x="1357290" y="142852"/>
            <a:ext cx="6429420" cy="769441"/>
          </a:xfrm>
          <a:prstGeom prst="rect">
            <a:avLst/>
          </a:prstGeom>
        </p:spPr>
        <p:txBody>
          <a:bodyPr wrap="square">
            <a:spAutoFit/>
          </a:bodyPr>
          <a:lstStyle/>
          <a:p>
            <a:pPr algn="ctr"/>
            <a:r>
              <a:rPr lang="ru-RU" sz="2200" b="1" cap="all" dirty="0" smtClean="0">
                <a:ln w="9000" cmpd="sng">
                  <a:solidFill>
                    <a:srgbClr val="7030A0"/>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УЧАСТИЕ ОТДЕЛЬНОГО ГРАЖДАНИНА В </a:t>
            </a:r>
          </a:p>
          <a:p>
            <a:pPr algn="ctr"/>
            <a:r>
              <a:rPr lang="ru-RU" sz="2200" b="1" cap="all" dirty="0" smtClean="0">
                <a:ln w="9000" cmpd="sng">
                  <a:solidFill>
                    <a:srgbClr val="7030A0"/>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rPr>
              <a:t>БЮДЖЕТНОМ ПРОЦЕССЕ</a:t>
            </a:r>
            <a:endParaRPr lang="ru-RU" sz="2200" b="1" cap="all" dirty="0">
              <a:ln w="9000" cmpd="sng">
                <a:solidFill>
                  <a:srgbClr val="7030A0"/>
                </a:solidFill>
                <a:prstDash val="solid"/>
              </a:ln>
              <a:solidFill>
                <a:srgbClr val="7030A0"/>
              </a:soli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2" name="Содержимое 11" descr="images (2).jpg"/>
          <p:cNvPicPr>
            <a:picLocks noGrp="1" noChangeAspect="1"/>
          </p:cNvPicPr>
          <p:nvPr>
            <p:ph idx="1"/>
          </p:nvPr>
        </p:nvPicPr>
        <p:blipFill>
          <a:blip r:embed="rId2"/>
          <a:stretch>
            <a:fillRect/>
          </a:stretch>
        </p:blipFill>
        <p:spPr>
          <a:xfrm>
            <a:off x="3428992" y="857232"/>
            <a:ext cx="2164080" cy="1348740"/>
          </a:xfrm>
          <a:prstGeom prst="rect">
            <a:avLst/>
          </a:prstGeom>
        </p:spPr>
      </p:pic>
      <p:sp>
        <p:nvSpPr>
          <p:cNvPr id="13" name="Стрелка вниз 12"/>
          <p:cNvSpPr/>
          <p:nvPr/>
        </p:nvSpPr>
        <p:spPr>
          <a:xfrm>
            <a:off x="2071670" y="2071678"/>
            <a:ext cx="4929222" cy="642942"/>
          </a:xfrm>
          <a:prstGeom prst="downArrow">
            <a:avLst>
              <a:gd name="adj1" fmla="val 50000"/>
              <a:gd name="adj2" fmla="val 47968"/>
            </a:avLst>
          </a:prstGeom>
          <a:solidFill>
            <a:srgbClr val="A8F8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solidFill>
                  <a:srgbClr val="0070C0"/>
                </a:solidFill>
                <a:latin typeface="Times New Roman" pitchFamily="18" charset="0"/>
                <a:cs typeface="Times New Roman" pitchFamily="18" charset="0"/>
              </a:rPr>
              <a:t>КАК НАЛОГОПЛАТЕЛЬЩИК</a:t>
            </a:r>
            <a:endParaRPr lang="ru-RU" sz="1200" b="1" dirty="0">
              <a:solidFill>
                <a:srgbClr val="0070C0"/>
              </a:solidFill>
              <a:latin typeface="Times New Roman" pitchFamily="18" charset="0"/>
              <a:cs typeface="Times New Roman" pitchFamily="18" charset="0"/>
            </a:endParaRPr>
          </a:p>
        </p:txBody>
      </p:sp>
      <p:sp>
        <p:nvSpPr>
          <p:cNvPr id="14" name="Скругленный прямоугольник 13"/>
          <p:cNvSpPr/>
          <p:nvPr/>
        </p:nvSpPr>
        <p:spPr>
          <a:xfrm>
            <a:off x="785786" y="2714620"/>
            <a:ext cx="7358114" cy="57150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rgbClr val="7030A0"/>
                </a:solidFill>
                <a:latin typeface="Times New Roman" pitchFamily="18" charset="0"/>
                <a:cs typeface="Times New Roman" pitchFamily="18" charset="0"/>
              </a:rPr>
              <a:t>Является основным звеном, формирующим доходную часть бюджета</a:t>
            </a:r>
            <a:endParaRPr lang="ru-RU" b="1" dirty="0">
              <a:solidFill>
                <a:srgbClr val="7030A0"/>
              </a:solidFill>
              <a:latin typeface="Times New Roman" pitchFamily="18" charset="0"/>
              <a:cs typeface="Times New Roman" pitchFamily="18" charset="0"/>
            </a:endParaRPr>
          </a:p>
        </p:txBody>
      </p:sp>
      <p:pic>
        <p:nvPicPr>
          <p:cNvPr id="15" name="Рисунок 14" descr="images (19).jpg"/>
          <p:cNvPicPr>
            <a:picLocks noChangeAspect="1"/>
          </p:cNvPicPr>
          <p:nvPr/>
        </p:nvPicPr>
        <p:blipFill>
          <a:blip r:embed="rId3"/>
          <a:stretch>
            <a:fillRect/>
          </a:stretch>
        </p:blipFill>
        <p:spPr>
          <a:xfrm>
            <a:off x="3214678" y="4286256"/>
            <a:ext cx="2571750" cy="1771650"/>
          </a:xfrm>
          <a:prstGeom prst="rect">
            <a:avLst/>
          </a:prstGeom>
        </p:spPr>
      </p:pic>
      <p:sp>
        <p:nvSpPr>
          <p:cNvPr id="17" name="Выноска 1 16"/>
          <p:cNvSpPr/>
          <p:nvPr/>
        </p:nvSpPr>
        <p:spPr>
          <a:xfrm>
            <a:off x="1071538" y="3714752"/>
            <a:ext cx="1571636" cy="1143008"/>
          </a:xfrm>
          <a:prstGeom prst="borderCallout1">
            <a:avLst>
              <a:gd name="adj1" fmla="val 57861"/>
              <a:gd name="adj2" fmla="val 100933"/>
              <a:gd name="adj3" fmla="val 102278"/>
              <a:gd name="adj4" fmla="val 134067"/>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Налог на доходы физических лиц</a:t>
            </a:r>
            <a:endParaRPr lang="ru-RU" dirty="0">
              <a:ln>
                <a:solidFill>
                  <a:srgbClr val="0F511F"/>
                </a:solidFill>
              </a:ln>
              <a:solidFill>
                <a:srgbClr val="00B050"/>
              </a:solidFill>
              <a:latin typeface="Times New Roman" pitchFamily="18" charset="0"/>
              <a:cs typeface="Times New Roman" pitchFamily="18" charset="0"/>
            </a:endParaRPr>
          </a:p>
        </p:txBody>
      </p:sp>
      <p:sp>
        <p:nvSpPr>
          <p:cNvPr id="18" name="Выноска 1 17"/>
          <p:cNvSpPr/>
          <p:nvPr/>
        </p:nvSpPr>
        <p:spPr>
          <a:xfrm>
            <a:off x="1071538" y="5429264"/>
            <a:ext cx="1571636" cy="928694"/>
          </a:xfrm>
          <a:prstGeom prst="borderCallout1">
            <a:avLst>
              <a:gd name="adj1" fmla="val 66750"/>
              <a:gd name="adj2" fmla="val 102871"/>
              <a:gd name="adj3" fmla="val 12945"/>
              <a:gd name="adj4" fmla="val 136961"/>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Транспортный налог</a:t>
            </a:r>
            <a:endParaRPr lang="ru-RU" dirty="0">
              <a:ln>
                <a:solidFill>
                  <a:srgbClr val="0F511F"/>
                </a:solidFill>
              </a:ln>
              <a:solidFill>
                <a:srgbClr val="00B050"/>
              </a:solidFill>
              <a:latin typeface="Times New Roman" pitchFamily="18" charset="0"/>
              <a:cs typeface="Times New Roman" pitchFamily="18" charset="0"/>
            </a:endParaRPr>
          </a:p>
        </p:txBody>
      </p:sp>
      <p:sp>
        <p:nvSpPr>
          <p:cNvPr id="19" name="Выноска 1 18"/>
          <p:cNvSpPr/>
          <p:nvPr/>
        </p:nvSpPr>
        <p:spPr>
          <a:xfrm>
            <a:off x="6572264" y="3857628"/>
            <a:ext cx="1343028" cy="857256"/>
          </a:xfrm>
          <a:prstGeom prst="borderCallout1">
            <a:avLst>
              <a:gd name="adj1" fmla="val 45417"/>
              <a:gd name="adj2" fmla="val -2660"/>
              <a:gd name="adj3" fmla="val 117833"/>
              <a:gd name="adj4" fmla="val -58759"/>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Налог на имущество</a:t>
            </a:r>
            <a:endParaRPr lang="ru-RU" dirty="0">
              <a:ln>
                <a:solidFill>
                  <a:srgbClr val="0F511F"/>
                </a:solidFill>
              </a:ln>
              <a:solidFill>
                <a:srgbClr val="00B050"/>
              </a:solidFill>
              <a:latin typeface="Times New Roman" pitchFamily="18" charset="0"/>
              <a:cs typeface="Times New Roman" pitchFamily="18" charset="0"/>
            </a:endParaRPr>
          </a:p>
        </p:txBody>
      </p:sp>
      <p:sp>
        <p:nvSpPr>
          <p:cNvPr id="20" name="Выноска 1 19"/>
          <p:cNvSpPr/>
          <p:nvPr/>
        </p:nvSpPr>
        <p:spPr>
          <a:xfrm>
            <a:off x="6572264" y="5357826"/>
            <a:ext cx="1343028" cy="857256"/>
          </a:xfrm>
          <a:prstGeom prst="borderCallout1">
            <a:avLst>
              <a:gd name="adj1" fmla="val 59639"/>
              <a:gd name="adj2" fmla="val -1525"/>
              <a:gd name="adj3" fmla="val 14723"/>
              <a:gd name="adj4" fmla="val -57624"/>
            </a:avLst>
          </a:prstGeom>
          <a:solidFill>
            <a:schemeClr val="accent4">
              <a:lumMod val="20000"/>
              <a:lumOff val="8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ln>
                  <a:solidFill>
                    <a:srgbClr val="0F511F"/>
                  </a:solidFill>
                </a:ln>
                <a:solidFill>
                  <a:srgbClr val="00B050"/>
                </a:solidFill>
                <a:latin typeface="Times New Roman" pitchFamily="18" charset="0"/>
                <a:cs typeface="Times New Roman" pitchFamily="18" charset="0"/>
              </a:rPr>
              <a:t>Земельный налог</a:t>
            </a:r>
            <a:endParaRPr lang="ru-RU" dirty="0">
              <a:ln>
                <a:solidFill>
                  <a:srgbClr val="0F511F"/>
                </a:solidFill>
              </a:ln>
              <a:solidFill>
                <a:srgbClr val="00B05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85728"/>
            <a:ext cx="8229600" cy="1143000"/>
          </a:xfrm>
        </p:spPr>
        <p:txBody>
          <a:bodyPr>
            <a:normAutofit/>
          </a:bodyPr>
          <a:lstStyle/>
          <a:p>
            <a:r>
              <a:rPr lang="ru-RU" sz="2800" dirty="0" smtClean="0"/>
              <a:t>ДОХОДЫ БЮДЖЕТА   </a:t>
            </a:r>
            <a:r>
              <a:rPr lang="ru-RU" sz="2800" i="1" dirty="0" smtClean="0"/>
              <a:t> -  поступления денежных средств в бюджет</a:t>
            </a:r>
            <a:endParaRPr lang="ru-RU" sz="2800" dirty="0"/>
          </a:p>
        </p:txBody>
      </p:sp>
      <p:sp>
        <p:nvSpPr>
          <p:cNvPr id="3" name="Содержимое 2"/>
          <p:cNvSpPr>
            <a:spLocks noGrp="1"/>
          </p:cNvSpPr>
          <p:nvPr>
            <p:ph idx="1"/>
          </p:nvPr>
        </p:nvSpPr>
        <p:spPr/>
        <p:txBody>
          <a:bodyPr>
            <a:normAutofit fontScale="92500"/>
          </a:bodyPr>
          <a:lstStyle/>
          <a:p>
            <a:pPr algn="just"/>
            <a:r>
              <a:rPr lang="ru-RU" sz="1900" dirty="0" smtClean="0">
                <a:solidFill>
                  <a:schemeClr val="accent4">
                    <a:lumMod val="75000"/>
                  </a:schemeClr>
                </a:solidFill>
              </a:rPr>
              <a:t>Каждый житель Льговского муниципального района является участником формирования этого плана с одной стороны как налогоплательщик, наполняя доходы бюджета, с другой – он получает часть расходов как потребитель общественных услуг. Муниципальный район расходует поступившие доходы для выполнения своих функций и предоставления муниципальных услуг: образование, культура, спорт, социальное обеспечение, поддержка экономики, гарантии безопасности и правопорядка, защита общественных интересов, гражданских прав и свобод и др</a:t>
            </a:r>
            <a:r>
              <a:rPr lang="ru-RU" sz="1900" dirty="0" smtClean="0">
                <a:solidFill>
                  <a:srgbClr val="FFFF00"/>
                </a:solidFill>
              </a:rPr>
              <a:t>.</a:t>
            </a:r>
          </a:p>
          <a:p>
            <a:pPr algn="just"/>
            <a:r>
              <a:rPr lang="ru-RU" sz="2200" dirty="0" smtClean="0">
                <a:solidFill>
                  <a:srgbClr val="002060"/>
                </a:solidFill>
              </a:rPr>
              <a:t>Граждане — и как налогоплательщики, и как потребители муниципальных услуг — должны быть уверены в том, что передаваемые ими в распоряжение средства используются прозрачно и эффективно, приносят конкретные результаты как для общества в целом, так и для каждой семьи, для каждого человека.</a:t>
            </a:r>
          </a:p>
          <a:p>
            <a:endParaRPr lang="ru-RU" dirty="0"/>
          </a:p>
        </p:txBody>
      </p:sp>
      <p:pic>
        <p:nvPicPr>
          <p:cNvPr id="4" name="Рисунок 3" descr="6d657bb7825d35429ac1819035790c34.jpg"/>
          <p:cNvPicPr>
            <a:picLocks noChangeAspect="1"/>
          </p:cNvPicPr>
          <p:nvPr/>
        </p:nvPicPr>
        <p:blipFill>
          <a:blip r:embed="rId2"/>
          <a:stretch>
            <a:fillRect/>
          </a:stretch>
        </p:blipFill>
        <p:spPr>
          <a:xfrm>
            <a:off x="7786678" y="3857628"/>
            <a:ext cx="1357322" cy="92869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Рисунок 4" descr="chs.jpg"/>
          <p:cNvPicPr>
            <a:picLocks noChangeAspect="1"/>
          </p:cNvPicPr>
          <p:nvPr/>
        </p:nvPicPr>
        <p:blipFill>
          <a:blip r:embed="rId3" cstate="print"/>
          <a:stretch>
            <a:fillRect/>
          </a:stretch>
        </p:blipFill>
        <p:spPr>
          <a:xfrm rot="20506770">
            <a:off x="7678454" y="5958451"/>
            <a:ext cx="1305353" cy="673722"/>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Рисунок 5" descr="pupils.jpg"/>
          <p:cNvPicPr>
            <a:picLocks noChangeAspect="1"/>
          </p:cNvPicPr>
          <p:nvPr/>
        </p:nvPicPr>
        <p:blipFill>
          <a:blip r:embed="rId4" cstate="print"/>
          <a:stretch>
            <a:fillRect/>
          </a:stretch>
        </p:blipFill>
        <p:spPr>
          <a:xfrm rot="20013796">
            <a:off x="7500972" y="698672"/>
            <a:ext cx="1473447" cy="110789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042"/>
            <a:ext cx="7239000" cy="962998"/>
          </a:xfrm>
        </p:spPr>
        <p:txBody>
          <a:bodyPr>
            <a:normAutofit fontScale="90000"/>
          </a:bodyPr>
          <a:lstStyle/>
          <a:p>
            <a:pPr algn="ctr"/>
            <a:r>
              <a:rPr lang="ru-RU" dirty="0" smtClean="0"/>
              <a:t>На чем основывается проект районного бюджета?</a:t>
            </a:r>
            <a:br>
              <a:rPr lang="ru-RU" dirty="0" smtClean="0"/>
            </a:br>
            <a:endParaRPr lang="ru-RU" dirty="0"/>
          </a:p>
        </p:txBody>
      </p:sp>
      <p:grpSp>
        <p:nvGrpSpPr>
          <p:cNvPr id="4" name="Группа 38"/>
          <p:cNvGrpSpPr>
            <a:grpSpLocks noGrp="1"/>
          </p:cNvGrpSpPr>
          <p:nvPr>
            <p:ph idx="1"/>
          </p:nvPr>
        </p:nvGrpSpPr>
        <p:grpSpPr bwMode="auto">
          <a:xfrm>
            <a:off x="285720" y="1071546"/>
            <a:ext cx="7786742" cy="5248275"/>
            <a:chOff x="128464" y="1700517"/>
            <a:chExt cx="9868195" cy="4931647"/>
          </a:xfrm>
        </p:grpSpPr>
        <p:cxnSp>
          <p:nvCxnSpPr>
            <p:cNvPr id="5" name="Прямая соединительная линия 35"/>
            <p:cNvCxnSpPr>
              <a:cxnSpLocks noChangeShapeType="1"/>
            </p:cNvCxnSpPr>
            <p:nvPr/>
          </p:nvCxnSpPr>
          <p:spPr bwMode="auto">
            <a:xfrm>
              <a:off x="4953000" y="2636912"/>
              <a:ext cx="0" cy="432048"/>
            </a:xfrm>
            <a:prstGeom prst="line">
              <a:avLst/>
            </a:prstGeom>
            <a:noFill/>
            <a:ln w="9525" algn="ctr">
              <a:solidFill>
                <a:srgbClr val="000000"/>
              </a:solidFill>
              <a:round/>
              <a:headEnd/>
              <a:tailEnd/>
            </a:ln>
          </p:spPr>
        </p:cxnSp>
        <p:sp>
          <p:nvSpPr>
            <p:cNvPr id="6" name="AutoShape 17"/>
            <p:cNvSpPr>
              <a:spLocks noChangeArrowheads="1"/>
            </p:cNvSpPr>
            <p:nvPr/>
          </p:nvSpPr>
          <p:spPr bwMode="auto">
            <a:xfrm>
              <a:off x="639118" y="1700517"/>
              <a:ext cx="8902164" cy="935783"/>
            </a:xfrm>
            <a:prstGeom prst="roundRect">
              <a:avLst>
                <a:gd name="adj" fmla="val 16667"/>
              </a:avLst>
            </a:prstGeom>
            <a:solidFill>
              <a:srgbClr val="FF6600"/>
            </a:solidFill>
            <a:ln>
              <a:headEnd/>
              <a:tailEnd/>
            </a:ln>
          </p:spPr>
          <p:style>
            <a:lnRef idx="1">
              <a:schemeClr val="accent1"/>
            </a:lnRef>
            <a:fillRef idx="3">
              <a:schemeClr val="accent1"/>
            </a:fillRef>
            <a:effectRef idx="2">
              <a:schemeClr val="accent1"/>
            </a:effectRef>
            <a:fontRef idx="minor">
              <a:schemeClr val="lt1"/>
            </a:fontRef>
          </p:style>
          <p:txBody>
            <a:bodyPr lIns="108265" tIns="54132" rIns="108265" bIns="54132"/>
            <a:lstStyle/>
            <a:p>
              <a:pPr algn="ctr" defTabSz="936382">
                <a:spcBef>
                  <a:spcPts val="617"/>
                </a:spcBef>
                <a:defRPr/>
              </a:pPr>
              <a:r>
                <a:rPr lang="ru-RU" sz="2400" i="1" dirty="0" smtClean="0">
                  <a:solidFill>
                    <a:srgbClr val="002060"/>
                  </a:solidFill>
                </a:rPr>
                <a:t>СОСТАВЛЕНИЕ ПРОЕКТА РАЙОННОГО БЮДЖЕТА ОСНОВЫВАЕТСЯ НА:</a:t>
              </a:r>
              <a:endParaRPr lang="ru-RU" sz="2400" b="0" i="1" dirty="0">
                <a:solidFill>
                  <a:srgbClr val="002060"/>
                </a:solidFill>
              </a:endParaRPr>
            </a:p>
          </p:txBody>
        </p:sp>
        <p:sp>
          <p:nvSpPr>
            <p:cNvPr id="7" name="AutoShape 18"/>
            <p:cNvSpPr>
              <a:spLocks noChangeArrowheads="1"/>
            </p:cNvSpPr>
            <p:nvPr/>
          </p:nvSpPr>
          <p:spPr bwMode="auto">
            <a:xfrm>
              <a:off x="2072680" y="3645024"/>
              <a:ext cx="1915414" cy="2972066"/>
            </a:xfrm>
            <a:prstGeom prst="roundRect">
              <a:avLst>
                <a:gd name="adj" fmla="val 16667"/>
              </a:avLst>
            </a:prstGeom>
            <a:solidFill>
              <a:schemeClr val="accent5">
                <a:lumMod val="40000"/>
                <a:lumOff val="60000"/>
              </a:schemeClr>
            </a:solidFill>
            <a:ln>
              <a:solidFill>
                <a:srgbClr val="000099"/>
              </a:solidFill>
              <a:headEnd/>
              <a:tailEnd/>
            </a:ln>
          </p:spPr>
          <p:style>
            <a:lnRef idx="0">
              <a:schemeClr val="accent1"/>
            </a:lnRef>
            <a:fillRef idx="3">
              <a:schemeClr val="accent1"/>
            </a:fillRef>
            <a:effectRef idx="3">
              <a:schemeClr val="accent1"/>
            </a:effectRef>
            <a:fontRef idx="minor">
              <a:schemeClr val="lt1"/>
            </a:fontRef>
          </p:style>
          <p:txBody>
            <a:bodyPr lIns="63936" tIns="54132" rIns="63936" bIns="54132"/>
            <a:lstStyle/>
            <a:p>
              <a:pPr algn="ctr" defTabSz="935038"/>
              <a:r>
                <a:rPr lang="ru-RU" sz="1400" i="1" dirty="0" smtClean="0">
                  <a:solidFill>
                    <a:srgbClr val="002060"/>
                  </a:solidFill>
                </a:rPr>
                <a:t>Основных </a:t>
              </a:r>
              <a:r>
                <a:rPr lang="ru-RU" sz="1400" i="1" dirty="0">
                  <a:solidFill>
                    <a:srgbClr val="002060"/>
                  </a:solidFill>
                </a:rPr>
                <a:t>направлениях бюджетной политики и Основных направлениях налоговой политики </a:t>
              </a:r>
              <a:r>
                <a:rPr lang="ru-RU" sz="1400" i="1" dirty="0" smtClean="0">
                  <a:solidFill>
                    <a:srgbClr val="002060"/>
                  </a:solidFill>
                </a:rPr>
                <a:t>Льговского района Курской </a:t>
              </a:r>
              <a:r>
                <a:rPr lang="ru-RU" sz="1400" i="1" dirty="0">
                  <a:solidFill>
                    <a:srgbClr val="002060"/>
                  </a:solidFill>
                </a:rPr>
                <a:t>области</a:t>
              </a:r>
              <a:endParaRPr lang="ru-RU" sz="1400" b="0" i="1" dirty="0">
                <a:solidFill>
                  <a:srgbClr val="002060"/>
                </a:solidFill>
              </a:endParaRPr>
            </a:p>
          </p:txBody>
        </p:sp>
        <p:sp>
          <p:nvSpPr>
            <p:cNvPr id="8" name="AutoShape 19"/>
            <p:cNvSpPr>
              <a:spLocks noChangeArrowheads="1"/>
            </p:cNvSpPr>
            <p:nvPr/>
          </p:nvSpPr>
          <p:spPr bwMode="auto">
            <a:xfrm>
              <a:off x="4088904" y="3645024"/>
              <a:ext cx="1800200" cy="2987140"/>
            </a:xfrm>
            <a:prstGeom prst="roundRect">
              <a:avLst>
                <a:gd name="adj" fmla="val 16667"/>
              </a:avLst>
            </a:prstGeom>
            <a:solidFill>
              <a:schemeClr val="tx2">
                <a:lumMod val="40000"/>
                <a:lumOff val="60000"/>
              </a:schemeClr>
            </a:solidFill>
            <a:ln>
              <a:solidFill>
                <a:srgbClr val="00B050"/>
              </a:solidFill>
              <a:headEnd/>
              <a:tailEnd/>
            </a:ln>
          </p:spPr>
          <p:style>
            <a:lnRef idx="0">
              <a:schemeClr val="accent1"/>
            </a:lnRef>
            <a:fillRef idx="3">
              <a:schemeClr val="accent1"/>
            </a:fillRef>
            <a:effectRef idx="3">
              <a:schemeClr val="accent1"/>
            </a:effectRef>
            <a:fontRef idx="minor">
              <a:schemeClr val="lt1"/>
            </a:fontRef>
          </p:style>
          <p:txBody>
            <a:bodyPr lIns="63936" tIns="54132" rIns="63936" bIns="54132"/>
            <a:lstStyle/>
            <a:p>
              <a:pPr defTabSz="935038"/>
              <a:endParaRPr lang="ru-RU" sz="1200" dirty="0">
                <a:solidFill>
                  <a:srgbClr val="333399"/>
                </a:solidFill>
              </a:endParaRPr>
            </a:p>
            <a:p>
              <a:pPr defTabSz="935038"/>
              <a:endParaRPr lang="ru-RU" sz="1200" dirty="0">
                <a:solidFill>
                  <a:srgbClr val="333399"/>
                </a:solidFill>
              </a:endParaRPr>
            </a:p>
            <a:p>
              <a:pPr defTabSz="935038"/>
              <a:endParaRPr lang="ru-RU" sz="1400" dirty="0">
                <a:solidFill>
                  <a:srgbClr val="333399"/>
                </a:solidFill>
              </a:endParaRPr>
            </a:p>
            <a:p>
              <a:pPr algn="ctr" defTabSz="935038"/>
              <a:r>
                <a:rPr lang="ru-RU" sz="1400" i="1" dirty="0">
                  <a:solidFill>
                    <a:srgbClr val="002060"/>
                  </a:solidFill>
                </a:rPr>
                <a:t>Прогнозе социально-экономического развития </a:t>
              </a:r>
              <a:r>
                <a:rPr lang="ru-RU" sz="1400" i="1" dirty="0" smtClean="0">
                  <a:solidFill>
                    <a:srgbClr val="002060"/>
                  </a:solidFill>
                </a:rPr>
                <a:t> Льговского района Курской </a:t>
              </a:r>
              <a:r>
                <a:rPr lang="ru-RU" sz="1400" i="1" dirty="0">
                  <a:solidFill>
                    <a:srgbClr val="002060"/>
                  </a:solidFill>
                </a:rPr>
                <a:t>области</a:t>
              </a:r>
              <a:endParaRPr lang="ru-RU" sz="1400" b="0" i="1" dirty="0">
                <a:solidFill>
                  <a:srgbClr val="002060"/>
                </a:solidFill>
              </a:endParaRPr>
            </a:p>
          </p:txBody>
        </p:sp>
        <p:sp>
          <p:nvSpPr>
            <p:cNvPr id="9" name="AutoShape 20"/>
            <p:cNvSpPr>
              <a:spLocks noChangeArrowheads="1"/>
            </p:cNvSpPr>
            <p:nvPr/>
          </p:nvSpPr>
          <p:spPr bwMode="auto">
            <a:xfrm>
              <a:off x="6033120" y="3645024"/>
              <a:ext cx="1872208" cy="2972066"/>
            </a:xfrm>
            <a:prstGeom prst="roundRect">
              <a:avLst>
                <a:gd name="adj" fmla="val 16667"/>
              </a:avLst>
            </a:prstGeom>
            <a:solidFill>
              <a:schemeClr val="accent2">
                <a:lumMod val="40000"/>
                <a:lumOff val="60000"/>
              </a:schemeClr>
            </a:solidFill>
            <a:ln>
              <a:solidFill>
                <a:srgbClr val="FFFF00"/>
              </a:solidFill>
              <a:headEnd/>
              <a:tailEnd/>
            </a:ln>
          </p:spPr>
          <p:style>
            <a:lnRef idx="0">
              <a:schemeClr val="accent1"/>
            </a:lnRef>
            <a:fillRef idx="3">
              <a:schemeClr val="accent1"/>
            </a:fillRef>
            <a:effectRef idx="3">
              <a:schemeClr val="accent1"/>
            </a:effectRef>
            <a:fontRef idx="minor">
              <a:schemeClr val="lt1"/>
            </a:fontRef>
          </p:style>
          <p:txBody>
            <a:bodyPr lIns="21312" tIns="54132" rIns="21312" bIns="54132"/>
            <a:lstStyle/>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algn="ctr" defTabSz="935038"/>
              <a:r>
                <a:rPr lang="ru-RU" sz="1400" i="1" dirty="0">
                  <a:solidFill>
                    <a:srgbClr val="002060"/>
                  </a:solidFill>
                </a:rPr>
                <a:t>Бюджетном прогнозе </a:t>
              </a:r>
              <a:r>
                <a:rPr lang="ru-RU" sz="1400" i="1" dirty="0" smtClean="0">
                  <a:solidFill>
                    <a:srgbClr val="002060"/>
                  </a:solidFill>
                </a:rPr>
                <a:t> Льговского района</a:t>
              </a:r>
              <a:endParaRPr lang="ru-RU" sz="1400" i="1" dirty="0">
                <a:solidFill>
                  <a:srgbClr val="002060"/>
                </a:solidFill>
              </a:endParaRPr>
            </a:p>
            <a:p>
              <a:pPr algn="ctr" defTabSz="935038"/>
              <a:r>
                <a:rPr lang="ru-RU" sz="1400" i="1" dirty="0">
                  <a:solidFill>
                    <a:srgbClr val="002060"/>
                  </a:solidFill>
                </a:rPr>
                <a:t>Курской области на долгосрочный период</a:t>
              </a:r>
              <a:endParaRPr lang="ru-RU" sz="1400" b="0" i="1" dirty="0">
                <a:solidFill>
                  <a:srgbClr val="002060"/>
                </a:solidFill>
              </a:endParaRPr>
            </a:p>
          </p:txBody>
        </p:sp>
        <p:sp>
          <p:nvSpPr>
            <p:cNvPr id="10" name="AutoShape 21"/>
            <p:cNvSpPr>
              <a:spLocks noChangeArrowheads="1"/>
            </p:cNvSpPr>
            <p:nvPr/>
          </p:nvSpPr>
          <p:spPr bwMode="auto">
            <a:xfrm>
              <a:off x="128464" y="3477164"/>
              <a:ext cx="1800200" cy="3139925"/>
            </a:xfrm>
            <a:prstGeom prst="roundRect">
              <a:avLst>
                <a:gd name="adj" fmla="val 16667"/>
              </a:avLst>
            </a:prstGeom>
            <a:solidFill>
              <a:schemeClr val="accent4">
                <a:lumMod val="40000"/>
                <a:lumOff val="60000"/>
              </a:schemeClr>
            </a:solidFill>
            <a:ln>
              <a:solidFill>
                <a:srgbClr val="FF0000"/>
              </a:solidFill>
              <a:headEnd/>
              <a:tailEnd/>
            </a:ln>
          </p:spPr>
          <p:style>
            <a:lnRef idx="0">
              <a:schemeClr val="accent1"/>
            </a:lnRef>
            <a:fillRef idx="3">
              <a:schemeClr val="accent1"/>
            </a:fillRef>
            <a:effectRef idx="3">
              <a:schemeClr val="accent1"/>
            </a:effectRef>
            <a:fontRef idx="minor">
              <a:schemeClr val="lt1"/>
            </a:fontRef>
          </p:style>
          <p:txBody>
            <a:bodyPr lIns="72000" tIns="54132" rIns="72000" bIns="54132"/>
            <a:lstStyle/>
            <a:p>
              <a:pPr defTabSz="935038"/>
              <a:endParaRPr lang="ru-RU" sz="1000" i="1" dirty="0">
                <a:solidFill>
                  <a:srgbClr val="333399"/>
                </a:solidFill>
              </a:endParaRPr>
            </a:p>
            <a:p>
              <a:pPr algn="ctr" defTabSz="935038"/>
              <a:r>
                <a:rPr lang="ru-RU" sz="1400" i="1" dirty="0">
                  <a:solidFill>
                    <a:srgbClr val="002060"/>
                  </a:solidFill>
                </a:rPr>
                <a:t>Положениях послания Президента РФ Федеральному Собранию РФ, определяющих бюджетную политику в Российской Федерации</a:t>
              </a:r>
            </a:p>
            <a:p>
              <a:pPr defTabSz="935038"/>
              <a:endParaRPr lang="ru-RU" sz="1600" b="0" i="1" dirty="0">
                <a:solidFill>
                  <a:schemeClr val="tx1"/>
                </a:solidFill>
              </a:endParaRPr>
            </a:p>
          </p:txBody>
        </p:sp>
        <p:sp>
          <p:nvSpPr>
            <p:cNvPr id="11" name="Line 24"/>
            <p:cNvSpPr>
              <a:spLocks noChangeShapeType="1"/>
            </p:cNvSpPr>
            <p:nvPr/>
          </p:nvSpPr>
          <p:spPr bwMode="auto">
            <a:xfrm flipH="1">
              <a:off x="885328" y="3043080"/>
              <a:ext cx="57940" cy="402769"/>
            </a:xfrm>
            <a:prstGeom prst="line">
              <a:avLst/>
            </a:prstGeom>
            <a:noFill/>
            <a:ln w="9525">
              <a:solidFill>
                <a:srgbClr val="000000"/>
              </a:solidFill>
              <a:round/>
              <a:headEnd/>
              <a:tailEnd type="triangle" w="med" len="med"/>
            </a:ln>
          </p:spPr>
          <p:txBody>
            <a:bodyPr/>
            <a:lstStyle/>
            <a:p>
              <a:endParaRPr lang="ru-RU"/>
            </a:p>
          </p:txBody>
        </p:sp>
        <p:sp>
          <p:nvSpPr>
            <p:cNvPr id="12" name="Line 25"/>
            <p:cNvSpPr>
              <a:spLocks noChangeShapeType="1"/>
            </p:cNvSpPr>
            <p:nvPr/>
          </p:nvSpPr>
          <p:spPr bwMode="auto">
            <a:xfrm>
              <a:off x="3008784" y="3068960"/>
              <a:ext cx="0" cy="565297"/>
            </a:xfrm>
            <a:prstGeom prst="line">
              <a:avLst/>
            </a:prstGeom>
            <a:noFill/>
            <a:ln w="9525">
              <a:solidFill>
                <a:srgbClr val="000000"/>
              </a:solidFill>
              <a:round/>
              <a:headEnd/>
              <a:tailEnd type="triangle" w="med" len="med"/>
            </a:ln>
          </p:spPr>
          <p:txBody>
            <a:bodyPr/>
            <a:lstStyle/>
            <a:p>
              <a:endParaRPr lang="ru-RU"/>
            </a:p>
          </p:txBody>
        </p:sp>
        <p:sp>
          <p:nvSpPr>
            <p:cNvPr id="13" name="Line 26"/>
            <p:cNvSpPr>
              <a:spLocks noChangeShapeType="1"/>
            </p:cNvSpPr>
            <p:nvPr/>
          </p:nvSpPr>
          <p:spPr bwMode="auto">
            <a:xfrm>
              <a:off x="4953000" y="3068960"/>
              <a:ext cx="0" cy="565297"/>
            </a:xfrm>
            <a:prstGeom prst="line">
              <a:avLst/>
            </a:prstGeom>
            <a:noFill/>
            <a:ln w="9525">
              <a:solidFill>
                <a:srgbClr val="000000"/>
              </a:solidFill>
              <a:round/>
              <a:headEnd/>
              <a:tailEnd type="triangle" w="med" len="med"/>
            </a:ln>
          </p:spPr>
          <p:txBody>
            <a:bodyPr/>
            <a:lstStyle/>
            <a:p>
              <a:endParaRPr lang="ru-RU"/>
            </a:p>
          </p:txBody>
        </p:sp>
        <p:sp>
          <p:nvSpPr>
            <p:cNvPr id="14" name="Line 27"/>
            <p:cNvSpPr>
              <a:spLocks noChangeShapeType="1"/>
            </p:cNvSpPr>
            <p:nvPr/>
          </p:nvSpPr>
          <p:spPr bwMode="auto">
            <a:xfrm>
              <a:off x="6969224" y="3068960"/>
              <a:ext cx="0" cy="565297"/>
            </a:xfrm>
            <a:prstGeom prst="line">
              <a:avLst/>
            </a:prstGeom>
            <a:noFill/>
            <a:ln w="9525">
              <a:solidFill>
                <a:srgbClr val="000000"/>
              </a:solidFill>
              <a:round/>
              <a:headEnd/>
              <a:tailEnd type="triangle" w="med" len="med"/>
            </a:ln>
          </p:spPr>
          <p:txBody>
            <a:bodyPr/>
            <a:lstStyle/>
            <a:p>
              <a:endParaRPr lang="ru-RU"/>
            </a:p>
          </p:txBody>
        </p:sp>
        <p:cxnSp>
          <p:nvCxnSpPr>
            <p:cNvPr id="15" name="Прямая соединительная линия 15"/>
            <p:cNvCxnSpPr>
              <a:cxnSpLocks noChangeShapeType="1"/>
              <a:stCxn id="11" idx="0"/>
              <a:endCxn id="17" idx="0"/>
            </p:cNvCxnSpPr>
            <p:nvPr/>
          </p:nvCxnSpPr>
          <p:spPr bwMode="auto">
            <a:xfrm rot="16200000" flipH="1">
              <a:off x="4951418" y="-965070"/>
              <a:ext cx="25880" cy="8042180"/>
            </a:xfrm>
            <a:prstGeom prst="line">
              <a:avLst/>
            </a:prstGeom>
            <a:noFill/>
            <a:ln w="9525" algn="ctr">
              <a:solidFill>
                <a:schemeClr val="tx1"/>
              </a:solidFill>
              <a:round/>
              <a:headEnd/>
              <a:tailEnd/>
            </a:ln>
          </p:spPr>
        </p:cxnSp>
        <p:sp>
          <p:nvSpPr>
            <p:cNvPr id="16" name="AutoShape 20"/>
            <p:cNvSpPr>
              <a:spLocks noChangeArrowheads="1"/>
            </p:cNvSpPr>
            <p:nvPr/>
          </p:nvSpPr>
          <p:spPr bwMode="auto">
            <a:xfrm>
              <a:off x="8008943" y="3644686"/>
              <a:ext cx="1987716" cy="2972066"/>
            </a:xfrm>
            <a:prstGeom prst="roundRect">
              <a:avLst>
                <a:gd name="adj" fmla="val 16667"/>
              </a:avLst>
            </a:prstGeom>
            <a:solidFill>
              <a:schemeClr val="accent6">
                <a:lumMod val="40000"/>
                <a:lumOff val="60000"/>
              </a:schemeClr>
            </a:solidFill>
            <a:ln>
              <a:solidFill>
                <a:srgbClr val="7030A0"/>
              </a:solidFill>
              <a:headEnd/>
              <a:tailEnd/>
            </a:ln>
          </p:spPr>
          <p:style>
            <a:lnRef idx="0">
              <a:schemeClr val="accent1"/>
            </a:lnRef>
            <a:fillRef idx="3">
              <a:schemeClr val="accent1"/>
            </a:fillRef>
            <a:effectRef idx="3">
              <a:schemeClr val="accent1"/>
            </a:effectRef>
            <a:fontRef idx="minor">
              <a:schemeClr val="lt1"/>
            </a:fontRef>
          </p:style>
          <p:txBody>
            <a:bodyPr lIns="21312" tIns="54132" rIns="21312" bIns="54132"/>
            <a:lstStyle/>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defTabSz="935038"/>
              <a:endParaRPr lang="ru-RU" sz="1500" dirty="0">
                <a:solidFill>
                  <a:srgbClr val="333399"/>
                </a:solidFill>
                <a:latin typeface="Verdana" pitchFamily="34" charset="0"/>
              </a:endParaRPr>
            </a:p>
            <a:p>
              <a:pPr defTabSz="935038"/>
              <a:endParaRPr lang="ru-RU" sz="1600" i="1" dirty="0">
                <a:solidFill>
                  <a:srgbClr val="333399"/>
                </a:solidFill>
              </a:endParaRPr>
            </a:p>
            <a:p>
              <a:pPr algn="ctr" defTabSz="935038"/>
              <a:r>
                <a:rPr lang="ru-RU" sz="1400" i="1" dirty="0" smtClean="0">
                  <a:solidFill>
                    <a:srgbClr val="002060"/>
                  </a:solidFill>
                </a:rPr>
                <a:t>Муниципальных </a:t>
              </a:r>
              <a:r>
                <a:rPr lang="ru-RU" sz="1400" i="1" dirty="0">
                  <a:solidFill>
                    <a:srgbClr val="002060"/>
                  </a:solidFill>
                </a:rPr>
                <a:t>программах </a:t>
              </a:r>
              <a:r>
                <a:rPr lang="ru-RU" sz="1400" i="1" dirty="0" smtClean="0">
                  <a:solidFill>
                    <a:srgbClr val="002060"/>
                  </a:solidFill>
                </a:rPr>
                <a:t> Льговского района Курской </a:t>
              </a:r>
              <a:r>
                <a:rPr lang="ru-RU" sz="1400" i="1" dirty="0">
                  <a:solidFill>
                    <a:srgbClr val="002060"/>
                  </a:solidFill>
                </a:rPr>
                <a:t>области</a:t>
              </a:r>
              <a:endParaRPr lang="ru-RU" sz="1400" b="0" i="1" dirty="0">
                <a:solidFill>
                  <a:srgbClr val="002060"/>
                </a:solidFill>
              </a:endParaRPr>
            </a:p>
          </p:txBody>
        </p:sp>
        <p:sp>
          <p:nvSpPr>
            <p:cNvPr id="17" name="Line 25"/>
            <p:cNvSpPr>
              <a:spLocks noChangeShapeType="1"/>
            </p:cNvSpPr>
            <p:nvPr/>
          </p:nvSpPr>
          <p:spPr bwMode="auto">
            <a:xfrm>
              <a:off x="8985448" y="3068960"/>
              <a:ext cx="0" cy="565297"/>
            </a:xfrm>
            <a:prstGeom prst="line">
              <a:avLst/>
            </a:prstGeom>
            <a:noFill/>
            <a:ln w="9525">
              <a:solidFill>
                <a:srgbClr val="000000"/>
              </a:solidFill>
              <a:round/>
              <a:headEnd/>
              <a:tailEnd type="triangle" w="med" len="med"/>
            </a:ln>
          </p:spPr>
          <p:txBody>
            <a:bodyPr/>
            <a:lstStyle/>
            <a:p>
              <a:endParaRPr lang="ru-RU"/>
            </a:p>
          </p:txBody>
        </p:sp>
      </p:grpSp>
      <p:pic>
        <p:nvPicPr>
          <p:cNvPr id="24" name="Рисунок 23" descr="g-230-1170x780.jpg"/>
          <p:cNvPicPr>
            <a:picLocks noChangeAspect="1"/>
          </p:cNvPicPr>
          <p:nvPr/>
        </p:nvPicPr>
        <p:blipFill>
          <a:blip r:embed="rId2" cstate="print"/>
          <a:stretch>
            <a:fillRect/>
          </a:stretch>
        </p:blipFill>
        <p:spPr>
          <a:xfrm>
            <a:off x="7562770" y="2143116"/>
            <a:ext cx="1581230" cy="928694"/>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зящная">
  <a:themeElements>
    <a:clrScheme name="Изящная">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Изящная">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Изящная">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2994</TotalTime>
  <Words>6547</Words>
  <PresentationFormat>Экран (4:3)</PresentationFormat>
  <Paragraphs>1552</Paragraphs>
  <Slides>61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61</vt:i4>
      </vt:variant>
    </vt:vector>
  </HeadingPairs>
  <TitlesOfParts>
    <vt:vector size="62" baseType="lpstr">
      <vt:lpstr>Изящная</vt:lpstr>
      <vt:lpstr>БЮДЖЕТ ДЛЯ ГРАЖДАН</vt:lpstr>
      <vt:lpstr> </vt:lpstr>
      <vt:lpstr>СТРУКТУРА БЮДЖЕТА ДЛЯ ГРАЖДАН</vt:lpstr>
      <vt:lpstr>            Площадь Льговского района составляет 1080 км². Район граничит с Кореневским, Рыльским, Хомутовским, Курчатовским, Большесолдатским, Конышевским и Суджанскимрайонами Курской области.</vt:lpstr>
      <vt:lpstr>ЧТО ТАКОЕ БЮДЖЕТ?</vt:lpstr>
      <vt:lpstr>ДОХОДЫ – РАСХОДЫ = ДЕФИЦИТ (ПРОФИЦИТ) </vt:lpstr>
      <vt:lpstr> </vt:lpstr>
      <vt:lpstr>ДОХОДЫ БЮДЖЕТА    -  поступления денежных средств в бюджет</vt:lpstr>
      <vt:lpstr>На чем основывается проект районного бюджета? </vt:lpstr>
      <vt:lpstr>Основные направления бюджетной политики в области доходов на 2020 год и плановый период 2021 и 2022 годов</vt:lpstr>
      <vt:lpstr>Основные направления бюджетной политики в области расходов на 2020 год и на плановый период 2021 и 2022 годов</vt:lpstr>
      <vt:lpstr>ЭТАПЫ БЮДЖЕТНОГО ПРОЦЕССА</vt:lpstr>
      <vt:lpstr>ОСНОВНЫЕ ХАРАКТЕРИСТИКИ  КОНСОЛИДИРОВАННОГО БЮДЖЕТА ЛЬГОВСКОГО РАЙОНА КУРСКОЙ ОБЛАСТИ НА 2020 ГОД И НА ПЛАНОВЫЙ ПЕРИОД 2021 И 2022 ГОДОВ</vt:lpstr>
      <vt:lpstr>ДОХОДЫ БЮДЖЕТА    -  поступления денежных средств в бюджет</vt:lpstr>
      <vt:lpstr>Слайд 15</vt:lpstr>
      <vt:lpstr>Межбюджетные трансферты - основной вид безвозмездных перечислений.  Межбюджетные трансферты–денежные средства, перечисляемые из одного бюджета бюджетной системы Российской Федерации другому.</vt:lpstr>
      <vt:lpstr>СВЕДЕНИЯ О ПЛАНИРУЕМЫХ ПОСТУПЛЕНИЯХ  В БЮДЖЕТ [1]</vt:lpstr>
      <vt:lpstr>СВЕДЕНИЯ О ПЛАНИРУЕМЫХ ПОСТУПЛЕНИЯХ  В БЮДЖЕТ [2]</vt:lpstr>
      <vt:lpstr>СТРУКТУРА ДОХОДОВ БЮДЖЕТА  В 2020 ГОДУ И НА ПЛАНОВЫЙ ПЕРИОД 2021 И 2022 ГОДОВ</vt:lpstr>
      <vt:lpstr>ДИНАМИКА ДОХОДОВ  БЮДЖЕТА</vt:lpstr>
      <vt:lpstr>СТРУКТУРА НАЛОГОВЫХ ДОХОДОВ В 2020 ГОДУ И НА ПЛАНОВЫЙ ПЕРИОД 2021 И 2022 ГОДОВ [1]</vt:lpstr>
      <vt:lpstr>СТРУКТУРА НАЛОГОВЫХ ДОХОДОВ В 2020 ГОДУ И НА ПЛАНОВЫЙ ПЕРИОД 2021 И 2022 ГОДОВ [2]</vt:lpstr>
      <vt:lpstr>СТРУКТУРА НАЛОГОВЫХ ДОХОДОВ В 2020 ГОДУ И НА ПЛАНОВЫЙ ПЕРИОД 2021 И 2022 ГОДОВ [3]</vt:lpstr>
      <vt:lpstr>СТРУКТУРА НЕНАЛОГОВЫХ ДОХОДОВ В 2020 ГОДУ</vt:lpstr>
      <vt:lpstr>СТРУКТУРА НЕНАЛОГОВЫХ ДОХОДОВ НА ПЛАНОВЫЙ ПЕРИОД 2021 И 2022 ГОДОВ [1] </vt:lpstr>
      <vt:lpstr>СТРУКТУРА НЕНАЛОГОВЫХ ДОХОДОВ НА ПЛАНОВЫЙ ПЕРИОД 2020 И 2021 ГОДОВ[2] </vt:lpstr>
      <vt:lpstr>ОБЪЕМ И ДИНАМИКА БЕЗВОЗМЕЗДНЫХ ПОСТУПЛЕНИЙ ИЗ ОБЛАСТНОГО БЮДЖЕТА В БЮДЖЕТ МУНИЦИПАЛЬНОГО РАЙОНА</vt:lpstr>
      <vt:lpstr>ОБЪЕМ БЕЗВОЗМЕЗДНЫХ ПОСТУПЛЕНИЙ ИЗ ОБЛАСТНОГО БЮДЖЕТА В БЮДЖЕТ МУНИЦИПАЛЬНОГО РАЙОНА НА 2020 ГОД И ПЛАНОВЫЙ ПЕРИОД 2021 И 2022 ГОДОВ [1]</vt:lpstr>
      <vt:lpstr>ОБЪЕМ БЕЗВОЗМЕЗДНЫХ ПОСТУПЛЕНИЙ ИЗ ОБЛАСТНОГО БЮДЖЕТА В БЮДЖЕТ МУНИЦИПАЛЬНОГО РАЙОНА НА 2020 ГОД И ПЛАНОВЫЙ ПЕРИОД 2021 И 2022 ГОДОВ [2]</vt:lpstr>
      <vt:lpstr>ОБЪЕМ БЕЗВОЗМЕЗДНЫХ ПОСТУПЛЕНИЙ ИЗ ОБЛАСТНОГО БЮДЖЕТА В БЮДЖЕТ МУНИЦИПАЛЬНОГО РАЙОНА НА 2020 ГОД И ПЛАНОВЫЙ ПЕРИОД 2021 И 2022 ГОДОВ [3]</vt:lpstr>
      <vt:lpstr>ОБЪЕМ БЕЗВОЗМЕЗДНЫХ ПОСТУПЛЕНИЙ ИЗ ОБЛАСТНОГО БЮДЖЕТА В БЮДЖЕТ МУНИЦИПАЛЬНОГО РАЙОНА НА 2020 ГОД И ПЛАНОВЫЙ ПЕРИОД 2021 И 2022 ГОДОВ [4]</vt:lpstr>
      <vt:lpstr>ОБЪЕМ БЕЗВОЗМЕЗДНЫХ ПОСТУПЛЕНИЙ ИЗ ОБЛАСТНОГО БЮДЖЕТА В БЮДЖЕТ МУНИЦИПАЛЬНОГО РАЙОНА НА 2020 ГОД И ПЛАНОВЫЙ ПЕРИОД 2021 И 2022 ГОДОВ [5]</vt:lpstr>
      <vt:lpstr>ОБЪЕМ БЕЗВОЗМЕЗДНЫХ ПОСТУПЛЕНИЙ ИЗ ОБЛАСТНОГО БЮДЖЕТА В БЮДЖЕТ МУНИЦИПАЛЬНОГО РАЙОНА НА 2020 ГОД И ПЛАНОВЫЙ ПЕРИОД 2021 И 2022 ГОДОВ [6]</vt:lpstr>
      <vt:lpstr>ОБЪЕМ БЕЗВОЗМЕЗДНЫХ ПОСТУПЛЕНИЙ ИЗ ОБЛАСТНОГО БЮДЖЕТА В БЮДЖЕТ МУНИЦИПАЛЬНОГО РАЙОНА НА 2020 ГОД И ПЛАНОВЫЙ ПЕРИОД 2021 И 2022 ГОДОВ [7]</vt:lpstr>
      <vt:lpstr>РАСХОДЫ БЮДЖЕТА ПО ОСНОВНЫМ ФУНКЦИЯМ   </vt:lpstr>
      <vt:lpstr>СТРУКТУРА РАСХОДОВ БЮДЖЕТА ЛЬГОВСКОГО РАЙОНА НА 2020 ГОД И НА ПЛАНОВЫЙ ПЕРИОД 2021 И 2022 ГОДОВ [1]</vt:lpstr>
      <vt:lpstr>СТРУКТУРА РАСХОДОВ БЮДЖЕТА ЛЬГОВСКОГО РАЙОНА НА 2020 ГОД И НА ПЛАНОВЫЙ ПЕРИОД 2021 И 2022 ГОДОВ [2]</vt:lpstr>
      <vt:lpstr>СТРУКТУРА РАСХОДОВ БЮДЖЕТА ЛЬГОВСКОГО РАЙОНА НА 2020 ГОД И НА ПЛАНОВЫЙ ПЕРИОД 2021 И 2022 ГОДОВ [3]</vt:lpstr>
      <vt:lpstr>СТРУКТУРА РАСХОДОВ БЮДЖЕТА ЛЬГОВСКОГО РАЙОНА КУРСКОЙ ОБЛАСТИ</vt:lpstr>
      <vt:lpstr>СТРУКТУРА РАСХОДОВ БЮДЖЕТА ЛЬГОВСКОГО РАЙОНА КУРСКОЙ ОБЛАСТИ ПО ВИДАМ РАСХОДА</vt:lpstr>
      <vt:lpstr>СТРУКТУРА РАСХОДОВ БЮДЖЕТА ЛЬГОВСКОГО РАЙОНА КУРСКОЙ ОБЛАСТИ [1] </vt:lpstr>
      <vt:lpstr>СТРУКТУРА РАСХОДОВ БЮДЖЕТА ЛЬГОВСКОГО РАЙОНА КУРСКОЙ ОБЛАСТИ [2]</vt:lpstr>
      <vt:lpstr>СТРУКТУРА РАСХОДОВ БЮДЖЕТА ЛЬГОВСКОГО РАЙОНА КУРСКОЙ ОБЛАСТИ [3]</vt:lpstr>
      <vt:lpstr>СТРУКТУРА РАСХОДОВ БЮДЖЕТА ЛЬГОВСКОГО РАЙОНА КУРСКОЙ ОБЛАСТИ [4]</vt:lpstr>
      <vt:lpstr>СТРУКТУРА РАСХОДОВ БЮДЖЕТА ЛЬГОВСКОГО РАЙОНА КУРСКОЙ ОБЛАСТИ [5]</vt:lpstr>
      <vt:lpstr>ДИНАМИКА РАСХОДОВ</vt:lpstr>
      <vt:lpstr>ЧТО ТАКОЕ МУНИЦИПАЛЬНАЯ ПРОГРАММА?</vt:lpstr>
      <vt:lpstr>«ПРОГРАММНАЯ»  структура расходов бюджета</vt:lpstr>
      <vt:lpstr>Бюджет муниципального района в разрезе муниципальных программ [1]</vt:lpstr>
      <vt:lpstr>Бюджет муниципального района в разрезе муниципальных программ [2]</vt:lpstr>
      <vt:lpstr>Бюджет муниципального района в разрезе муниципальных программ [3]</vt:lpstr>
      <vt:lpstr>Расходы  бюджета на реализацию муниципальной программы 01 «Развитие культуры в Льговском районе Курской области»</vt:lpstr>
      <vt:lpstr>Расходы  бюджета на реализацию муниципальной программы 02 «Социальная поддержка граждан в Льговском районе Курской области»</vt:lpstr>
      <vt:lpstr>Расходы  бюджета на реализацию муниципальной программы 03 «Развитие образования в Льговском районе Курской области»</vt:lpstr>
      <vt:lpstr>Расходы  бюджета на реализацию муниципальной программы 08 «Повышение эффективности работы с  молодежью,  организация отдыха и оздоровления детей, молодежи, развитие физической культуры и спорта в Льговском районе Курской области»</vt:lpstr>
      <vt:lpstr>Расходы  бюджета на реализацию муниципальной программы 11 «Развитие транспортной системы, обеспечение перевозки пассажиров в Льговском районе Курской области и безопасности дорожного движения»</vt:lpstr>
      <vt:lpstr>Слайд 57</vt:lpstr>
      <vt:lpstr>Расходы  бюджета на реализацию муниципальной программы 13 «Защита населения и территории от чрезвычайных ситуаций, обеспечение пожарной безопасности и безопасности людей на водных объектах в Льговском районе Курской области»</vt:lpstr>
      <vt:lpstr>Расходы  бюджета на реализацию муниципальной программы 14 «Повышение эффективности управления муниципальными финансами в Льговском районе Курской области»</vt:lpstr>
      <vt:lpstr>МУНИЦИПАЛЬНЫЙ ДОЛГ</vt:lpstr>
      <vt:lpstr>Контактная информация:   Начальник управления финансов администрации Льговского района Курской области –  Алферова Татьяна Васильевна    График работы с 8-00 до 17-00, перерыв с 12-00 до 13-00.  Адрес:  307750, Курская  Область, г.Льгов, Красная площадь 4б   Телефоны  (8 47140) 2-40-69, 2-24-89 факс (8 47140) 2-24-89 Электронная почта:   ufinlgov@rambler.ru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БЮДЖЕТ ДЛЯ ГРАЖДАН</dc:title>
  <cp:lastModifiedBy>User</cp:lastModifiedBy>
  <cp:revision>314</cp:revision>
  <dcterms:modified xsi:type="dcterms:W3CDTF">2020-03-24T12:10:44Z</dcterms:modified>
</cp:coreProperties>
</file>