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32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6" r:id="rId23"/>
    <p:sldId id="317" r:id="rId24"/>
    <p:sldId id="31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22" r:id="rId55"/>
    <p:sldId id="313" r:id="rId56"/>
    <p:sldId id="314" r:id="rId57"/>
    <p:sldId id="323" r:id="rId58"/>
    <p:sldId id="31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  <a:srgbClr val="3333CC"/>
    <a:srgbClr val="81BF7F"/>
    <a:srgbClr val="CCFFCC"/>
    <a:srgbClr val="66FF66"/>
    <a:srgbClr val="FF0066"/>
    <a:srgbClr val="FF65A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88164" autoAdjust="0"/>
  </p:normalViewPr>
  <p:slideViewPr>
    <p:cSldViewPr>
      <p:cViewPr varScale="1">
        <p:scale>
          <a:sx n="78" d="100"/>
          <a:sy n="78" d="100"/>
        </p:scale>
        <p:origin x="-15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Relationship Id="rId4" Type="http://schemas.openxmlformats.org/officeDocument/2006/relationships/image" Target="../media/image31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3;&#1102;&#1076;&#1078;&#1077;&#1090;%202020\&#1041;&#1102;&#1076;&#1078;&#1077;&#1090;%20&#1085;&#1072;%202020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1\&#1041;&#1070;&#1044;&#1046;&#1045;&#1058;%20&#1053;&#1040;%202021%20&#1075;&#1086;&#1076;\&#1073;&#1102;&#1076;&#1078;&#1077;&#1090;%20&#1076;&#1083;&#1103;%20&#1075;&#1088;&#1072;&#1078;&#1076;&#1072;&#1085;\&#1051;&#1080;&#1089;&#1090;%20Microsoft%20Exce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102;&#1076;&#1078;&#1077;&#1090;%202018\&#1041;&#1102;&#1076;&#1078;&#1077;&#1090;%20&#1085;&#1072;%202018%20&#1075;&#1086;&#1076;\&#1073;&#1102;&#1076;&#1078;&#1077;&#1090;%20&#1076;&#1083;&#1103;%20&#1075;&#1088;&#1072;&#1078;&#1076;&#1072;&#1085;\&#1052;&#1040;&#1058;&#1045;&#1056;&#1048;&#1040;&#1051;&#1067;\&#1051;&#1080;&#1089;&#1090;%20Microsoft%20Exce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3;&#1102;&#1076;&#1078;&#1077;&#1090;%202022\&#1041;&#1070;&#1044;&#1046;&#1045;&#1058;%202022\&#1073;&#1102;&#1076;&#1078;&#1077;&#1090;%20&#1076;&#1083;&#1103;%20&#1075;&#1088;&#1072;&#1078;&#1076;&#1072;&#1085;\&#1051;&#1080;&#1089;&#1090;%20Microsoft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66669582792011E-2"/>
          <c:y val="0.32707913953481643"/>
          <c:w val="0.4983335361057683"/>
          <c:h val="0.5013426155164796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0460848643919508E-2"/>
                  <c:y val="-4.43751822688830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13,3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131080489938765E-2"/>
                  <c:y val="2.37354184893556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Percent val="1"/>
            </c:dLbl>
            <c:numFmt formatCode="General" sourceLinked="0"/>
            <c:showPercent val="1"/>
            <c:showLeaderLines val="1"/>
          </c:dLbls>
          <c:cat>
            <c:strRef>
              <c:f>'слад 19'!$B$3:$D$3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19'!$B$4:$D$4</c:f>
              <c:numCache>
                <c:formatCode>0.0</c:formatCode>
                <c:ptCount val="3"/>
                <c:pt idx="0">
                  <c:v>15.305703530529799</c:v>
                </c:pt>
                <c:pt idx="1">
                  <c:v>0.90618242911885649</c:v>
                </c:pt>
                <c:pt idx="2">
                  <c:v>83.788114040351374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00021872265966"/>
          <c:y val="0.37533687980691544"/>
          <c:w val="0.33833355205599308"/>
          <c:h val="0.39946556613399298"/>
        </c:manualLayout>
      </c:layout>
    </c:legend>
    <c:plotVisOnly val="1"/>
    <c:dispBlanksAs val="zero"/>
  </c:chart>
  <c:spPr>
    <a:solidFill>
      <a:srgbClr val="FFCCFF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319218241042314E-2"/>
          <c:y val="0.40765424134762535"/>
          <c:w val="0.50162866449511512"/>
          <c:h val="0.31946781362752702"/>
        </c:manualLayout>
      </c:layout>
      <c:pie3DChart>
        <c:varyColors val="1"/>
        <c:ser>
          <c:idx val="0"/>
          <c:order val="0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explosion val="26"/>
          </c:dPt>
          <c:dPt>
            <c:idx val="1"/>
            <c:explosion val="0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1.3584542242297264E-3"/>
                  <c:y val="2.76116795716675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94,30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1"/>
              <c:layout>
                <c:manualLayout>
                  <c:x val="-3.4261811023622052E-2"/>
                  <c:y val="2.4066783318751781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0,34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  <c:showPercent val="1"/>
            </c:dLbl>
            <c:dLbl>
              <c:idx val="2"/>
              <c:layout>
                <c:manualLayout>
                  <c:x val="1.4671916010498668E-2"/>
                  <c:y val="-5.170348498104415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1,70</a:t>
                    </a:r>
                    <a:endParaRPr lang="en-US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3"/>
              <c:delete val="1"/>
            </c:dLbl>
            <c:dLbl>
              <c:idx val="4"/>
              <c:layout>
                <c:manualLayout>
                  <c:x val="4.4002590761426215E-2"/>
                  <c:y val="1.599914403378446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3,67</a:t>
                    </a:r>
                    <a:endParaRPr lang="en-US"/>
                  </a:p>
                </c:rich>
              </c:tx>
              <c:showPercent val="1"/>
            </c:dLbl>
            <c:numFmt formatCode="#,##0.00;[Red]#,##0.00" sourceLinked="0"/>
            <c:showPercent val="1"/>
          </c:dLbls>
          <c:cat>
            <c:strRef>
              <c:f>'слайд 24-26'!$I$3:$M$3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'слайд 24-26'!$I$5:$M$5</c:f>
              <c:numCache>
                <c:formatCode>0.00</c:formatCode>
                <c:ptCount val="5"/>
                <c:pt idx="0">
                  <c:v>94.300949475019891</c:v>
                </c:pt>
                <c:pt idx="1">
                  <c:v>0.33556185523531534</c:v>
                </c:pt>
                <c:pt idx="2">
                  <c:v>1.6961459895774129</c:v>
                </c:pt>
                <c:pt idx="3">
                  <c:v>3.6673426801673794</c:v>
                </c:pt>
                <c:pt idx="4">
                  <c:v>3.016389354437669E-2</c:v>
                </c:pt>
              </c:numCache>
            </c:numRef>
          </c:val>
        </c:ser>
        <c:ser>
          <c:idx val="1"/>
          <c:order val="1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Percent val="1"/>
          </c:dLbls>
          <c:cat>
            <c:strRef>
              <c:f>'слайд 24-26'!$I$3:$L$3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'слайд 24-26'!$I$5:$L$5</c:f>
              <c:numCache>
                <c:formatCode>0.00</c:formatCode>
                <c:ptCount val="4"/>
                <c:pt idx="0">
                  <c:v>94.300949475019891</c:v>
                </c:pt>
                <c:pt idx="1">
                  <c:v>0.33556185523531534</c:v>
                </c:pt>
                <c:pt idx="2">
                  <c:v>1.6961459895774129</c:v>
                </c:pt>
                <c:pt idx="3">
                  <c:v>3.6673426801673794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95114006514664"/>
          <c:y val="6.6555740432612309E-2"/>
          <c:w val="0.33387622149837215"/>
          <c:h val="0.92013376655705037"/>
        </c:manualLayout>
      </c:layout>
    </c:legend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4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026801304648639"/>
          <c:y val="4.3791823319382382E-2"/>
          <c:w val="0.790579322197696"/>
          <c:h val="0.85068491438570204"/>
        </c:manualLayout>
      </c:layout>
      <c:bar3DChart>
        <c:barDir val="col"/>
        <c:grouping val="clustered"/>
        <c:ser>
          <c:idx val="3"/>
          <c:order val="3"/>
          <c:tx>
            <c:strRef>
              <c:f>'слайд 27'!$C$2</c:f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multiLvlStrRef>
              <c:f>'слайд 27'!$B$3:$B$5</c:f>
            </c:multiLvlStrRef>
          </c:cat>
          <c:val>
            <c:numRef>
              <c:f>'слайд 27'!$C$3:$C$5</c:f>
            </c:numRef>
          </c:val>
        </c:ser>
        <c:ser>
          <c:idx val="4"/>
          <c:order val="4"/>
          <c:tx>
            <c:strRef>
              <c:f>'слайд 27'!$E$2</c:f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multiLvlStrRef>
              <c:f>'слайд 27'!$B$3:$B$5</c:f>
            </c:multiLvlStrRef>
          </c:cat>
          <c:val>
            <c:numRef>
              <c:f>'слайд 27'!$E$3:$E$5</c:f>
            </c:numRef>
          </c:val>
        </c:ser>
        <c:ser>
          <c:idx val="5"/>
          <c:order val="5"/>
          <c:tx>
            <c:strRef>
              <c:f>'слайд 27'!$D$2</c:f>
            </c:strRef>
          </c:tx>
          <c:dLbls>
            <c:showVal val="1"/>
          </c:dLbls>
          <c:val>
            <c:numRef>
              <c:f>'слайд 27'!$D$3:$D$5</c:f>
            </c:numRef>
          </c:val>
        </c:ser>
        <c:ser>
          <c:idx val="0"/>
          <c:order val="0"/>
          <c:tx>
            <c:strRef>
              <c:f>'[Лист Microsoft Excel.xls]слайд 27'!$C$2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7172876925949126E-3"/>
                  <c:y val="-5.78747251188196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461623782382854E-2"/>
                  <c:y val="-6.0390153933461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2.7894414610307602E-2"/>
                  <c:y val="-6.78584095906930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27'!$B$3:$B$5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'[Лист Microsoft Excel.xls]слайд 27'!$C$3:$C$5</c:f>
              <c:numCache>
                <c:formatCode>#,##0.0</c:formatCode>
                <c:ptCount val="3"/>
                <c:pt idx="0">
                  <c:v>75261.728000000003</c:v>
                </c:pt>
                <c:pt idx="1">
                  <c:v>52256.200999999994</c:v>
                </c:pt>
                <c:pt idx="2">
                  <c:v>48191.178</c:v>
                </c:pt>
              </c:numCache>
            </c:numRef>
          </c:val>
        </c:ser>
        <c:ser>
          <c:idx val="2"/>
          <c:order val="1"/>
          <c:tx>
            <c:strRef>
              <c:f>'[Лист Microsoft Excel.xls]слайд 27'!$E$2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7429193899782144E-2"/>
                  <c:y val="-2.44328097731239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143790849673214E-2"/>
                  <c:y val="-3.83944153577661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2657952069716793E-2"/>
                  <c:y val="-3.83944153577661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27'!$B$3:$B$5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'[Лист Microsoft Excel.xls]слайд 27'!$E$3:$E$5</c:f>
              <c:numCache>
                <c:formatCode>#,##0.0</c:formatCode>
                <c:ptCount val="3"/>
                <c:pt idx="0">
                  <c:v>290522.91200000001</c:v>
                </c:pt>
                <c:pt idx="1">
                  <c:v>294877.93000000005</c:v>
                </c:pt>
                <c:pt idx="2">
                  <c:v>300975.16699999996</c:v>
                </c:pt>
              </c:numCache>
            </c:numRef>
          </c:val>
        </c:ser>
        <c:ser>
          <c:idx val="1"/>
          <c:order val="2"/>
          <c:tx>
            <c:strRef>
              <c:f>'[Лист Microsoft Excel.xls]слайд 27'!$D$2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0"/>
              <c:layout>
                <c:manualLayout>
                  <c:x val="3.1380753138075312E-2"/>
                  <c:y val="-7.30158730158730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6150627615062826E-2"/>
                  <c:y val="-7.93650793650793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3124128312412827E-2"/>
                  <c:y val="-8.2539682539682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'[Лист Microsoft Excel.xls]слайд 27'!$D$3:$D$5</c:f>
              <c:numCache>
                <c:formatCode>#,##0.0</c:formatCode>
                <c:ptCount val="3"/>
                <c:pt idx="0">
                  <c:v>8599.2829999999976</c:v>
                </c:pt>
                <c:pt idx="1">
                  <c:v>7404.6550000000016</c:v>
                </c:pt>
                <c:pt idx="2">
                  <c:v>16166.624000000002</c:v>
                </c:pt>
              </c:numCache>
            </c:numRef>
          </c:val>
        </c:ser>
        <c:dLbls>
          <c:showVal val="1"/>
        </c:dLbls>
        <c:gapWidth val="75"/>
        <c:shape val="box"/>
        <c:axId val="151152128"/>
        <c:axId val="154466176"/>
        <c:axId val="0"/>
      </c:bar3DChart>
      <c:catAx>
        <c:axId val="151152128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466176"/>
        <c:crosses val="autoZero"/>
        <c:auto val="1"/>
        <c:lblAlgn val="ctr"/>
        <c:lblOffset val="100"/>
        <c:tickLblSkip val="1"/>
        <c:tickMarkSkip val="1"/>
      </c:catAx>
      <c:valAx>
        <c:axId val="154466176"/>
        <c:scaling>
          <c:orientation val="minMax"/>
        </c:scaling>
        <c:axPos val="l"/>
        <c:numFmt formatCode="#,##0.0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115212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3054434487530077"/>
          <c:y val="0.89036887280981769"/>
          <c:w val="0.42085419892597126"/>
          <c:h val="8.560710316615829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0"/>
          <c:y val="0.46309669179053176"/>
          <c:w val="1"/>
          <c:h val="0.49457380661641892"/>
        </c:manualLayout>
      </c:layout>
      <c:pie3DChart>
        <c:varyColors val="1"/>
        <c:ser>
          <c:idx val="0"/>
          <c:order val="0"/>
          <c:dPt>
            <c:idx val="0"/>
            <c:explosion val="51"/>
          </c:dPt>
          <c:dPt>
            <c:idx val="3"/>
            <c:explosion val="57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explosion val="10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7"/>
            <c:explosion val="19"/>
          </c:dPt>
          <c:dPt>
            <c:idx val="8"/>
            <c:explosion val="44"/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solidFill>
                  <a:sysClr val="windowText" lastClr="00000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Lbls>
            <c:dLbl>
              <c:idx val="0"/>
              <c:layout>
                <c:manualLayout>
                  <c:x val="-4.4937486262493095E-2"/>
                  <c:y val="-1.60653781913624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9,83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11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02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2.4293471936697567E-2"/>
                  <c:y val="1.90617148792229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63,71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5"/>
              <c:layout>
                <c:manualLayout>
                  <c:x val="-4.6028987755840897E-2"/>
                  <c:y val="3.17353713138799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8,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0,14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7"/>
              <c:layout>
                <c:manualLayout>
                  <c:x val="-1.2440104469699911E-2"/>
                  <c:y val="-1.18807809451626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14,23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numFmt formatCode="#,##0.00" sourceLinked="0"/>
            <c:showVal val="1"/>
            <c:showLeaderLines val="1"/>
          </c:dLbls>
          <c:cat>
            <c:strRef>
              <c:f>'слайд 36'!$F$5:$F$14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Жилищно-коомунальное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'слайд 36'!$G$5:$G$14</c:f>
              <c:numCache>
                <c:formatCode>0.00</c:formatCode>
                <c:ptCount val="10"/>
                <c:pt idx="0">
                  <c:v>9.5763050059491697</c:v>
                </c:pt>
                <c:pt idx="1">
                  <c:v>0.13303634134842354</c:v>
                </c:pt>
                <c:pt idx="2">
                  <c:v>2.4124054369467967</c:v>
                </c:pt>
                <c:pt idx="3">
                  <c:v>0.18556266070560329</c:v>
                </c:pt>
                <c:pt idx="4">
                  <c:v>65.167820232806079</c:v>
                </c:pt>
                <c:pt idx="5">
                  <c:v>8.6069463165621247</c:v>
                </c:pt>
                <c:pt idx="6" formatCode="0.000">
                  <c:v>8.4531135997448242E-2</c:v>
                </c:pt>
                <c:pt idx="7">
                  <c:v>12.189713083964994</c:v>
                </c:pt>
                <c:pt idx="8">
                  <c:v>8.0269573039662645E-2</c:v>
                </c:pt>
                <c:pt idx="9">
                  <c:v>1.5634102126796854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8812635453763374E-2"/>
          <c:y val="7.0996675788660799E-2"/>
          <c:w val="0.89120272051055849"/>
          <c:h val="0.39542976904006466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4"/>
      <a:tile tx="0" ty="0" sx="100000" sy="100000" flip="none" algn="tl"/>
    </a:blipFill>
  </c:spPr>
  <c:externalData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5.8174364802337862E-2"/>
          <c:y val="0.639991338911997"/>
          <c:w val="0.90629011553273442"/>
          <c:h val="0.2580350390193657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1010464994828148E-2"/>
                  <c:y val="-5.74848942780225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131776050458401E-2"/>
                  <c:y val="-1.19418956927905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702229454951082E-2"/>
                  <c:y val="1.66237656932002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63,29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6232467090522632E-3"/>
                  <c:y val="-1.286643577266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8,22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Val val="1"/>
            </c:dLbl>
            <c:dLbl>
              <c:idx val="6"/>
              <c:layout>
                <c:manualLayout>
                  <c:x val="1.8440678708486251E-2"/>
                  <c:y val="-5.70450387916387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16,09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2.1990471666009656E-3"/>
                  <c:y val="-1.8819909907955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41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1.3124959989757398E-2"/>
                  <c:y val="-1.525768301000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0,70</a:t>
                    </a:r>
                    <a:endParaRPr lang="en-US" dirty="0"/>
                  </a:p>
                </c:rich>
              </c:tx>
              <c:showVal val="1"/>
            </c:dLbl>
            <c:numFmt formatCode="#,##0.00" sourceLinked="0"/>
            <c:showVal val="1"/>
            <c:showLeaderLines val="1"/>
          </c:dLbls>
          <c:cat>
            <c:strRef>
              <c:f>'слайды 37-38'!$G$5:$G$14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'слайды 37-38'!$H$5:$H$14</c:f>
              <c:numCache>
                <c:formatCode>0.00</c:formatCode>
                <c:ptCount val="10"/>
                <c:pt idx="0">
                  <c:v>9.5875262586107546</c:v>
                </c:pt>
                <c:pt idx="1">
                  <c:v>0.10238374520954699</c:v>
                </c:pt>
                <c:pt idx="2">
                  <c:v>2.0687757891711605</c:v>
                </c:pt>
                <c:pt idx="3">
                  <c:v>69.344180630840626</c:v>
                </c:pt>
                <c:pt idx="4">
                  <c:v>9.075849320164707</c:v>
                </c:pt>
                <c:pt idx="5" formatCode="0.000">
                  <c:v>8.3044207710473619E-2</c:v>
                </c:pt>
                <c:pt idx="6">
                  <c:v>7.1204317146549965</c:v>
                </c:pt>
                <c:pt idx="7">
                  <c:v>8.9695680513663389E-2</c:v>
                </c:pt>
                <c:pt idx="8">
                  <c:v>1.6195488862282617</c:v>
                </c:pt>
                <c:pt idx="9">
                  <c:v>0.9085637668958122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1347881899871717E-2"/>
          <c:y val="6.7033976124885333E-2"/>
          <c:w val="0.88831835686777927"/>
          <c:h val="0.4488574279532504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spPr>
    <a:solidFill>
      <a:schemeClr val="bg1">
        <a:lumMod val="85000"/>
      </a:schemeClr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3.9379508699137158E-2"/>
          <c:y val="0.54892317401407664"/>
          <c:w val="0.91682367548367893"/>
          <c:h val="0.26100147115368538"/>
        </c:manualLayout>
      </c:layout>
      <c:pie3DChart>
        <c:varyColors val="1"/>
        <c:ser>
          <c:idx val="0"/>
          <c:order val="0"/>
          <c:explosion val="2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</a:t>
                    </a:r>
                    <a:r>
                      <a:rPr lang="ru-RU" smtClean="0"/>
                      <a:t>32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</a:t>
                    </a:r>
                    <a:r>
                      <a:rPr lang="ru-RU" smtClean="0"/>
                      <a:t>92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0,137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0%" sourceLinked="0"/>
              <c:spPr/>
              <c:dLblPos val="bestFit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35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.00%" sourceLinked="0"/>
            <c:showPercent val="1"/>
            <c:showLeaderLines val="1"/>
          </c:dLbls>
          <c:cat>
            <c:strRef>
              <c:f>'слайды 37-38'!$I$5:$I$14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'слайды 37-38'!$J$5:$J$14</c:f>
              <c:numCache>
                <c:formatCode>0.0</c:formatCode>
                <c:ptCount val="10"/>
                <c:pt idx="0">
                  <c:v>9.192886988546169</c:v>
                </c:pt>
                <c:pt idx="1">
                  <c:v>4.6399875136804297E-2</c:v>
                </c:pt>
                <c:pt idx="2">
                  <c:v>2.0723202769941271</c:v>
                </c:pt>
                <c:pt idx="3">
                  <c:v>64.165867591499875</c:v>
                </c:pt>
                <c:pt idx="4">
                  <c:v>7.8860995783136909</c:v>
                </c:pt>
                <c:pt idx="5" formatCode="0.000">
                  <c:v>9.2402239148198728E-2</c:v>
                </c:pt>
                <c:pt idx="6">
                  <c:v>13.318839709897004</c:v>
                </c:pt>
                <c:pt idx="7">
                  <c:v>5.9451254649370067E-2</c:v>
                </c:pt>
                <c:pt idx="8">
                  <c:v>1.5506951441147161</c:v>
                </c:pt>
                <c:pt idx="9">
                  <c:v>1.6150373417000008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953007371084601E-2"/>
          <c:y val="5.1996923951385131E-2"/>
          <c:w val="0.88575101764974062"/>
          <c:h val="0.37697351923366318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492E-2"/>
          <c:y val="0.29430681379881329"/>
          <c:w val="0.81079027669957282"/>
          <c:h val="0.57581162569732569"/>
        </c:manualLayout>
      </c:layout>
      <c:pie3DChart>
        <c:varyColors val="1"/>
        <c:ser>
          <c:idx val="0"/>
          <c:order val="0"/>
          <c:explosion val="6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48'!$B$2:$B$3</c:f>
              <c:numCache>
                <c:formatCode>0.0</c:formatCode>
                <c:ptCount val="2"/>
                <c:pt idx="0">
                  <c:v>87.029793545777466</c:v>
                </c:pt>
                <c:pt idx="1">
                  <c:v>12.970206454222552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7035775127768323E-2"/>
          <c:y val="0.15512501726757838"/>
          <c:w val="0.81771832396589272"/>
          <c:h val="0.121883656509695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561E-2"/>
          <c:y val="0.29430681379881357"/>
          <c:w val="0.81079027669957349"/>
          <c:h val="0.575811625697325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48'!$D$2:$D$3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48'!$E$2:$E$3</c:f>
              <c:numCache>
                <c:formatCode>0.0</c:formatCode>
                <c:ptCount val="2"/>
                <c:pt idx="0">
                  <c:v>91.241429239405775</c:v>
                </c:pt>
                <c:pt idx="1">
                  <c:v>8.7585707605942495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442930153321999E-2"/>
          <c:y val="0.15235493416508541"/>
          <c:w val="0.87393638188752776"/>
          <c:h val="8.5872576177285345E-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9.4604861650214631E-2"/>
          <c:y val="0.29430681379881379"/>
          <c:w val="0.81079027669957426"/>
          <c:h val="0.575811625697325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explosion val="8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6397164841720827E-2"/>
                  <c:y val="-6.68958315694409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1397845088503324"/>
                  <c:y val="-0.129826244837674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'слайд 48'!$G$2:$G$3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'слайд 48'!$H$2:$H$3</c:f>
              <c:numCache>
                <c:formatCode>0.0</c:formatCode>
                <c:ptCount val="2"/>
                <c:pt idx="0">
                  <c:v>90.400639636990917</c:v>
                </c:pt>
                <c:pt idx="1">
                  <c:v>9.5993603630090831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517241379310346E-2"/>
          <c:y val="0.15235493416508541"/>
          <c:w val="0.88448411620961176"/>
          <c:h val="8.5872576177285345E-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666695827920013E-2"/>
          <c:y val="0.32707913953481627"/>
          <c:w val="0.5000002034506037"/>
          <c:h val="0.5013426155164796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4058398950131513E-2"/>
                  <c:y val="-6.7894429862934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7.0606002588303506E-3"/>
                  <c:y val="-2.1435332698245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6.3008311461067362E-2"/>
                  <c:y val="-6.10538786818314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showPercent val="1"/>
            <c:showLeaderLines val="1"/>
          </c:dLbls>
          <c:cat>
            <c:strRef>
              <c:f>'слад 19'!$B$14:$D$14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19'!$B$15:$D$15</c:f>
              <c:numCache>
                <c:formatCode>0.0</c:formatCode>
                <c:ptCount val="3"/>
                <c:pt idx="0">
                  <c:v>16.85091720651679</c:v>
                </c:pt>
                <c:pt idx="1">
                  <c:v>0.91772595521359135</c:v>
                </c:pt>
                <c:pt idx="2">
                  <c:v>82.231356838269619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8853893267"/>
          <c:y val="0.37533687980691527"/>
          <c:w val="0.33833355205599308"/>
          <c:h val="0.39946556613399287"/>
        </c:manualLayout>
      </c:layout>
    </c:legend>
    <c:plotVisOnly val="1"/>
    <c:dispBlanksAs val="zero"/>
  </c:chart>
  <c:spPr>
    <a:gradFill rotWithShape="1">
      <a:gsLst>
        <a:gs pos="0">
          <a:schemeClr val="dk1">
            <a:tint val="15000"/>
            <a:satMod val="250000"/>
          </a:schemeClr>
        </a:gs>
        <a:gs pos="49000">
          <a:schemeClr val="dk1">
            <a:tint val="50000"/>
            <a:satMod val="200000"/>
          </a:schemeClr>
        </a:gs>
        <a:gs pos="49100">
          <a:schemeClr val="dk1">
            <a:tint val="64000"/>
            <a:satMod val="160000"/>
          </a:schemeClr>
        </a:gs>
        <a:gs pos="92000">
          <a:schemeClr val="dk1">
            <a:tint val="50000"/>
            <a:satMod val="200000"/>
          </a:schemeClr>
        </a:gs>
        <a:gs pos="100000">
          <a:schemeClr val="dk1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dk1"/>
      </a:solidFill>
      <a:prstDash val="solid"/>
    </a:ln>
    <a:effectLst>
      <a:outerShdw blurRad="50800" dist="25000" dir="5400000" rotWithShape="0">
        <a:schemeClr val="dk1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312888543143674E-2"/>
          <c:y val="0.31903620987412373"/>
          <c:w val="0.50081096726889462"/>
          <c:h val="0.5174284748378634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7551993602096334E-2"/>
                  <c:y val="-5.1752830494043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4442715200937811E-2"/>
                  <c:y val="-2.69021786421489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'слад 19'!$B$26:$D$26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'слад 19'!$B$27:$D$27</c:f>
              <c:numCache>
                <c:formatCode>0.0</c:formatCode>
                <c:ptCount val="3"/>
                <c:pt idx="0">
                  <c:v>17.592725401995132</c:v>
                </c:pt>
                <c:pt idx="1">
                  <c:v>0.92668254262851424</c:v>
                </c:pt>
                <c:pt idx="2" formatCode="0.000">
                  <c:v>81.480592055376334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67832242201684"/>
          <c:y val="0.37533687980691527"/>
          <c:w val="0.32901177061133158"/>
          <c:h val="0.39946556613399287"/>
        </c:manualLayout>
      </c:layout>
    </c:legend>
    <c:plotVisOnly val="1"/>
    <c:dispBlanksAs val="zero"/>
  </c:chart>
  <c:spPr>
    <a:gradFill rotWithShape="1">
      <a:gsLst>
        <a:gs pos="0">
          <a:schemeClr val="dk1">
            <a:tint val="15000"/>
            <a:satMod val="250000"/>
          </a:schemeClr>
        </a:gs>
        <a:gs pos="49000">
          <a:schemeClr val="dk1">
            <a:tint val="50000"/>
            <a:satMod val="200000"/>
          </a:schemeClr>
        </a:gs>
        <a:gs pos="49100">
          <a:schemeClr val="dk1">
            <a:tint val="64000"/>
            <a:satMod val="160000"/>
          </a:schemeClr>
        </a:gs>
        <a:gs pos="92000">
          <a:schemeClr val="dk1">
            <a:tint val="50000"/>
            <a:satMod val="200000"/>
          </a:schemeClr>
        </a:gs>
        <a:gs pos="100000">
          <a:schemeClr val="dk1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dk1"/>
      </a:solidFill>
      <a:prstDash val="solid"/>
    </a:ln>
    <a:effectLst>
      <a:outerShdw blurRad="50800" dist="25000" dir="5400000" rotWithShape="0">
        <a:schemeClr val="dk1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1"/>
          <c:order val="1"/>
          <c:dLbls>
            <c:showVal val="1"/>
          </c:dLbls>
          <c:cat>
            <c:multiLvlStrRef>
              <c:f>'слайд 20'!$B$4:$B$10</c:f>
            </c:multiLvlStrRef>
          </c:cat>
          <c:val>
            <c:numRef>
              <c:f>'слайд 20'!$C$4:$C$10</c:f>
            </c:numRef>
          </c:val>
        </c:ser>
        <c:ser>
          <c:idx val="2"/>
          <c:order val="2"/>
          <c:dLbls>
            <c:showVal val="1"/>
          </c:dLbls>
          <c:cat>
            <c:multiLvlStrRef>
              <c:f>'[Лист Microsoft Excel.xls]слайд 20'!$B$4:$B$10</c:f>
            </c:multiLvlStrRef>
          </c:cat>
          <c:val>
            <c:numRef>
              <c:f>'[Лист Microsoft Excel.xls]слайд 20'!$C$4:$C$10</c:f>
            </c:numRef>
          </c:val>
        </c:ser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E840C4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E840C4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E840C4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"/>
                  <c:y val="-0.3936170212765958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4492753623188409E-2"/>
                  <c:y val="-0.4290780141843973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8251066269088546E-2"/>
                  <c:y val="-0.4186820067023880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1930400269131688E-2"/>
                  <c:y val="-0.4410301476568729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8633540372670808E-2"/>
                  <c:y val="-0.407801418439716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1.8633540372670808E-2"/>
                  <c:y val="-0.3936170212765958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8985507246376812E-2"/>
                  <c:y val="-0.400709219858156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20'!$B$4:$B$10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(план)</c:v>
                </c:pt>
                <c:pt idx="5">
                  <c:v>2023 год (план)</c:v>
                </c:pt>
                <c:pt idx="6">
                  <c:v>2024 год (план)</c:v>
                </c:pt>
              </c:strCache>
            </c:strRef>
          </c:cat>
          <c:val>
            <c:numRef>
              <c:f>'[Лист Microsoft Excel.xls]слайд 20'!$C$4:$C$10</c:f>
              <c:numCache>
                <c:formatCode>_-* #,##0.00_р_._-;\-* #,##0.00_р_._-;_-* "-"??_р_._-;_-@_-</c:formatCode>
                <c:ptCount val="7"/>
                <c:pt idx="0">
                  <c:v>345733.58</c:v>
                </c:pt>
                <c:pt idx="1">
                  <c:v>382775.2</c:v>
                </c:pt>
                <c:pt idx="2">
                  <c:v>424821.8</c:v>
                </c:pt>
                <c:pt idx="3">
                  <c:v>459415.5</c:v>
                </c:pt>
                <c:pt idx="4">
                  <c:v>434806.4</c:v>
                </c:pt>
                <c:pt idx="5">
                  <c:v>418842.7</c:v>
                </c:pt>
                <c:pt idx="6">
                  <c:v>434337.2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59251328"/>
        <c:axId val="59303040"/>
        <c:axId val="0"/>
      </c:bar3DChart>
      <c:catAx>
        <c:axId val="59251328"/>
        <c:scaling>
          <c:orientation val="minMax"/>
        </c:scaling>
        <c:axPos val="b"/>
        <c:numFmt formatCode="General" sourceLinked="1"/>
        <c:majorTickMark val="none"/>
        <c:tickLblPos val="nextTo"/>
        <c:crossAx val="59303040"/>
        <c:crosses val="autoZero"/>
        <c:auto val="1"/>
        <c:lblAlgn val="ctr"/>
        <c:lblOffset val="100"/>
      </c:catAx>
      <c:valAx>
        <c:axId val="59303040"/>
        <c:scaling>
          <c:orientation val="minMax"/>
        </c:scaling>
        <c:delete val="1"/>
        <c:axPos val="l"/>
        <c:numFmt formatCode="_-* #,##0.00_р_._-;\-* #,##0.00_р_._-;_-* &quot;-&quot;??_р_._-;_-@_-" sourceLinked="1"/>
        <c:tickLblPos val="nextTo"/>
        <c:crossAx val="5925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3">
        <a:lumMod val="60000"/>
        <a:lumOff val="4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500" baseline="0"/>
            </a:pPr>
            <a:r>
              <a:rPr lang="ru-RU" sz="2500" baseline="0" dirty="0" smtClean="0">
                <a:solidFill>
                  <a:srgbClr val="7030A0"/>
                </a:solidFill>
              </a:rPr>
              <a:t>2022</a:t>
            </a:r>
            <a:r>
              <a:rPr lang="en-US" sz="2500" baseline="0" dirty="0" smtClean="0">
                <a:solidFill>
                  <a:srgbClr val="7030A0"/>
                </a:solidFill>
              </a:rPr>
              <a:t>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4122386264216974"/>
                  <c:y val="-0.22146998082919997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82,21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-4.3597112860892386E-2"/>
                  <c:y val="-4.2959050181423314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11,75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4.9181570532689692E-2"/>
                  <c:y val="-2.9887166005198441E-3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6,04</a:t>
                    </a:r>
                    <a:r>
                      <a:rPr lang="en-US" sz="1400" baseline="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400" baseline="0" dirty="0">
                      <a:solidFill>
                        <a:srgbClr val="002060"/>
                      </a:solidFill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Лист12!$A$6:$A$8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Лист12!$B$6:$B$8</c:f>
              <c:numCache>
                <c:formatCode>0.00</c:formatCode>
                <c:ptCount val="3"/>
                <c:pt idx="0">
                  <c:v>85.300967645846526</c:v>
                </c:pt>
                <c:pt idx="1">
                  <c:v>9.3264334156755027</c:v>
                </c:pt>
                <c:pt idx="2">
                  <c:v>5.3725989384780641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bg2">
        <a:lumMod val="90000"/>
      </a:schemeClr>
    </a:solidFill>
    <a:ln w="9525" cap="flat" cmpd="sng" algn="ctr">
      <a:solidFill>
        <a:schemeClr val="accent2">
          <a:lumMod val="75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sz="2500" baseline="0" dirty="0" smtClean="0">
                <a:solidFill>
                  <a:srgbClr val="7030A0"/>
                </a:solidFill>
              </a:rPr>
              <a:t>2023</a:t>
            </a:r>
            <a:r>
              <a:rPr lang="ru-RU" dirty="0" smtClean="0"/>
              <a:t>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0415222215460944E-2"/>
          <c:y val="0.16256681517952351"/>
          <c:w val="0.84267719636214633"/>
          <c:h val="0.742205250405237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3,13%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5,85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Лист12!$D$6:$D$8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Лист12!$E$6:$E$8</c:f>
              <c:numCache>
                <c:formatCode>0.00</c:formatCode>
                <c:ptCount val="3"/>
                <c:pt idx="0">
                  <c:v>89.273182309879019</c:v>
                </c:pt>
                <c:pt idx="1">
                  <c:v>10.1927285125421</c:v>
                </c:pt>
                <c:pt idx="2">
                  <c:v>0.53408917757882846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chemeClr val="accent5">
        <a:lumMod val="40000"/>
        <a:lumOff val="60000"/>
      </a:schemeClr>
    </a:solidFill>
    <a:ln>
      <a:solidFill>
        <a:schemeClr val="accent2">
          <a:lumMod val="75000"/>
        </a:schemeClr>
      </a:solidFill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 sz="2500" baseline="0">
                <a:solidFill>
                  <a:srgbClr val="7030A0"/>
                </a:solidFill>
              </a:defRPr>
            </a:pPr>
            <a:r>
              <a:rPr lang="ru-RU" sz="2500" baseline="0" dirty="0" smtClean="0">
                <a:solidFill>
                  <a:srgbClr val="7030A0"/>
                </a:solidFill>
              </a:rPr>
              <a:t>2024 </a:t>
            </a:r>
            <a:r>
              <a:rPr lang="ru-RU" sz="2500" baseline="0" dirty="0">
                <a:solidFill>
                  <a:srgbClr val="7030A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41581497650077337"/>
          <c:y val="1.777765334975784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616885389326341"/>
                  <c:y val="-9.8232356372120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83,88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8.8478311154189776E-2"/>
                  <c:y val="2.9917319408181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6.6675781321137453E-2"/>
                  <c:y val="9.95139180517770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Лист12!$G$6:$G$8</c:f>
              <c:strCache>
                <c:ptCount val="3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</c:strCache>
            </c:strRef>
          </c:cat>
          <c:val>
            <c:numRef>
              <c:f>Лист12!$H$6:$H$8</c:f>
              <c:numCache>
                <c:formatCode>0.00</c:formatCode>
                <c:ptCount val="3"/>
                <c:pt idx="0">
                  <c:v>84.903429410879099</c:v>
                </c:pt>
                <c:pt idx="1">
                  <c:v>9.9369643342490797</c:v>
                </c:pt>
                <c:pt idx="2">
                  <c:v>5.1596062548721484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accent2">
          <a:lumMod val="75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r>
              <a:rPr lang="en-US"/>
              <a:t> </a:t>
            </a:r>
            <a:endParaRPr lang="ru-RU"/>
          </a:p>
        </c:rich>
      </c:tx>
      <c:layout/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8.7791568701949499E-2"/>
          <c:y val="0.10392910447818932"/>
          <c:w val="0.77640668570786509"/>
          <c:h val="0.8618511103069354"/>
        </c:manualLayout>
      </c:layout>
      <c:bar3DChart>
        <c:barDir val="col"/>
        <c:grouping val="clustered"/>
        <c:ser>
          <c:idx val="1"/>
          <c:order val="1"/>
          <c:cat>
            <c:multiLvlStrRef>
              <c:f>'слайд 24-26'!$A$5:$A$9</c:f>
            </c:multiLvlStrRef>
          </c:cat>
          <c:val>
            <c:numRef>
              <c:f>'слайд 24-26'!$C$5:$C$9</c:f>
            </c:numRef>
          </c:val>
        </c:ser>
        <c:ser>
          <c:idx val="2"/>
          <c:order val="2"/>
          <c:cat>
            <c:multiLvlStrRef>
              <c:f>'[Лист Microsoft Excel.xls]слайд 24-26'!$A$5:$A$9</c:f>
            </c:multiLvlStrRef>
          </c:cat>
          <c:val>
            <c:numRef>
              <c:f>'[Лист Microsoft Excel.xls]слайд 24-26'!$C$5:$C$9</c:f>
            </c:numRef>
          </c:val>
        </c:ser>
        <c:ser>
          <c:idx val="0"/>
          <c:order val="0"/>
          <c:dLbls>
            <c:dLbl>
              <c:idx val="5"/>
              <c:layout>
                <c:manualLayout>
                  <c:x val="4.4679600235155791E-2"/>
                  <c:y val="-4.59016393442623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'[Лист Microsoft Excel.xls]слайд 24-26'!$A$5:$A$9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'[Лист Microsoft Excel.xls]слайд 24-26'!$C$5:$C$9</c:f>
              <c:numCache>
                <c:formatCode>#,##0.00</c:formatCode>
                <c:ptCount val="5"/>
                <c:pt idx="0">
                  <c:v>97.538780300984683</c:v>
                </c:pt>
                <c:pt idx="1">
                  <c:v>0.12123149153308246</c:v>
                </c:pt>
                <c:pt idx="2">
                  <c:v>1.3774836383407449</c:v>
                </c:pt>
                <c:pt idx="3">
                  <c:v>0.96250456914144211</c:v>
                </c:pt>
                <c:pt idx="4">
                  <c:v>0</c:v>
                </c:pt>
              </c:numCache>
            </c:numRef>
          </c:val>
        </c:ser>
        <c:gapWidth val="75"/>
        <c:shape val="cylinder"/>
        <c:axId val="147346944"/>
        <c:axId val="150507904"/>
        <c:axId val="0"/>
      </c:bar3DChart>
      <c:catAx>
        <c:axId val="147346944"/>
        <c:scaling>
          <c:orientation val="minMax"/>
        </c:scaling>
        <c:delete val="1"/>
        <c:axPos val="b"/>
        <c:tickLblPos val="nextTo"/>
        <c:crossAx val="150507904"/>
        <c:crosses val="autoZero"/>
        <c:auto val="1"/>
        <c:lblAlgn val="ctr"/>
        <c:lblOffset val="100"/>
      </c:catAx>
      <c:valAx>
        <c:axId val="15050790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47346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2023 </a:t>
            </a:r>
            <a:r>
              <a:rPr lang="ru-RU" sz="2400" dirty="0"/>
              <a:t>ГОД</a:t>
            </a:r>
            <a:endParaRPr lang="en-US" sz="2400" dirty="0"/>
          </a:p>
        </c:rich>
      </c:tx>
      <c:layout>
        <c:manualLayout>
          <c:xMode val="edge"/>
          <c:yMode val="edge"/>
          <c:x val="0.70720713646286493"/>
          <c:y val="6.913531858239156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000118206618949"/>
          <c:w val="1"/>
          <c:h val="0.67995907873494077"/>
        </c:manualLayout>
      </c:layout>
      <c:pie3DChart>
        <c:varyColors val="1"/>
        <c:ser>
          <c:idx val="0"/>
          <c:order val="0"/>
          <c:tx>
            <c:strRef>
              <c:f>'слайд 24-26'!$H$4</c:f>
              <c:strCache>
                <c:ptCount val="1"/>
                <c:pt idx="0">
                  <c:v>2021</c:v>
                </c:pt>
              </c:strCache>
            </c:strRef>
          </c:tx>
          <c:explosion val="65"/>
          <c:dPt>
            <c:idx val="0"/>
            <c:explosion val="115"/>
          </c:dPt>
          <c:dPt>
            <c:idx val="1"/>
            <c:explosion val="0"/>
          </c:dPt>
          <c:dPt>
            <c:idx val="2"/>
            <c:explosion val="61"/>
          </c:dPt>
          <c:dLbls>
            <c:dLbl>
              <c:idx val="0"/>
              <c:layout>
                <c:manualLayout>
                  <c:x val="-3.0941272965879341E-2"/>
                  <c:y val="2.761176232610998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97,27</a:t>
                    </a:r>
                    <a:endParaRPr lang="en-US"/>
                  </a:p>
                </c:rich>
              </c:tx>
              <c:dLblPos val="bestFit"/>
            </c:dLbl>
            <c:dLbl>
              <c:idx val="1"/>
              <c:layout>
                <c:manualLayout>
                  <c:x val="-1.547239666803002E-2"/>
                  <c:y val="8.38876212784357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0,09</a:t>
                    </a:r>
                    <a:endParaRPr lang="en-US" dirty="0"/>
                  </a:p>
                </c:rich>
              </c:tx>
              <c:numFmt formatCode="#,##0.00;[Red]#,##0.00" sourceLinked="0"/>
              <c:spPr/>
              <c:dLblPos val="bestFit"/>
              <c:showPercent val="1"/>
            </c:dLbl>
            <c:dLbl>
              <c:idx val="2"/>
              <c:layout>
                <c:manualLayout>
                  <c:x val="5.999858425191947E-3"/>
                  <c:y val="-1.713587695313107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numFmt formatCode="#,##0.00;[Red]#,##0.00" sourceLinked="0"/>
              <c:spPr/>
              <c:dLblPos val="bestFit"/>
            </c:dLbl>
            <c:dLbl>
              <c:idx val="3"/>
              <c:delete val="1"/>
            </c:dLbl>
            <c:dLbl>
              <c:idx val="4"/>
              <c:layout>
                <c:manualLayout>
                  <c:x val="3.8207103003866941E-2"/>
                  <c:y val="5.634664557611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0,35</a:t>
                    </a:r>
                    <a:endParaRPr lang="en-US" dirty="0"/>
                  </a:p>
                </c:rich>
              </c:tx>
              <c:showPercent val="1"/>
            </c:dLbl>
            <c:numFmt formatCode="#,##0.00;[Red]#,##0.00" sourceLinked="0"/>
            <c:showPercent val="1"/>
          </c:dLbls>
          <c:cat>
            <c:strRef>
              <c:f>'слайд 24-26'!$I$3:$M$3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'слайд 24-26'!$I$4:$M$4</c:f>
              <c:numCache>
                <c:formatCode>0.00</c:formatCode>
                <c:ptCount val="5"/>
                <c:pt idx="0">
                  <c:v>97.273750963077106</c:v>
                </c:pt>
                <c:pt idx="1">
                  <c:v>0.34614031481745378</c:v>
                </c:pt>
                <c:pt idx="2">
                  <c:v>1.7496163453887679</c:v>
                </c:pt>
                <c:pt idx="3">
                  <c:v>0.63049237671667313</c:v>
                </c:pt>
                <c:pt idx="4">
                  <c:v>3.1114798790967808E-2</c:v>
                </c:pt>
              </c:numCache>
            </c:numRef>
          </c:val>
        </c:ser>
        <c:ser>
          <c:idx val="1"/>
          <c:order val="1"/>
          <c:tx>
            <c:strRef>
              <c:f>'слайд 24-26'!$H$5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showPercent val="1"/>
          </c:dLbls>
          <c:cat>
            <c:strRef>
              <c:f>'слайд 24-26'!$I$3:$L$3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'слайд 24-26'!$I$5:$L$5</c:f>
              <c:numCache>
                <c:formatCode>0.00</c:formatCode>
                <c:ptCount val="4"/>
                <c:pt idx="0">
                  <c:v>94.300949475019891</c:v>
                </c:pt>
                <c:pt idx="1">
                  <c:v>0.33556185523531534</c:v>
                </c:pt>
                <c:pt idx="2">
                  <c:v>1.6961459895774129</c:v>
                </c:pt>
                <c:pt idx="3">
                  <c:v>3.6673426801673794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127921715959525E-2"/>
          <c:y val="7.9866263208812058E-2"/>
          <c:w val="0.25149194127513375"/>
          <c:h val="0.92013376655705037"/>
        </c:manualLayout>
      </c:layout>
    </c:legend>
    <c:plotVisOnly val="1"/>
    <c:dispBlanksAs val="zero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/>
      <dgm:spPr>
        <a:xfrm>
          <a:off x="415146" y="1505"/>
          <a:ext cx="2427256" cy="121362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Профицит (доходы больше расходов)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доходов над расходами принимается решение, как их использовать (например,накапливать резервы, остатки, погашать долг).</a:t>
          </a: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6E81A41C-04C6-44ED-A884-0B65D5201F9F}" type="presOf" srcId="{1C59AC04-BB01-4AB2-84CC-ABEC200D68A6}" destId="{8635F9FE-D1CB-4B62-8813-C1440244973D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8750D209-0735-49A1-921C-817806E5952B}" type="presOf" srcId="{1302C63C-5681-465F-B181-772EDEBDB656}" destId="{FFA0B8A4-B681-4102-8750-4ABEBA00E471}" srcOrd="0" destOrd="0" presId="urn:microsoft.com/office/officeart/2005/8/layout/hierarchy3"/>
    <dgm:cxn modelId="{BD998AFA-7E67-4EDF-97FF-CCF772171FF9}" type="presOf" srcId="{1C59AC04-BB01-4AB2-84CC-ABEC200D68A6}" destId="{E62A8229-D6AA-468F-838D-00B01F51D6E9}" srcOrd="1" destOrd="0" presId="urn:microsoft.com/office/officeart/2005/8/layout/hierarchy3"/>
    <dgm:cxn modelId="{BD09EFBB-F368-44D2-9E82-41A1690D24FF}" type="presOf" srcId="{B15793B0-0E93-4897-A447-44AAD083CC64}" destId="{759A003B-956C-44CB-B966-77ED472BA81A}" srcOrd="0" destOrd="0" presId="urn:microsoft.com/office/officeart/2005/8/layout/hierarchy3"/>
    <dgm:cxn modelId="{1755DF0A-2BCD-443F-A814-BF349855A601}" type="presOf" srcId="{9FFA1C2D-3371-4E7C-B540-11F9B15A38CA}" destId="{CC2FD097-F3FB-4B3B-A75F-BAD9EC4A818B}" srcOrd="0" destOrd="0" presId="urn:microsoft.com/office/officeart/2005/8/layout/hierarchy3"/>
    <dgm:cxn modelId="{8FBD28A9-7E70-4F2A-87C1-E210E11C05C0}" type="presParOf" srcId="{759A003B-956C-44CB-B966-77ED472BA81A}" destId="{525272D5-F5CC-433E-86D9-C039D11AEC45}" srcOrd="0" destOrd="0" presId="urn:microsoft.com/office/officeart/2005/8/layout/hierarchy3"/>
    <dgm:cxn modelId="{FF3B5F72-9941-4313-8DEE-E0DC95519434}" type="presParOf" srcId="{525272D5-F5CC-433E-86D9-C039D11AEC45}" destId="{540791F9-CCC4-4AFE-A6A8-B678815076D5}" srcOrd="0" destOrd="0" presId="urn:microsoft.com/office/officeart/2005/8/layout/hierarchy3"/>
    <dgm:cxn modelId="{01C0448A-340C-451A-A087-93EC51B7CC89}" type="presParOf" srcId="{540791F9-CCC4-4AFE-A6A8-B678815076D5}" destId="{8635F9FE-D1CB-4B62-8813-C1440244973D}" srcOrd="0" destOrd="0" presId="urn:microsoft.com/office/officeart/2005/8/layout/hierarchy3"/>
    <dgm:cxn modelId="{5357A832-DA10-4C0A-A106-BEADD4C43E43}" type="presParOf" srcId="{540791F9-CCC4-4AFE-A6A8-B678815076D5}" destId="{E62A8229-D6AA-468F-838D-00B01F51D6E9}" srcOrd="1" destOrd="0" presId="urn:microsoft.com/office/officeart/2005/8/layout/hierarchy3"/>
    <dgm:cxn modelId="{3F5E6462-1999-4385-B730-8CC96E93084E}" type="presParOf" srcId="{525272D5-F5CC-433E-86D9-C039D11AEC45}" destId="{62C66162-1249-4309-95E6-34151052F14D}" srcOrd="1" destOrd="0" presId="urn:microsoft.com/office/officeart/2005/8/layout/hierarchy3"/>
    <dgm:cxn modelId="{2F6784EC-052D-4E12-9D53-56166CBBEE82}" type="presParOf" srcId="{62C66162-1249-4309-95E6-34151052F14D}" destId="{CC2FD097-F3FB-4B3B-A75F-BAD9EC4A818B}" srcOrd="0" destOrd="0" presId="urn:microsoft.com/office/officeart/2005/8/layout/hierarchy3"/>
    <dgm:cxn modelId="{55337EA0-38B1-4155-B0A4-C3D725567C08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793B0-0E93-4897-A447-44AAD083CC6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59AC04-BB01-4AB2-84CC-ABEC200D68A6}">
      <dgm:prSet phldrT="[Текст]" custT="1"/>
      <dgm:spPr>
        <a:xfrm>
          <a:off x="415146" y="1505"/>
          <a:ext cx="2427256" cy="1213628"/>
        </a:xfrm>
        <a:solidFill>
          <a:srgbClr val="009DD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mbria"/>
              <a:ea typeface="+mn-ea"/>
              <a:cs typeface="+mn-cs"/>
            </a:rPr>
            <a:t>Дефицит (расходы больше доходов)</a:t>
          </a:r>
        </a:p>
      </dgm:t>
    </dgm:pt>
    <dgm:pt modelId="{0C8ECAF1-18E8-47E1-BA2C-F0E83BF55E4B}" type="parTrans" cxnId="{B122DB6F-0A23-49F7-B3E6-02E74A691C8E}">
      <dgm:prSet/>
      <dgm:spPr/>
      <dgm:t>
        <a:bodyPr/>
        <a:lstStyle/>
        <a:p>
          <a:endParaRPr lang="ru-RU"/>
        </a:p>
      </dgm:t>
    </dgm:pt>
    <dgm:pt modelId="{7519342A-A22D-4424-935A-21BF210035A6}" type="sibTrans" cxnId="{B122DB6F-0A23-49F7-B3E6-02E74A691C8E}">
      <dgm:prSet/>
      <dgm:spPr/>
      <dgm:t>
        <a:bodyPr/>
        <a:lstStyle/>
        <a:p>
          <a:endParaRPr lang="ru-RU"/>
        </a:p>
      </dgm:t>
    </dgm:pt>
    <dgm:pt modelId="{1302C63C-5681-465F-B181-772EDEBDB656}">
      <dgm:prSet phldrT="[Текст]" custT="1"/>
      <dgm:spPr>
        <a:xfrm>
          <a:off x="900598" y="1518541"/>
          <a:ext cx="1941805" cy="121362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D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1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 в долг)</a:t>
          </a:r>
        </a:p>
      </dgm:t>
    </dgm:pt>
    <dgm:pt modelId="{9FFA1C2D-3371-4E7C-B540-11F9B15A38CA}" type="parTrans" cxnId="{0A7599DB-0565-4055-90BD-09E48CF9AE6D}">
      <dgm:prSet/>
      <dgm:spPr>
        <a:xfrm>
          <a:off x="657872" y="1215133"/>
          <a:ext cx="242725" cy="910221"/>
        </a:xfrm>
        <a:noFill/>
        <a:ln w="25400" cap="flat" cmpd="sng" algn="ctr">
          <a:solidFill>
            <a:srgbClr val="0BD0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FCE827-969A-47C1-91C8-5591D2302A73}" type="sibTrans" cxnId="{0A7599DB-0565-4055-90BD-09E48CF9AE6D}">
      <dgm:prSet/>
      <dgm:spPr/>
      <dgm:t>
        <a:bodyPr/>
        <a:lstStyle/>
        <a:p>
          <a:endParaRPr lang="ru-RU"/>
        </a:p>
      </dgm:t>
    </dgm:pt>
    <dgm:pt modelId="{759A003B-956C-44CB-B966-77ED472BA81A}" type="pres">
      <dgm:prSet presAssocID="{B15793B0-0E93-4897-A447-44AAD083CC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272D5-F5CC-433E-86D9-C039D11AEC45}" type="pres">
      <dgm:prSet presAssocID="{1C59AC04-BB01-4AB2-84CC-ABEC200D68A6}" presName="root" presStyleCnt="0"/>
      <dgm:spPr/>
    </dgm:pt>
    <dgm:pt modelId="{540791F9-CCC4-4AFE-A6A8-B678815076D5}" type="pres">
      <dgm:prSet presAssocID="{1C59AC04-BB01-4AB2-84CC-ABEC200D68A6}" presName="rootComposite" presStyleCnt="0"/>
      <dgm:spPr/>
    </dgm:pt>
    <dgm:pt modelId="{8635F9FE-D1CB-4B62-8813-C1440244973D}" type="pres">
      <dgm:prSet presAssocID="{1C59AC04-BB01-4AB2-84CC-ABEC200D68A6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A8229-D6AA-468F-838D-00B01F51D6E9}" type="pres">
      <dgm:prSet presAssocID="{1C59AC04-BB01-4AB2-84CC-ABEC200D68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2C66162-1249-4309-95E6-34151052F14D}" type="pres">
      <dgm:prSet presAssocID="{1C59AC04-BB01-4AB2-84CC-ABEC200D68A6}" presName="childShape" presStyleCnt="0"/>
      <dgm:spPr/>
    </dgm:pt>
    <dgm:pt modelId="{CC2FD097-F3FB-4B3B-A75F-BAD9EC4A818B}" type="pres">
      <dgm:prSet presAssocID="{9FFA1C2D-3371-4E7C-B540-11F9B15A38CA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221"/>
              </a:lnTo>
              <a:lnTo>
                <a:pt x="242725" y="9102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FA0B8A4-B681-4102-8750-4ABEBA00E471}" type="pres">
      <dgm:prSet presAssocID="{1302C63C-5681-465F-B181-772EDEBDB656}" presName="childText" presStyleLbl="bgAcc1" presStyleIdx="0" presStyleCnt="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A7599DB-0565-4055-90BD-09E48CF9AE6D}" srcId="{1C59AC04-BB01-4AB2-84CC-ABEC200D68A6}" destId="{1302C63C-5681-465F-B181-772EDEBDB656}" srcOrd="0" destOrd="0" parTransId="{9FFA1C2D-3371-4E7C-B540-11F9B15A38CA}" sibTransId="{28FCE827-969A-47C1-91C8-5591D2302A73}"/>
    <dgm:cxn modelId="{EA93F261-3DEF-499F-9722-CB88F97034DE}" type="presOf" srcId="{1C59AC04-BB01-4AB2-84CC-ABEC200D68A6}" destId="{8635F9FE-D1CB-4B62-8813-C1440244973D}" srcOrd="0" destOrd="0" presId="urn:microsoft.com/office/officeart/2005/8/layout/hierarchy3"/>
    <dgm:cxn modelId="{9035EAB6-D338-444D-B2BA-3D7098531A4A}" type="presOf" srcId="{1C59AC04-BB01-4AB2-84CC-ABEC200D68A6}" destId="{E62A8229-D6AA-468F-838D-00B01F51D6E9}" srcOrd="1" destOrd="0" presId="urn:microsoft.com/office/officeart/2005/8/layout/hierarchy3"/>
    <dgm:cxn modelId="{1A98F93F-1263-4228-BC40-615904D50B84}" type="presOf" srcId="{B15793B0-0E93-4897-A447-44AAD083CC64}" destId="{759A003B-956C-44CB-B966-77ED472BA81A}" srcOrd="0" destOrd="0" presId="urn:microsoft.com/office/officeart/2005/8/layout/hierarchy3"/>
    <dgm:cxn modelId="{35801591-7C4C-4157-A814-87B4FA9A85B3}" type="presOf" srcId="{1302C63C-5681-465F-B181-772EDEBDB656}" destId="{FFA0B8A4-B681-4102-8750-4ABEBA00E471}" srcOrd="0" destOrd="0" presId="urn:microsoft.com/office/officeart/2005/8/layout/hierarchy3"/>
    <dgm:cxn modelId="{0ACFE512-6028-4BF1-90FF-F8EF129C6906}" type="presOf" srcId="{9FFA1C2D-3371-4E7C-B540-11F9B15A38CA}" destId="{CC2FD097-F3FB-4B3B-A75F-BAD9EC4A818B}" srcOrd="0" destOrd="0" presId="urn:microsoft.com/office/officeart/2005/8/layout/hierarchy3"/>
    <dgm:cxn modelId="{B122DB6F-0A23-49F7-B3E6-02E74A691C8E}" srcId="{B15793B0-0E93-4897-A447-44AAD083CC64}" destId="{1C59AC04-BB01-4AB2-84CC-ABEC200D68A6}" srcOrd="0" destOrd="0" parTransId="{0C8ECAF1-18E8-47E1-BA2C-F0E83BF55E4B}" sibTransId="{7519342A-A22D-4424-935A-21BF210035A6}"/>
    <dgm:cxn modelId="{631F8783-D9F3-4A42-9DED-478A8A7A5A03}" type="presParOf" srcId="{759A003B-956C-44CB-B966-77ED472BA81A}" destId="{525272D5-F5CC-433E-86D9-C039D11AEC45}" srcOrd="0" destOrd="0" presId="urn:microsoft.com/office/officeart/2005/8/layout/hierarchy3"/>
    <dgm:cxn modelId="{7CE09903-D376-4291-8078-B8B2161A003E}" type="presParOf" srcId="{525272D5-F5CC-433E-86D9-C039D11AEC45}" destId="{540791F9-CCC4-4AFE-A6A8-B678815076D5}" srcOrd="0" destOrd="0" presId="urn:microsoft.com/office/officeart/2005/8/layout/hierarchy3"/>
    <dgm:cxn modelId="{C2F29E53-BAEB-4D7D-A492-0E1B09456B1E}" type="presParOf" srcId="{540791F9-CCC4-4AFE-A6A8-B678815076D5}" destId="{8635F9FE-D1CB-4B62-8813-C1440244973D}" srcOrd="0" destOrd="0" presId="urn:microsoft.com/office/officeart/2005/8/layout/hierarchy3"/>
    <dgm:cxn modelId="{CEBD3612-8D4A-4589-BB08-39FC23AE5785}" type="presParOf" srcId="{540791F9-CCC4-4AFE-A6A8-B678815076D5}" destId="{E62A8229-D6AA-468F-838D-00B01F51D6E9}" srcOrd="1" destOrd="0" presId="urn:microsoft.com/office/officeart/2005/8/layout/hierarchy3"/>
    <dgm:cxn modelId="{68912835-A33F-442A-A6EE-635EB3CF0164}" type="presParOf" srcId="{525272D5-F5CC-433E-86D9-C039D11AEC45}" destId="{62C66162-1249-4309-95E6-34151052F14D}" srcOrd="1" destOrd="0" presId="urn:microsoft.com/office/officeart/2005/8/layout/hierarchy3"/>
    <dgm:cxn modelId="{4AFB2B19-DDB8-4214-BD34-DEA20EEEF155}" type="presParOf" srcId="{62C66162-1249-4309-95E6-34151052F14D}" destId="{CC2FD097-F3FB-4B3B-A75F-BAD9EC4A818B}" srcOrd="0" destOrd="0" presId="urn:microsoft.com/office/officeart/2005/8/layout/hierarchy3"/>
    <dgm:cxn modelId="{BFB57D04-77BC-41A5-8DAF-A83A60309E7B}" type="presParOf" srcId="{62C66162-1249-4309-95E6-34151052F14D}" destId="{FFA0B8A4-B681-4102-8750-4ABEBA00E471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9D494-103E-49C0-A66B-B0D331430B22}" type="doc">
      <dgm:prSet loTypeId="urn:microsoft.com/office/officeart/2005/8/layout/pyramid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CAEA0-39D0-46EB-BC5C-D478433D322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50" dirty="0" smtClean="0">
              <a:solidFill>
                <a:srgbClr val="7030A0"/>
              </a:solidFill>
            </a:rPr>
            <a:t>НАЛОГОВЫЕ</a:t>
          </a:r>
        </a:p>
        <a:p>
          <a:r>
            <a:rPr lang="ru-RU" sz="1550" dirty="0" smtClean="0">
              <a:solidFill>
                <a:srgbClr val="7030A0"/>
              </a:solidFill>
            </a:rPr>
            <a:t>ДОХОДЫ</a:t>
          </a:r>
          <a:endParaRPr lang="ru-RU" sz="1550" dirty="0">
            <a:solidFill>
              <a:srgbClr val="7030A0"/>
            </a:solidFill>
          </a:endParaRPr>
        </a:p>
      </dgm:t>
    </dgm:pt>
    <dgm:pt modelId="{36A64642-B55E-4DBD-8D41-A565398C5780}" type="parTrans" cxnId="{CC8D2338-C4EE-4C75-B8A5-027E9852F81E}">
      <dgm:prSet/>
      <dgm:spPr/>
      <dgm:t>
        <a:bodyPr/>
        <a:lstStyle/>
        <a:p>
          <a:endParaRPr lang="ru-RU"/>
        </a:p>
      </dgm:t>
    </dgm:pt>
    <dgm:pt modelId="{B7E1977B-E043-4FFB-BD53-7BE6BB9A6E7E}" type="sibTrans" cxnId="{CC8D2338-C4EE-4C75-B8A5-027E9852F81E}">
      <dgm:prSet/>
      <dgm:spPr/>
      <dgm:t>
        <a:bodyPr/>
        <a:lstStyle/>
        <a:p>
          <a:endParaRPr lang="ru-RU"/>
        </a:p>
      </dgm:t>
    </dgm:pt>
    <dgm:pt modelId="{2EDD3D8C-794B-418D-9FFA-915E1BD2E03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50" dirty="0" smtClean="0">
              <a:solidFill>
                <a:srgbClr val="7030A0"/>
              </a:solidFill>
            </a:rPr>
            <a:t>НЕНАЛОГОВЫЕ</a:t>
          </a:r>
        </a:p>
        <a:p>
          <a:r>
            <a:rPr lang="ru-RU" sz="1550" dirty="0" smtClean="0">
              <a:solidFill>
                <a:srgbClr val="7030A0"/>
              </a:solidFill>
            </a:rPr>
            <a:t>ДОХОДЫ</a:t>
          </a:r>
          <a:endParaRPr lang="ru-RU" sz="1550" dirty="0">
            <a:solidFill>
              <a:srgbClr val="7030A0"/>
            </a:solidFill>
          </a:endParaRPr>
        </a:p>
      </dgm:t>
    </dgm:pt>
    <dgm:pt modelId="{3AF3DF67-EEDD-4FF1-90E1-ABD58811F201}" type="parTrans" cxnId="{7B4D93FE-E257-489C-8C8B-4B4EB56771AB}">
      <dgm:prSet/>
      <dgm:spPr/>
      <dgm:t>
        <a:bodyPr/>
        <a:lstStyle/>
        <a:p>
          <a:endParaRPr lang="ru-RU"/>
        </a:p>
      </dgm:t>
    </dgm:pt>
    <dgm:pt modelId="{23055349-F10F-47F5-9181-07703EB4BC11}" type="sibTrans" cxnId="{7B4D93FE-E257-489C-8C8B-4B4EB56771AB}">
      <dgm:prSet/>
      <dgm:spPr/>
      <dgm:t>
        <a:bodyPr/>
        <a:lstStyle/>
        <a:p>
          <a:endParaRPr lang="ru-RU"/>
        </a:p>
      </dgm:t>
    </dgm:pt>
    <dgm:pt modelId="{5356AEF1-DB3E-429F-B906-41070DA4656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66"/>
              </a:solidFill>
            </a:rPr>
            <a:t>БЮДЖЕТ</a:t>
          </a:r>
          <a:endParaRPr lang="ru-RU" sz="1800" dirty="0">
            <a:solidFill>
              <a:srgbClr val="FF0066"/>
            </a:solidFill>
          </a:endParaRPr>
        </a:p>
      </dgm:t>
    </dgm:pt>
    <dgm:pt modelId="{EC0A16A3-BEF2-4125-BCE1-C1BA42F72DE6}" type="parTrans" cxnId="{261F691D-1A0E-433A-AB01-598BC7201CD8}">
      <dgm:prSet/>
      <dgm:spPr/>
      <dgm:t>
        <a:bodyPr/>
        <a:lstStyle/>
        <a:p>
          <a:endParaRPr lang="ru-RU"/>
        </a:p>
      </dgm:t>
    </dgm:pt>
    <dgm:pt modelId="{2DF55E1F-E503-4948-B6B3-116D72DE4ED9}" type="sibTrans" cxnId="{261F691D-1A0E-433A-AB01-598BC7201CD8}">
      <dgm:prSet/>
      <dgm:spPr/>
      <dgm:t>
        <a:bodyPr/>
        <a:lstStyle/>
        <a:p>
          <a:endParaRPr lang="ru-RU"/>
        </a:p>
      </dgm:t>
    </dgm:pt>
    <dgm:pt modelId="{1D6CF011-6576-4565-8AE0-A80E0737FC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БЕЗВОЗМЕЗДНЫЕ</a:t>
          </a:r>
        </a:p>
        <a:p>
          <a:r>
            <a:rPr lang="ru-RU" sz="1500" dirty="0" smtClean="0">
              <a:solidFill>
                <a:srgbClr val="7030A0"/>
              </a:solidFill>
            </a:rPr>
            <a:t>ПОСТУПЛЕНИЯ</a:t>
          </a:r>
          <a:endParaRPr lang="ru-RU" sz="1500" dirty="0">
            <a:solidFill>
              <a:srgbClr val="7030A0"/>
            </a:solidFill>
          </a:endParaRPr>
        </a:p>
      </dgm:t>
    </dgm:pt>
    <dgm:pt modelId="{6254E4E5-91D0-4366-BDAB-90224A1DEBF2}" type="parTrans" cxnId="{C0CF3BB7-30F7-4D49-8F96-73B718112BD8}">
      <dgm:prSet/>
      <dgm:spPr/>
      <dgm:t>
        <a:bodyPr/>
        <a:lstStyle/>
        <a:p>
          <a:endParaRPr lang="ru-RU"/>
        </a:p>
      </dgm:t>
    </dgm:pt>
    <dgm:pt modelId="{72E27CB4-E05E-4807-A5FD-AD79B7E8BDF1}" type="sibTrans" cxnId="{C0CF3BB7-30F7-4D49-8F96-73B718112BD8}">
      <dgm:prSet/>
      <dgm:spPr/>
      <dgm:t>
        <a:bodyPr/>
        <a:lstStyle/>
        <a:p>
          <a:endParaRPr lang="ru-RU"/>
        </a:p>
      </dgm:t>
    </dgm:pt>
    <dgm:pt modelId="{A46D543A-C6DC-423F-A000-5696995E452F}" type="pres">
      <dgm:prSet presAssocID="{00D9D494-103E-49C0-A66B-B0D331430B2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47E59-BC95-4252-92FC-1ABF131CAC7E}" type="pres">
      <dgm:prSet presAssocID="{00D9D494-103E-49C0-A66B-B0D331430B22}" presName="triangle1" presStyleLbl="node1" presStyleIdx="0" presStyleCnt="4" custScaleX="115848" custScaleY="81421" custLinFactNeighborX="7148" custLinFactNeighborY="-10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F30F3-BFFF-4FCF-BF33-4E04FA6B3DC6}" type="pres">
      <dgm:prSet presAssocID="{00D9D494-103E-49C0-A66B-B0D331430B22}" presName="triangle2" presStyleLbl="node1" presStyleIdx="1" presStyleCnt="4" custScaleX="127294" custLinFactNeighborX="-47611" custLinFactNeighborY="-1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E515-D8A0-4733-818A-C7483F82BEAD}" type="pres">
      <dgm:prSet presAssocID="{00D9D494-103E-49C0-A66B-B0D331430B22}" presName="triangle3" presStyleLbl="node1" presStyleIdx="2" presStyleCnt="4" custLinFactNeighborX="-263" custLinFactNeighborY="12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FF67-47C1-4BDE-8D97-1CB9B46BA8FD}" type="pres">
      <dgm:prSet presAssocID="{00D9D494-103E-49C0-A66B-B0D331430B22}" presName="triangle4" presStyleLbl="node1" presStyleIdx="3" presStyleCnt="4" custScaleX="134951" custScaleY="94450" custLinFactNeighborX="47560" custLinFactNeighborY="-15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F3BB7-30F7-4D49-8F96-73B718112BD8}" srcId="{00D9D494-103E-49C0-A66B-B0D331430B22}" destId="{1D6CF011-6576-4565-8AE0-A80E0737FCF3}" srcOrd="3" destOrd="0" parTransId="{6254E4E5-91D0-4366-BDAB-90224A1DEBF2}" sibTransId="{72E27CB4-E05E-4807-A5FD-AD79B7E8BDF1}"/>
    <dgm:cxn modelId="{8D1D8AEB-A7FA-4E06-976D-2AF86BD6CAC4}" type="presOf" srcId="{5356AEF1-DB3E-429F-B906-41070DA4656C}" destId="{1050E515-D8A0-4733-818A-C7483F82BEAD}" srcOrd="0" destOrd="0" presId="urn:microsoft.com/office/officeart/2005/8/layout/pyramid4"/>
    <dgm:cxn modelId="{CC8D2338-C4EE-4C75-B8A5-027E9852F81E}" srcId="{00D9D494-103E-49C0-A66B-B0D331430B22}" destId="{723CAEA0-39D0-46EB-BC5C-D478433D3222}" srcOrd="0" destOrd="0" parTransId="{36A64642-B55E-4DBD-8D41-A565398C5780}" sibTransId="{B7E1977B-E043-4FFB-BD53-7BE6BB9A6E7E}"/>
    <dgm:cxn modelId="{261F691D-1A0E-433A-AB01-598BC7201CD8}" srcId="{00D9D494-103E-49C0-A66B-B0D331430B22}" destId="{5356AEF1-DB3E-429F-B906-41070DA4656C}" srcOrd="2" destOrd="0" parTransId="{EC0A16A3-BEF2-4125-BCE1-C1BA42F72DE6}" sibTransId="{2DF55E1F-E503-4948-B6B3-116D72DE4ED9}"/>
    <dgm:cxn modelId="{7B4D93FE-E257-489C-8C8B-4B4EB56771AB}" srcId="{00D9D494-103E-49C0-A66B-B0D331430B22}" destId="{2EDD3D8C-794B-418D-9FFA-915E1BD2E036}" srcOrd="1" destOrd="0" parTransId="{3AF3DF67-EEDD-4FF1-90E1-ABD58811F201}" sibTransId="{23055349-F10F-47F5-9181-07703EB4BC11}"/>
    <dgm:cxn modelId="{EA38A11B-49FB-4FB0-8C02-6AD6AE89EC2D}" type="presOf" srcId="{2EDD3D8C-794B-418D-9FFA-915E1BD2E036}" destId="{ED0F30F3-BFFF-4FCF-BF33-4E04FA6B3DC6}" srcOrd="0" destOrd="0" presId="urn:microsoft.com/office/officeart/2005/8/layout/pyramid4"/>
    <dgm:cxn modelId="{78514A3E-5872-417C-8350-9C67EFBC9A16}" type="presOf" srcId="{00D9D494-103E-49C0-A66B-B0D331430B22}" destId="{A46D543A-C6DC-423F-A000-5696995E452F}" srcOrd="0" destOrd="0" presId="urn:microsoft.com/office/officeart/2005/8/layout/pyramid4"/>
    <dgm:cxn modelId="{92E2AE94-E6CF-4F32-9695-EA65A57A4D3C}" type="presOf" srcId="{723CAEA0-39D0-46EB-BC5C-D478433D3222}" destId="{9FA47E59-BC95-4252-92FC-1ABF131CAC7E}" srcOrd="0" destOrd="0" presId="urn:microsoft.com/office/officeart/2005/8/layout/pyramid4"/>
    <dgm:cxn modelId="{4640861D-ADE8-4921-BF1C-4BCDACC1B9A2}" type="presOf" srcId="{1D6CF011-6576-4565-8AE0-A80E0737FCF3}" destId="{F5AAFF67-47C1-4BDE-8D97-1CB9B46BA8FD}" srcOrd="0" destOrd="0" presId="urn:microsoft.com/office/officeart/2005/8/layout/pyramid4"/>
    <dgm:cxn modelId="{E0CF92BA-1788-4032-8939-159CFEA64997}" type="presParOf" srcId="{A46D543A-C6DC-423F-A000-5696995E452F}" destId="{9FA47E59-BC95-4252-92FC-1ABF131CAC7E}" srcOrd="0" destOrd="0" presId="urn:microsoft.com/office/officeart/2005/8/layout/pyramid4"/>
    <dgm:cxn modelId="{A1E7BCBA-2873-47B4-BD17-D3CFAF4862E9}" type="presParOf" srcId="{A46D543A-C6DC-423F-A000-5696995E452F}" destId="{ED0F30F3-BFFF-4FCF-BF33-4E04FA6B3DC6}" srcOrd="1" destOrd="0" presId="urn:microsoft.com/office/officeart/2005/8/layout/pyramid4"/>
    <dgm:cxn modelId="{78BB5D76-842A-4F8B-90B8-35FA90A6A70A}" type="presParOf" srcId="{A46D543A-C6DC-423F-A000-5696995E452F}" destId="{1050E515-D8A0-4733-818A-C7483F82BEAD}" srcOrd="2" destOrd="0" presId="urn:microsoft.com/office/officeart/2005/8/layout/pyramid4"/>
    <dgm:cxn modelId="{E49F8420-3A99-4AAC-8FC7-7FEEE3B9D995}" type="presParOf" srcId="{A46D543A-C6DC-423F-A000-5696995E452F}" destId="{F5AAFF67-47C1-4BDE-8D97-1CB9B46BA8FD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16B4-F1EB-4B32-906E-5244E42E9C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FD2A-6749-42AC-9FC3-B98468FFB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D2A-6749-42AC-9FC3-B98468FFB8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D2A-6749-42AC-9FC3-B98468FFB86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1057284"/>
          </a:xfrm>
        </p:spPr>
        <p:txBody>
          <a:bodyPr anchor="ctr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БЮДЖЕТ ДЛЯ ГРАЖДАН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8143932" cy="275273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 РЕШЕНИЮ ПРЕДСТАВИТЕЛЬНОГО СОБРНИЯ ЛЬГОВСКОГО РАЙОНА КУРСКОЙ ОБЛАСТИ ОТ </a:t>
            </a:r>
            <a:r>
              <a:rPr lang="ru-RU" sz="3200" dirty="0" smtClean="0">
                <a:solidFill>
                  <a:srgbClr val="7030A0"/>
                </a:solidFill>
              </a:rPr>
              <a:t>23.12.2021 </a:t>
            </a:r>
            <a:r>
              <a:rPr lang="ru-RU" sz="3200" dirty="0" smtClean="0">
                <a:solidFill>
                  <a:srgbClr val="7030A0"/>
                </a:solidFill>
              </a:rPr>
              <a:t>Г. </a:t>
            </a:r>
            <a:r>
              <a:rPr lang="ru-RU" sz="3200" dirty="0" smtClean="0">
                <a:solidFill>
                  <a:srgbClr val="7030A0"/>
                </a:solidFill>
              </a:rPr>
              <a:t>№169 </a:t>
            </a:r>
            <a:r>
              <a:rPr lang="ru-RU" sz="3200" dirty="0" smtClean="0">
                <a:solidFill>
                  <a:srgbClr val="7030A0"/>
                </a:solidFill>
              </a:rPr>
              <a:t>«О БЮДЖЕТЕ МУНИЦИПАЛЬНОГО РАЙОНА «ЛЬГОВСКИЙ РАЙОН» КУРСКОЙ ОБЛАСТИ НА </a:t>
            </a:r>
            <a:r>
              <a:rPr lang="ru-RU" sz="3200" dirty="0" smtClean="0">
                <a:solidFill>
                  <a:srgbClr val="7030A0"/>
                </a:solidFill>
              </a:rPr>
              <a:t>2022 </a:t>
            </a:r>
            <a:r>
              <a:rPr lang="ru-RU" sz="3200" dirty="0" smtClean="0">
                <a:solidFill>
                  <a:srgbClr val="7030A0"/>
                </a:solidFill>
              </a:rPr>
              <a:t>ГОД И НА ПАЛНОВЫЙ ПЕРИОД </a:t>
            </a:r>
            <a:r>
              <a:rPr lang="ru-RU" sz="3200" dirty="0" smtClean="0">
                <a:solidFill>
                  <a:srgbClr val="7030A0"/>
                </a:solidFill>
              </a:rPr>
              <a:t>2023 </a:t>
            </a:r>
            <a:r>
              <a:rPr lang="ru-RU" sz="3200" dirty="0" smtClean="0">
                <a:solidFill>
                  <a:srgbClr val="7030A0"/>
                </a:solidFill>
              </a:rPr>
              <a:t>И </a:t>
            </a:r>
            <a:r>
              <a:rPr lang="ru-RU" sz="3200" dirty="0" smtClean="0">
                <a:solidFill>
                  <a:srgbClr val="7030A0"/>
                </a:solidFill>
              </a:rPr>
              <a:t>2024 </a:t>
            </a:r>
            <a:r>
              <a:rPr lang="ru-RU" sz="3200" dirty="0" smtClean="0">
                <a:solidFill>
                  <a:srgbClr val="7030A0"/>
                </a:solidFill>
              </a:rPr>
              <a:t>ГОДОВ»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Picture 16" descr="1116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0000">
            <a:off x="250216" y="1706974"/>
            <a:ext cx="2480513" cy="14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>
            <a:bevelT w="0" h="0"/>
            <a:bevelB w="0" h="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14488"/>
            <a:ext cx="15134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00">
            <a:off x="6064123" y="1615666"/>
            <a:ext cx="2718918" cy="15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7141" y="5656070"/>
            <a:ext cx="2166859" cy="12019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Основные направления бюджетной политики в области доходов на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2022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год и плановый период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2023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годов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615262" cy="407196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Совместная работа с ИФНС по вопросам прогнозирования налогов, мониторинга поступлений и задолженности по налогам в бюджет.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Мероприятия по организации оформления земель в собственность и вовлечению в оборот неиспользуемых земель сельскохозяйственного назначения.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Содействие в организации и поддержке малых форм хозяйствования.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Мероприятия по регистрации прав муниципальной собственности на автомобильные дороги.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Выявление и инвентаризация прав на земельные участки.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Повышение уровня администрирования неналоговых доходов.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Сокращение задолженности по неналоговым платежам.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Формирование земельных участков с целью их продажи на аукционах.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Эффективное использование муниципального арендного фонда.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3d-charact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39" y="714356"/>
            <a:ext cx="1619261" cy="1214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направления бюджетной политики в области расходов на </a:t>
            </a:r>
            <a:r>
              <a:rPr lang="ru-RU" sz="2800" dirty="0" smtClean="0"/>
              <a:t>2022 </a:t>
            </a:r>
            <a:r>
              <a:rPr lang="ru-RU" sz="2800" dirty="0" smtClean="0"/>
              <a:t>год и на плановый период </a:t>
            </a:r>
            <a:r>
              <a:rPr lang="ru-RU" sz="2800" dirty="0" smtClean="0"/>
              <a:t>2023 </a:t>
            </a:r>
            <a:r>
              <a:rPr lang="ru-RU" sz="2800" dirty="0" smtClean="0"/>
              <a:t>и </a:t>
            </a:r>
            <a:r>
              <a:rPr lang="ru-RU" sz="2800" dirty="0" smtClean="0"/>
              <a:t>2024 </a:t>
            </a:r>
            <a:r>
              <a:rPr lang="ru-RU" sz="2800" dirty="0" smtClean="0"/>
              <a:t>годов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758006" cy="381984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Сохранение социальной направленности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Реализация социально-значимых инвестиционных проектов, повышение качества дорожной инфраструктуры.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Совершенствование инструментов программно - целевого планирования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Обеспечение сбалансированности бюджета.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Поддержание устойчивости бюджета на всем периоде планирования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90" y="1500174"/>
            <a:ext cx="284651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001_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643446"/>
            <a:ext cx="1975492" cy="207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n w="0"/>
                <a:solidFill>
                  <a:srgbClr val="7030A0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28926" y="2928934"/>
            <a:ext cx="2717131" cy="201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6" name="Группа 5"/>
          <p:cNvGrpSpPr/>
          <p:nvPr/>
        </p:nvGrpSpPr>
        <p:grpSpPr>
          <a:xfrm>
            <a:off x="3071802" y="785795"/>
            <a:ext cx="2393470" cy="1643074"/>
            <a:chOff x="3438379" y="137609"/>
            <a:chExt cx="1964842" cy="1643074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38379" y="137609"/>
              <a:ext cx="1964842" cy="164307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526691" y="225921"/>
              <a:ext cx="1788218" cy="14833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</a:rPr>
                <a:t>РАЗРАБОТКА ПРОГНОЗА СОЦИАЛЬНО-ЭКОНОМИЧЕСКОГО РАЗВИТИЯ ГОРОДА НА ОЧЕРЕДНОЙ ФИНАНСОВЫЙ ГОД И ПЛАНОВЫЙ ПЕРИОД</a:t>
              </a:r>
              <a:endParaRPr lang="ru-RU" sz="1200" b="1" i="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29322" y="1428737"/>
            <a:ext cx="2089959" cy="1000131"/>
            <a:chOff x="5958647" y="458336"/>
            <a:chExt cx="2089959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958647" y="458336"/>
              <a:ext cx="2089959" cy="147126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030468" y="530157"/>
              <a:ext cx="1946317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РАЗРАБОТКА ДОКУМЕНТОВ И МАТЕРИАЛОВ, НЕОБХОДИМЫХ ДЛЯ ФОРМИРОВАНИЯ БЮДЖЕТА 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29322" y="2786058"/>
            <a:ext cx="2101455" cy="1071570"/>
            <a:chOff x="6488020" y="2425426"/>
            <a:chExt cx="1744265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488020" y="2425426"/>
              <a:ext cx="1744265" cy="1471265"/>
            </a:xfrm>
            <a:prstGeom prst="roundRect">
              <a:avLst/>
            </a:prstGeom>
            <a:solidFill>
              <a:srgbClr val="00B0F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559841" y="2497247"/>
              <a:ext cx="1600623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СОСТАВЛЕНИЕ ПРОЕКТА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29322" y="4357695"/>
            <a:ext cx="2060922" cy="928693"/>
            <a:chOff x="5526598" y="4309797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526598" y="4309797"/>
              <a:ext cx="1703732" cy="147126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598419" y="4381618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РАССМОТРЕНИЕ  И УТВЕРЖДЕНИЕ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71802" y="5072074"/>
            <a:ext cx="2418112" cy="1547299"/>
            <a:chOff x="3366371" y="4663119"/>
            <a:chExt cx="1703732" cy="1118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366371" y="4663119"/>
              <a:ext cx="1703732" cy="111867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420980" y="4717728"/>
              <a:ext cx="1594514" cy="10094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ИСПОЛНЕНИЕ БЮДЖЕТА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7158" y="4357694"/>
            <a:ext cx="2071702" cy="928694"/>
            <a:chOff x="1067502" y="4309798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67502" y="4309798"/>
              <a:ext cx="1703732" cy="147126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139323" y="4381619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ОСУЩЕСТВЛЕНИЕ БЮДЖЕТНОГО УЧЕТА</a:t>
              </a:r>
              <a:endParaRPr lang="ru-RU" sz="1200" b="1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2857496"/>
            <a:ext cx="2071702" cy="1042637"/>
            <a:chOff x="413548" y="2425431"/>
            <a:chExt cx="1703732" cy="14712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13548" y="2425431"/>
              <a:ext cx="1703732" cy="1471265"/>
            </a:xfrm>
            <a:prstGeom prst="roundRect">
              <a:avLst/>
            </a:prstGeom>
            <a:solidFill>
              <a:srgbClr val="7030A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85369" y="2497252"/>
              <a:ext cx="1560090" cy="1327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latin typeface="Arial Narrow" panose="020B0606020202030204" pitchFamily="34" charset="0"/>
                </a:rPr>
                <a:t>УТВЕРЖДЕНИЕ ОТЧЕТА ОБ ИСПОЛНЕНИИ БЮДЖЕТА</a:t>
              </a:r>
              <a:endParaRPr lang="ru-RU" sz="1200" b="1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7158" y="1428736"/>
            <a:ext cx="2071702" cy="1000132"/>
            <a:chOff x="1278142" y="714326"/>
            <a:chExt cx="1702318" cy="14700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278142" y="714326"/>
              <a:ext cx="1702318" cy="1470009"/>
            </a:xfrm>
            <a:prstGeom prst="roundRect">
              <a:avLst/>
            </a:prstGeom>
            <a:solidFill>
              <a:srgbClr val="00B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336843" y="924326"/>
              <a:ext cx="1558798" cy="931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0" kern="12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ОРГАНИЗАЦИЯ   И ОСУЩЕСТВЛЕНИЕ МУНИЦИПАЛЬНОГО ФИНАНСОВОГО КОНТРОЛЯ</a:t>
              </a:r>
              <a:endParaRPr lang="ru-RU" sz="1200" i="0" kern="12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3" name="Рисунок 32" descr="figarofr-recemment-certains-assures-ont-ainsi-recu-des-textos-les-informant-d-un-possible-changement_68034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1496616" cy="9961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Рисунок 33" descr="99bc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7562" y="5272090"/>
            <a:ext cx="1879845" cy="14430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5" name="Рисунок 34" descr="99bc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3990">
            <a:off x="6357950" y="5429240"/>
            <a:ext cx="1861220" cy="14287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6" name="Рисунок 35" descr="159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2307" y="0"/>
            <a:ext cx="1991693" cy="13154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ОСНОВНЫЕ ХАРАКТЕРИСТИКИ </a:t>
            </a:r>
            <a:b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КОНСОЛИДИРОВАННОГО БЮДЖЕТА ЛЬГОВСКОГО РАЙОНА КУРСКОЙ ОБЛАСТИ НА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2022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ГОД И НА ПЛАНОВЫЙ ПЕРИОД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2023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И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2024 </a:t>
            </a:r>
            <a:r>
              <a:rPr lang="ru-RU" sz="2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ГОДОВ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3116"/>
          <a:ext cx="8658228" cy="2811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785818"/>
                <a:gridCol w="857256"/>
                <a:gridCol w="785818"/>
                <a:gridCol w="785818"/>
                <a:gridCol w="857256"/>
                <a:gridCol w="785818"/>
                <a:gridCol w="857256"/>
                <a:gridCol w="785818"/>
                <a:gridCol w="728610"/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Показатель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2022 </a:t>
                      </a:r>
                      <a:r>
                        <a:rPr lang="ru-RU" sz="1300" u="none" strike="noStrike" dirty="0"/>
                        <a:t>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2023 </a:t>
                      </a:r>
                      <a:r>
                        <a:rPr lang="ru-RU" sz="1300" u="none" strike="noStrike" dirty="0"/>
                        <a:t>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20224год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2022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</a:t>
                      </a:r>
                      <a:r>
                        <a:rPr lang="ru-RU" sz="95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95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Консолидированный бюджет </a:t>
                      </a:r>
                      <a:r>
                        <a:rPr lang="ru-RU" sz="95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95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Бюджеты сельских поселений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ru-RU" sz="1050" u="none" strike="noStrike" dirty="0" smtClean="0"/>
                        <a:t>Доходы - всего </a:t>
                      </a:r>
                      <a:r>
                        <a:rPr lang="ru-RU" sz="1050" u="none" strike="noStrike" dirty="0"/>
                        <a:t>(без внутренних оборотов)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471 947 086,00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434 806 453,00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37 140 633,00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444 254 196,00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25 411 513,00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459 597 024,00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25 259 779,00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Налоговые и неналоговые</a:t>
                      </a:r>
                      <a:endParaRPr lang="ru-RU" sz="1050" b="0" i="1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79 184 762,00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60 422 530,00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18 762 232,00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83 063 006,00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64 303 897,00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18 759 109,00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88 058 712,00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69 004 276,00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19 054 436,00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Безвозмездные поступления</a:t>
                      </a:r>
                      <a:endParaRPr lang="ru-RU" sz="1050" b="0" i="1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392 762 324,00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18 378 401,00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361 191 190,00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6 652 404,00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371 538 312,00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Times New Roman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Times New Roman"/>
                        </a:rPr>
                        <a:t>6 205 343,00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/>
                        <a:t>Расходы - всего (без внутренних оборотов)</a:t>
                      </a:r>
                      <a:endParaRPr lang="ru-RU" sz="105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472 975 086,00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435 834 453,00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37 140 633,00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444 254 196,00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25 411 513,00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459 597 024,00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25 259 779,00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/>
                        <a:t>Профицит(+), дефицит (-)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-1 028 000,00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-1 028 000,00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1024" y="1714488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thWNTQU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5000636"/>
            <a:ext cx="253387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ДОХОДЫ БЮДЖЕТА   </a:t>
            </a:r>
            <a:r>
              <a:rPr lang="ru-RU" sz="2800" i="1" dirty="0" smtClean="0">
                <a:solidFill>
                  <a:srgbClr val="00B0F0"/>
                </a:solidFill>
              </a:rPr>
              <a:t> -  поступления денежных средств в бюджет</a:t>
            </a:r>
            <a:endParaRPr lang="ru-RU" sz="2800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643570" y="414338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571736" y="421481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714876" y="3571876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hem-otlichaetsya-nalog-ot-poshlin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142984"/>
            <a:ext cx="2016223" cy="201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750887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НАЛОГОВЫЕ ДОХОДЫ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357166"/>
            <a:ext cx="4041775" cy="750887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НЕНАЛОГОВЫЕ ДОХДЫ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00175"/>
            <a:ext cx="4040188" cy="3857652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00B0F0"/>
                </a:solidFill>
              </a:rPr>
              <a:t>НАЛОГ НА ДОХОДЫ ФИЗИЧЕСКИХ                     ЛИЦ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НАЛОГ, ВЗИМАЕМЫЙ В СВЯЗИ С ПРИМЕНЕНИЕМ УПРОЩЕННОЙ СИСТЕМЫ НАЛОГООБЛОЖЕНИЯ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НАЛОГ НА ТОВАРЫ,  РЕАЛИЗУЕМЫЕ  НА ТЕРРИТОРИИ РФ (АКЦИЗЫ)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ЕДИНЫЙ НАЛОГ НА ВМЕННЫЙ ДОХОД ДЛЯ ОТДЕЛЬНЫХ ВИДОВ ДЕЯТЕЛЬНОСТИ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ЕДИНЫЙ СЕЛЬСКОХОЗЯЙСТВЕННЫЙ НАЛОГ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ГОСУДАРСТВЕННАЯ ПОШЛИНА</a:t>
            </a:r>
            <a:endParaRPr lang="ru-RU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5"/>
            <a:ext cx="4041775" cy="3857652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rgbClr val="00B0F0"/>
                </a:solidFill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ПЛАТЕЖИ ПРИ ПОЛЬЗОВАНИИ ПРИРОДНЫМИ РЕСУРСАМИ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ДОХОДЫ ОТ ОКАЗАНИЯ ПЛАТНЫХ УСЛУГ (РАБОТ) И КОМПЕНСАЦИИ ЗАТРАТ ГОСУДАРСТВА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  ПРОЧИЕ НЕНАЛОГОВЫЕ ДОХОДЫ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    ШТРАФЫ, САНКЦИИ, ВОЗМЕЩЕНИЕ УЩЕРБА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00034" y="1500174"/>
            <a:ext cx="34289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00034" y="2143116"/>
            <a:ext cx="342896" cy="3571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00034" y="2857496"/>
            <a:ext cx="342896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00034" y="3500438"/>
            <a:ext cx="414334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00034" y="4214818"/>
            <a:ext cx="414334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500034" y="4857760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643438" y="4000504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4643438" y="1571612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4643438" y="2500306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4643438" y="3071810"/>
            <a:ext cx="428628" cy="357190"/>
          </a:xfrm>
          <a:prstGeom prst="su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4" descr="imagesCAXB4YM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440910"/>
            <a:ext cx="2092321" cy="1417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001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</a:rPr>
              <a:t>Межбюджетные трансферты - основной вид безвозмездных перечислений. </a:t>
            </a:r>
            <a:br>
              <a:rPr lang="ru-RU" sz="2000" dirty="0" smtClean="0">
                <a:solidFill>
                  <a:srgbClr val="FF0000"/>
                </a:solidFill>
                <a:effectLst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</a:rPr>
              <a:t>Межбюджетные трансферты–денежные средства, перечисляемые из одного бюджета бюджетной системы Российской Федерации другому.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265461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43200"/>
                <a:gridCol w="2743200"/>
                <a:gridCol w="2743200"/>
              </a:tblGrid>
              <a:tr h="64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Виды межбюджетных трансфертов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Определение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Аналогия в семейном бюджете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Дотации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Dotatio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»–дар, пожертвование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без определения конкретной цели их 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использования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даете своему ребенку «карманные деньги»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Субвенции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Subvenire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»–приходить на помощь)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на финансирование «переданных» другим публично -правовым образованиям </a:t>
                      </a:r>
                      <a:r>
                        <a:rPr lang="ru-RU" sz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полномочий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даете своему ребенку деньги и посылаете его в магазин купить продукты (по списку)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Субсидии (от лат. «</a:t>
                      </a:r>
                      <a:r>
                        <a:rPr lang="ru-RU" sz="1200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Subsidium</a:t>
                      </a: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»–поддержка)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 «добавляете» денег для того, чтобы ваш ребенок купил себе новый телефон (а остальные он накопил сам)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16" descr="C:\Users\User\Desktop\ТЕСТЫ\фото 2\деньги реб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143512"/>
            <a:ext cx="1837028" cy="1428760"/>
          </a:xfrm>
          <a:prstGeom prst="round2DiagRect">
            <a:avLst/>
          </a:prstGeom>
          <a:noFill/>
        </p:spPr>
      </p:pic>
      <p:pic>
        <p:nvPicPr>
          <p:cNvPr id="6" name="Picture 4" descr="C:\Users\User\Desktop\ТЕСТЫ\фото 2\деньги ребен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2357454" cy="1357323"/>
          </a:xfrm>
          <a:prstGeom prst="round2DiagRect">
            <a:avLst/>
          </a:prstGeom>
          <a:noFill/>
        </p:spPr>
      </p:pic>
      <p:pic>
        <p:nvPicPr>
          <p:cNvPr id="7" name="Picture 3" descr="C:\Users\User\Desktop\ТЕСТЫ\фото 2\деньги реб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72074"/>
            <a:ext cx="2321735" cy="150019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ПОСТУПЛЕНИЯХ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928803"/>
          <a:ext cx="8358247" cy="434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377"/>
                <a:gridCol w="1042784"/>
                <a:gridCol w="962568"/>
                <a:gridCol w="994060"/>
                <a:gridCol w="897145"/>
                <a:gridCol w="926473"/>
                <a:gridCol w="759840"/>
              </a:tblGrid>
              <a:tr h="41356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900" b="1" i="0" u="none" strike="noStrike" dirty="0" smtClean="0">
                          <a:latin typeface="Arial"/>
                        </a:rPr>
                        <a:t>год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</a:tr>
              <a:tr h="251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60 422 530,00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13,90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64 303 897,00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15,35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69 004 276,00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15,89</a:t>
                      </a:r>
                    </a:p>
                  </a:txBody>
                  <a:tcPr marL="7620" marR="7620" marT="7620" marB="0" anchor="ctr"/>
                </a:tc>
              </a:tr>
              <a:tr h="2390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47 425 388,00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51 185 806,00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55 552 081,00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12,79</a:t>
                      </a:r>
                    </a:p>
                  </a:txBody>
                  <a:tcPr marL="7620" marR="7620" marT="7620" marB="0" anchor="ctr"/>
                </a:tc>
              </a:tr>
              <a:tr h="554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1,60</a:t>
                      </a:r>
                    </a:p>
                  </a:txBody>
                  <a:tcPr marL="7620" marR="7620" marT="7620" marB="0" anchor="ctr"/>
                </a:tc>
              </a:tr>
              <a:tr h="2188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3 486 986,00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3 600 315,00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3 722 859,00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0,86</a:t>
                      </a:r>
                    </a:p>
                  </a:txBody>
                  <a:tcPr marL="7620" marR="7620" marT="7620" marB="0" anchor="ctr"/>
                </a:tc>
              </a:tr>
              <a:tr h="5492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2 655 069,00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</a:tr>
              <a:tr h="3218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17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37 496,00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  <a:tr h="3408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26 200,00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26 300,00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70 400,00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3408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latin typeface="Arial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12 071,00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15206" y="157161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ПЛАНИРУЕМЫХ ПОСТУПЛЕНИЯХ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09725"/>
          <a:ext cx="8572561" cy="360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010"/>
                <a:gridCol w="1188721"/>
                <a:gridCol w="852177"/>
                <a:gridCol w="1143008"/>
                <a:gridCol w="969658"/>
                <a:gridCol w="1085560"/>
                <a:gridCol w="659427"/>
              </a:tblGrid>
              <a:tr h="414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доходов</a:t>
                      </a:r>
                    </a:p>
                  </a:txBody>
                  <a:tcPr marL="8378" marR="8378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900" b="1" i="0" u="none" strike="noStrike" dirty="0" smtClean="0">
                          <a:latin typeface="Arial"/>
                        </a:rPr>
                        <a:t>год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9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Доля в общем объеме доходов, %</a:t>
                      </a:r>
                    </a:p>
                  </a:txBody>
                  <a:tcPr marL="7620" marR="7620" marT="7620" marB="0" anchor="ctr"/>
                </a:tc>
              </a:tr>
              <a:tr h="239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1" u="none" strike="noStrike" dirty="0"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86,10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84,11</a:t>
                      </a:r>
                    </a:p>
                  </a:txBody>
                  <a:tcPr marL="7620" marR="7620" marT="7620" marB="0" anchor="ctr"/>
                </a:tc>
              </a:tr>
              <a:tr h="5587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374 383 923,00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86,10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354 538 786,00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365 332 969,00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84,11</a:t>
                      </a:r>
                    </a:p>
                  </a:txBody>
                  <a:tcPr marL="7620" marR="7620" marT="7620" marB="0" anchor="ctr"/>
                </a:tc>
              </a:tr>
              <a:tr h="399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75 261 728,00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17,31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52 256 201,00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12,48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48 191 178,00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11,10</a:t>
                      </a:r>
                    </a:p>
                  </a:txBody>
                  <a:tcPr marL="7620" marR="7620" marT="7620" marB="0" anchor="ctr"/>
                </a:tc>
              </a:tr>
              <a:tr h="472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Субсидии бюджетам бюджетной системы  Российской Федерации (межбюджетные субсидии)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8 599 283,00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7 404 655,00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16 166 624,00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3,72</a:t>
                      </a:r>
                    </a:p>
                  </a:txBody>
                  <a:tcPr marL="7620" marR="7620" marT="7620" marB="0" anchor="ctr"/>
                </a:tc>
              </a:tr>
              <a:tr h="4143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latin typeface="Arial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290 522 912,00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66,82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294 877 930,00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70,40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300 975 167,00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69,30</a:t>
                      </a:r>
                    </a:p>
                  </a:txBody>
                  <a:tcPr marL="7620" marR="7620" marT="7620" marB="0" anchor="ctr"/>
                </a:tc>
              </a:tr>
              <a:tr h="3261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доходов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434 806 453,00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latin typeface="Arial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86644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Picture 2" descr="https://www.volyn24.com/img/modules/news/5/3c/8a96026d46026db6f93a0b1c1c6753c5/gallery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214950"/>
            <a:ext cx="3158092" cy="14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965820"/>
          </a:xfrm>
        </p:spPr>
        <p:txBody>
          <a:bodyPr>
            <a:noAutofit/>
          </a:bodyPr>
          <a:lstStyle/>
          <a:p>
            <a:pPr algn="ctr"/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ДОХОДОВ БЮДЖЕТА </a:t>
            </a:r>
            <a:b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2022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ГОДУ И НА ПЛАНОВЫЙ ПЕРИОД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2023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2024 </a:t>
            </a:r>
            <a:r>
              <a:rPr lang="ru-RU" sz="2400" spc="300" dirty="0" smtClean="0">
                <a:solidFill>
                  <a:srgbClr val="FF65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ГОДОВ</a:t>
            </a:r>
            <a:endParaRPr lang="ru-RU" sz="2400" spc="300" dirty="0">
              <a:solidFill>
                <a:srgbClr val="FF65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428860" y="1285860"/>
          <a:ext cx="435768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2844" y="3786190"/>
          <a:ext cx="442915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3438" y="3786190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ТЕСТЫ\фото 2\by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786190"/>
            <a:ext cx="1357290" cy="1222359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7929618" cy="49234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«Бюджет для граждан?»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БЮДЖЕТ ДЛЯ ГРАЖДАН </a:t>
            </a:r>
            <a:r>
              <a:rPr lang="ru-RU" dirty="0" smtClean="0">
                <a:latin typeface="Times New Roman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«Бюджет для граждан» познакомит Вас с положениями основного финансового документа Льговского муниципального района – утвержденного бюджета на предстоящий год и на плановый период.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районный бюджет затрагивает интересы каждого жителя Льговского муниципального района. Мы постарались в доступной и понятной форме для граждан, показать основные показатели районного бюджета.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4403"/>
            <a:ext cx="2688779" cy="19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5000636"/>
          <a:ext cx="6357950" cy="1643074"/>
        </p:xfrm>
        <a:graphic>
          <a:graphicData uri="http://schemas.openxmlformats.org/drawingml/2006/table">
            <a:tbl>
              <a:tblPr/>
              <a:tblGrid>
                <a:gridCol w="6357950"/>
              </a:tblGrid>
              <a:tr h="1643074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«Бюджет для граждан» нацелен на получение обратной связи от граждан, которым интересны современные проблемы муниципальных финансов в Льговском районе.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97" marR="64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680068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ДИНАМИКА ДОХОДОВ  БЮДЖЕТА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785794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214422"/>
          <a:ext cx="792961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 И НА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285860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 И НА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57298"/>
          <a:ext cx="7858180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НАЛОГОВЫХ ДОХОДОВ В </a:t>
            </a:r>
            <a:r>
              <a:rPr lang="ru-RU" sz="2400" dirty="0" smtClean="0"/>
              <a:t>2022 </a:t>
            </a:r>
            <a:r>
              <a:rPr lang="ru-RU" sz="2400" dirty="0" smtClean="0"/>
              <a:t>ГОДУ И НА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57298"/>
          <a:ext cx="8501122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972320" cy="9658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</a:rPr>
              <a:t>СТРУКТУРА НЕНАЛОГОВЫХ ДОХОДОВ В </a:t>
            </a:r>
            <a:r>
              <a:rPr lang="ru-RU" sz="3200" dirty="0" smtClean="0">
                <a:solidFill>
                  <a:srgbClr val="FF0066"/>
                </a:solidFill>
              </a:rPr>
              <a:t>2022 </a:t>
            </a:r>
            <a:r>
              <a:rPr lang="ru-RU" sz="3200" dirty="0" smtClean="0">
                <a:solidFill>
                  <a:srgbClr val="FF0066"/>
                </a:solidFill>
              </a:rPr>
              <a:t>ГОДУ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5643578"/>
          <a:ext cx="5786478" cy="928694"/>
        </p:xfrm>
        <a:graphic>
          <a:graphicData uri="http://schemas.openxmlformats.org/drawingml/2006/table">
            <a:tbl>
              <a:tblPr/>
              <a:tblGrid>
                <a:gridCol w="1643074"/>
                <a:gridCol w="928694"/>
                <a:gridCol w="1071570"/>
                <a:gridCol w="1071570"/>
                <a:gridCol w="1071570"/>
              </a:tblGrid>
              <a:tr h="9286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ПРОЧИЕ НЕНАЛОГОВЫЕ ДОХОДЫ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2" y="1357298"/>
          <a:ext cx="792961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СТРУКТУРА НЕНАЛОГОВЫХ ДОХОДОВ НА ПЛАНОВЫЙ ПЕРИОД </a:t>
            </a:r>
            <a:r>
              <a:rPr lang="ru-RU" sz="2800" dirty="0" smtClean="0"/>
              <a:t>2023 </a:t>
            </a:r>
            <a:r>
              <a:rPr lang="ru-RU" sz="2800" dirty="0" smtClean="0"/>
              <a:t>И </a:t>
            </a:r>
            <a:r>
              <a:rPr lang="ru-RU" sz="2800" dirty="0" smtClean="0"/>
              <a:t>2024 </a:t>
            </a:r>
            <a:r>
              <a:rPr lang="ru-RU" sz="2800" dirty="0" smtClean="0"/>
              <a:t>ГОДОВ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14282" y="1214422"/>
          <a:ext cx="785818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86700" cy="107157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/>
              <a:t>СТРУКТУРА НЕНАЛОГОВЫХ ДОХОДОВ НА ПЛАНОВЫЙ ПЕРИОД </a:t>
            </a:r>
            <a:r>
              <a:rPr lang="ru-RU" sz="2800" dirty="0" smtClean="0"/>
              <a:t>2023 </a:t>
            </a:r>
            <a:r>
              <a:rPr lang="ru-RU" sz="2800" dirty="0" smtClean="0"/>
              <a:t>И </a:t>
            </a:r>
            <a:r>
              <a:rPr lang="ru-RU" sz="2800" dirty="0" smtClean="0"/>
              <a:t>2024 </a:t>
            </a:r>
            <a:r>
              <a:rPr lang="ru-RU" sz="2800" dirty="0" smtClean="0"/>
              <a:t>ГОДОВ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57158" y="1285860"/>
          <a:ext cx="771530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ru-RU" sz="2800" dirty="0" smtClean="0"/>
              <a:t>ОБЪЕМ И ДИНАМИКА БЕЗВОЗМЕЗДНЫХ ПОСТУПЛЕНИЙ ИЗ ОБЛАСТНОГО БЮДЖЕТА В БЮДЖЕТ МУНИЦИПАЛЬНОГО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1500174"/>
            <a:ext cx="10715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тыс. рублей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1"/>
          <p:cNvSpPr>
            <a:spLocks noChangeAspect="1" noChangeArrowheads="1"/>
          </p:cNvSpPr>
          <p:nvPr/>
        </p:nvSpPr>
        <p:spPr bwMode="auto">
          <a:xfrm>
            <a:off x="7643834" y="1928802"/>
            <a:ext cx="1344678" cy="1200595"/>
          </a:xfrm>
          <a:prstGeom prst="ellipse">
            <a:avLst/>
          </a:prstGeom>
          <a:solidFill>
            <a:srgbClr val="BE8CB8"/>
          </a:solidFill>
          <a:ln w="25400" cap="flat" cmpd="sng" algn="ctr">
            <a:noFill/>
            <a:prstDash val="solid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312" tIns="54132" rIns="21312" bIns="54132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36382">
              <a:defRPr/>
            </a:pPr>
            <a:endParaRPr lang="ru-RU" sz="1100" b="0" dirty="0"/>
          </a:p>
          <a:p>
            <a:pPr defTabSz="935038"/>
            <a:r>
              <a:rPr lang="ru-RU" sz="1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</a:p>
          <a:p>
            <a:pPr defTabSz="936382">
              <a:defRPr/>
            </a:pPr>
            <a:endParaRPr lang="ru-RU" sz="1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8326897" y="3397160"/>
            <a:ext cx="383431" cy="791815"/>
          </a:xfrm>
          <a:prstGeom prst="downArrow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7598D9">
                  <a:lumMod val="20000"/>
                  <a:lumOff val="8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82675">
              <a:defRPr/>
            </a:pPr>
            <a:endParaRPr lang="ru-RU" sz="3800" dirty="0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7742784" y="4429132"/>
            <a:ext cx="1401216" cy="1200595"/>
          </a:xfrm>
          <a:prstGeom prst="ellipse">
            <a:avLst/>
          </a:prstGeom>
          <a:solidFill>
            <a:srgbClr val="CCCCFF"/>
          </a:solidFill>
          <a:ln w="34925" cap="flat" cmpd="sng" algn="ctr">
            <a:noFill/>
            <a:prstDash val="solid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265" tIns="54132" rIns="108265" bIns="54132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5038"/>
            <a:endParaRPr lang="ru-RU" sz="1100"/>
          </a:p>
          <a:p>
            <a:pPr defTabSz="935038"/>
            <a:r>
              <a:rPr lang="ru-RU" sz="11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 РАЙОНА</a:t>
            </a:r>
          </a:p>
          <a:p>
            <a:pPr defTabSz="935038"/>
            <a:endParaRPr lang="ru-RU" sz="1100"/>
          </a:p>
        </p:txBody>
      </p:sp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285720" y="1785926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И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</a:t>
            </a:r>
            <a:br>
              <a:rPr lang="ru-RU" sz="2400" dirty="0" smtClean="0"/>
            </a:br>
            <a:r>
              <a:rPr lang="ru-RU" sz="2400" dirty="0" smtClean="0"/>
              <a:t> 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1142984"/>
            <a:ext cx="13920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рублей</a:t>
            </a:r>
            <a:endParaRPr lang="ru-RU" sz="11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500174"/>
          <a:ext cx="7929618" cy="4965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6139"/>
                <a:gridCol w="1199427"/>
                <a:gridCol w="967026"/>
                <a:gridCol w="967026"/>
              </a:tblGrid>
              <a:tr h="414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 smtClean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77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latin typeface="Arial Cyr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8 599 283,00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7 404 655,00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16 166 624,00</a:t>
                      </a:r>
                    </a:p>
                  </a:txBody>
                  <a:tcPr marL="7620" marR="7620" marT="7620" marB="0" anchor="ctr"/>
                </a:tc>
              </a:tr>
              <a:tr h="493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1 690 000,00</a:t>
                      </a:r>
                    </a:p>
                  </a:txBody>
                  <a:tcPr marL="7620" marR="7620" marT="7620" marB="0" anchor="ctr"/>
                </a:tc>
              </a:tr>
              <a:tr h="42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100" b="0" i="0" u="none" strike="noStrike" dirty="0" err="1">
                          <a:latin typeface="Arial Cyr"/>
                        </a:rPr>
                        <a:t>естественно-научной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1 677 543,00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1 668 235,00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6 327 272,00</a:t>
                      </a:r>
                    </a:p>
                  </a:txBody>
                  <a:tcPr marL="7620" marR="7620" marT="7620" marB="0" anchor="ctr"/>
                </a:tc>
              </a:tr>
              <a:tr h="376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352 719,00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1 716 942,00</a:t>
                      </a:r>
                    </a:p>
                  </a:txBody>
                  <a:tcPr marL="7620" marR="7620" marT="7620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мероприятия по внесению в государственный кадастр недвижимости сведений о границах муниципальных образований и границах населенных пунктов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1 369 306,00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1 264 356,00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1 868 824,00</a:t>
                      </a:r>
                    </a:p>
                  </a:txBody>
                  <a:tcPr marL="7620" marR="7620" marT="7620" marB="0" anchor="ctr"/>
                </a:tc>
              </a:tr>
              <a:tr h="346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предоставление мер социальной поддержки работникам муниципальных образовательных организаций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372 320,00</a:t>
                      </a:r>
                    </a:p>
                  </a:txBody>
                  <a:tcPr marL="7620" marR="7620" marT="7620" marB="0" anchor="ctr"/>
                </a:tc>
              </a:tr>
              <a:tr h="3816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мероприятия по организации питания обучающихся из малоимущих и (или) многодетных семей, а также обучающихся с ограниченными возможностями здоровья в муниципальных общеобразовательных организациях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374 263,00</a:t>
                      </a:r>
                    </a:p>
                  </a:txBody>
                  <a:tcPr marL="7620" marR="7620" marT="7620" marB="0" anchor="ctr"/>
                </a:tc>
              </a:tr>
              <a:tr h="235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Arial Cyr"/>
                        </a:rPr>
                        <a:t>Субсидии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софинансирование расходных обязательств муниципальных образований, связанных с организацией отдыха детей в каникулярное время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645 840,00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56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Субсидии 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приобретение горюче-смазочных материалов для обеспечения подвоза обучающихся муниципальных общеобразовательных организаций к месту обучения и обратно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Times New Roman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Times New Roman"/>
                        </a:rPr>
                        <a:t>693 287,00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И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1791714"/>
          <a:ext cx="8001058" cy="45291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57786"/>
                <a:gridCol w="1071570"/>
                <a:gridCol w="1000132"/>
                <a:gridCol w="1071570"/>
              </a:tblGrid>
              <a:tr h="360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 smtClean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48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latin typeface="Arial Cyr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290 522 912,00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294 877 930,00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latin typeface="Arial Cyr"/>
                        </a:rPr>
                        <a:t>300 975 167,00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91 443,00</a:t>
                      </a:r>
                    </a:p>
                  </a:txBody>
                  <a:tcPr marL="7620" marR="7620" marT="7620" marB="0" anchor="ctr"/>
                </a:tc>
              </a:tr>
              <a:tr h="371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содержание ребенка в семье опекуна и приемной семье, а также вознаграждение, причитающееся приемному родителю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4 752 503,00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4 866 293,00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5 001 596,00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65 193,00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4 084 198,00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8 168 395,00</a:t>
                      </a:r>
                    </a:p>
                  </a:txBody>
                  <a:tcPr marL="7620" marR="7620" marT="7620" marB="0" anchor="ctr"/>
                </a:tc>
              </a:tr>
              <a:tr h="333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 Cyr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осуществление ежемесячных выплат на детей в возрасте от трех до семи лет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включительно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34 906 149,00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36 054 943,00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38 324 431,00</a:t>
                      </a:r>
                    </a:p>
                  </a:txBody>
                  <a:tcPr marL="7620" marR="7620" marT="7620" marB="0" anchor="ctr"/>
                </a:tc>
              </a:tr>
              <a:tr h="497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Субвенции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14 061 600,00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14 061 600,00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14 061 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600,00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</a:tr>
              <a:tr h="210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Единая субвенция бюджетам муниципальных районов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1 314 000,00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1 240 000,00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1 290 000,00</a:t>
                      </a:r>
                    </a:p>
                  </a:txBody>
                  <a:tcPr marL="7620" marR="7620" marT="7620" marB="0" anchor="ctr"/>
                </a:tc>
              </a:tr>
              <a:tr h="823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осуществлению выплаты компенсации части родительской платы за присмотр и уход за детьми, посещающими образовательные организации, реализующие образовательные программы дошкольного образования"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осуществление выплаты компенсации части родительской платы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563 518,00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1024" y="150017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БЮДЖЕТА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ВВОДНАЯ ЧАСТЬ</a:t>
            </a:r>
          </a:p>
          <a:p>
            <a:pPr>
              <a:buNone/>
            </a:pPr>
            <a:r>
              <a:rPr lang="ru-RU" dirty="0" smtClean="0"/>
              <a:t>        ОБЩИЕ ХАРАКТЕРИСТИКИ БЮДЖЕТА</a:t>
            </a:r>
          </a:p>
          <a:p>
            <a:pPr>
              <a:buNone/>
            </a:pPr>
            <a:r>
              <a:rPr lang="ru-RU" dirty="0" smtClean="0"/>
              <a:t>        ДОХОДЫ БЮДЖЕТА</a:t>
            </a:r>
          </a:p>
          <a:p>
            <a:pPr>
              <a:buNone/>
            </a:pPr>
            <a:r>
              <a:rPr lang="ru-RU" dirty="0" smtClean="0"/>
              <a:t>        РАСХОДЫ БЮДЖЕТА</a:t>
            </a:r>
          </a:p>
          <a:p>
            <a:pPr>
              <a:buNone/>
            </a:pPr>
            <a:r>
              <a:rPr lang="ru-RU" dirty="0" smtClean="0"/>
              <a:t>        МУНИЦИПАЛЬНЫЕ ПРОГРАММЫ</a:t>
            </a:r>
          </a:p>
          <a:p>
            <a:pPr>
              <a:buNone/>
            </a:pPr>
            <a:r>
              <a:rPr lang="ru-RU" dirty="0" smtClean="0"/>
              <a:t>        ДОПОЛНИТЕЛЬНАЯ ИНФОРМАЦИЯ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642910" y="1714488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642910" y="2214554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642910" y="2714620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642910" y="3214686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42910" y="3714752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42910" y="4286256"/>
            <a:ext cx="571504" cy="2857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И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802"/>
          <a:ext cx="7929618" cy="47215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6196"/>
                <a:gridCol w="1095963"/>
                <a:gridCol w="1289369"/>
                <a:gridCol w="838090"/>
              </a:tblGrid>
              <a:tr h="2286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 smtClean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осуществлению выплаты компенсации части родительской платы за присмотр и уход за детьми, посещающими образовательные организации, реализующие образовательные программы дошкольного образования"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работников, осуществляющих переданные государственные полномочия по выплате компенсации части родительской платы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37 896,00</a:t>
                      </a:r>
                    </a:p>
                  </a:txBody>
                  <a:tcPr marL="7620" marR="7620" marT="762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н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реализацию образовательной программы дошкольного образования в части финансирования расходов на оплату труда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работников муниципальных дошкольных образовательных организаций, расходов на приобретение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6 606 401,00</a:t>
                      </a:r>
                    </a:p>
                  </a:txBody>
                  <a:tcPr marL="7620" marR="7620" marT="7620" marB="0" anchor="ctr"/>
                </a:tc>
              </a:tr>
              <a:tr h="473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организации и обеспечению деятельности административных комиссий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отдельными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государственными полномочиями Курской области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в сфере архивного дела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расчету и предоставлению дотаций на выравнивание бюджетной обеспеченности городских и сельских поселений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 за счет средств областного бюджета"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созданию и обеспечению деятельности комиссий по делам несовершеннолетних и защите их прав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в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сфере трудовых отношений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334 700,00</a:t>
                      </a:r>
                    </a:p>
                  </a:txBody>
                  <a:tcPr marL="7620" marR="7620" marT="7620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содержание работников, осуществляющих переданные государственные полномочия по организации и осуществлению деятельности по опеке и попечительству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1 004 100,00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58082" y="1643050"/>
            <a:ext cx="1334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рублей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И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7858180" cy="4643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9910"/>
                <a:gridCol w="1402908"/>
                <a:gridCol w="954994"/>
                <a:gridCol w="900368"/>
              </a:tblGrid>
              <a:tr h="457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 smtClean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657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по финансовому обеспечению мер социальной поддержки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предоставление компенсации расходов на оплату жилых помещений, отопления и освещения работникам муниципальных образовательных организаций</a:t>
                      </a:r>
                      <a:r>
                        <a:rPr lang="ru-RU" sz="1100" b="0" i="0" u="none" strike="noStrike" dirty="0" smtClean="0">
                          <a:latin typeface="Arial Cyr"/>
                        </a:rPr>
                        <a:t>"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8 978 358,00</a:t>
                      </a:r>
                    </a:p>
                  </a:txBody>
                  <a:tcPr marL="7620" marR="7620" marT="7620" marB="0" anchor="ctr"/>
                </a:tc>
              </a:tr>
              <a:tr h="657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для 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осуществления государственных полномочий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по предоставлению мер социальной поддержки работникам муниципальных учреждений культуры на оплату жилья и коммунальных услуг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1 397 902,00</a:t>
                      </a:r>
                    </a:p>
                  </a:txBody>
                  <a:tcPr marL="7620" marR="7620" marT="7620" marB="0" anchor="ctr"/>
                </a:tc>
              </a:tr>
              <a:tr h="686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"/>
                        </a:rPr>
                        <a:t>содержание работников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, осуществляющих отдельные государственные полномочия по предоставлению работникам муниципальных учреждений культуры мер социальной поддержки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59 958,00</a:t>
                      </a:r>
                    </a:p>
                  </a:txBody>
                  <a:tcPr marL="7620" marR="7620" marT="7620" marB="0" anchor="ctr"/>
                </a:tc>
              </a:tr>
              <a:tr h="686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реализацию основных общеобразовательных и дополнительных общеобразовательных программ в части финансирования расходов на оплату труда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 работников муниципальных общеобразовательных организаций, расходов на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197 601 379,00</a:t>
                      </a:r>
                    </a:p>
                  </a:txBody>
                  <a:tcPr marL="7620" marR="7620" marT="7620" marB="0" anchor="ctr"/>
                </a:tc>
              </a:tr>
              <a:tr h="533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по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обеспечению продовольственными товарами по сниженным ценам и выплатой ежемесячной денежной компенсации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136 147,00</a:t>
                      </a:r>
                    </a:p>
                  </a:txBody>
                  <a:tcPr marL="7620" marR="7620" marT="762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в 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сфере социальной защиты населения" на обеспечение мер социальной поддержки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ветеранов труда и тружеников тыла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4 876 260,00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768" y="1714488"/>
            <a:ext cx="14336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рублей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ОБЪЕМ БЕЗВОЗМЕЗДНЫХ ПОСТУПЛЕНИЙ ИЗ ОБЛАСТНОГО БЮДЖЕТА В БЮДЖЕТ МУНИЦИПАЛЬНОГО РАЙОНА НА </a:t>
            </a:r>
            <a:r>
              <a:rPr lang="ru-RU" sz="2400" dirty="0" smtClean="0"/>
              <a:t>2022 </a:t>
            </a:r>
            <a:r>
              <a:rPr lang="ru-RU" sz="2400" dirty="0" smtClean="0"/>
              <a:t>ГОД И ПЛАНОВЫЙ ПЕРИОД </a:t>
            </a:r>
            <a:r>
              <a:rPr lang="ru-RU" sz="2400" dirty="0" smtClean="0"/>
              <a:t>2023 </a:t>
            </a:r>
            <a:r>
              <a:rPr lang="ru-RU" sz="2400" dirty="0" smtClean="0"/>
              <a:t>И </a:t>
            </a:r>
            <a:r>
              <a:rPr lang="ru-RU" sz="2400" dirty="0" smtClean="0"/>
              <a:t>2024 </a:t>
            </a:r>
            <a:r>
              <a:rPr lang="ru-RU" sz="2400" dirty="0" smtClean="0"/>
              <a:t>ГОДОВ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374" y="1862916"/>
          <a:ext cx="8001088" cy="3780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66085"/>
                <a:gridCol w="1008011"/>
                <a:gridCol w="882010"/>
                <a:gridCol w="944982"/>
              </a:tblGrid>
              <a:tr h="430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НАИМЕНОВАНИЕ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2023 </a:t>
                      </a:r>
                      <a:r>
                        <a:rPr lang="ru-RU" sz="1200" u="none" strike="noStrike" dirty="0" smtClean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2024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96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выплату ежемесячного пособия на ребенка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2 350 092,00</a:t>
                      </a:r>
                    </a:p>
                  </a:txBody>
                  <a:tcPr marL="7620" marR="7620" marT="7620" marB="0" anchor="ctr"/>
                </a:tc>
              </a:tr>
              <a:tr h="530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работников, осуществляющих переданные государственные полномочия в сфере социальной защиты населения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1 673 500,00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на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содержание работников, осуществляющих отдельные государственные полномочия по назначению и выплате ежемесячной выплаты на детей в возрасте от трех до семи лет включительно"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669 400,00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Субвенция  </a:t>
                      </a:r>
                      <a:r>
                        <a:rPr lang="ru-RU" sz="1100" b="0" i="1" u="none" strike="noStrike" dirty="0" smtClean="0">
                          <a:latin typeface="Arial Cyr"/>
                        </a:rPr>
                        <a:t>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по оплате услуг по доставке и пересылке  ежемесячной денежной выплаты на ребенка в возрасте от трех до семи лет включительно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680 769,00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708 017,00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740 015,00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организацию проведения мероприятий при осуществлении деятельности по обращению с животными без владельцев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</a:tr>
              <a:tr h="605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latin typeface="Arial Cyr"/>
                        </a:rPr>
                        <a:t>Субвенции  </a:t>
                      </a:r>
                      <a:r>
                        <a:rPr lang="ru-RU" sz="1100" b="0" i="1" u="none" strike="noStrike" dirty="0">
                          <a:latin typeface="Arial Cyr"/>
                        </a:rPr>
                        <a:t>на содержание работников</a:t>
                      </a:r>
                      <a:r>
                        <a:rPr lang="ru-RU" sz="1100" b="0" i="0" u="none" strike="noStrike" dirty="0">
                          <a:latin typeface="Arial Cyr"/>
                        </a:rPr>
                        <a:t>, осуществляющих отдельные государственные полномочия по организации проведения мероприятий по отлову и содержанию безнадзорных животных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latin typeface="Arial Cyr"/>
                        </a:rPr>
                        <a:t>33 470,00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6644" y="1643050"/>
            <a:ext cx="15187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рублей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tx1"/>
                </a:solidFill>
              </a:rPr>
              <a:t>РАСХОДЫ БЮДЖЕТА ПО ОСНОВНЫМ ФУНКЦИЯМ 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786182" y="928670"/>
            <a:ext cx="948881" cy="948881"/>
            <a:chOff x="3918046" y="20744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3918046" y="20744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4057007" y="159704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142984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000628" y="1428736"/>
            <a:ext cx="948881" cy="948881"/>
            <a:chOff x="5103212" y="368740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5103212" y="368740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242173" y="507700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4714876" y="714356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215074" y="1357298"/>
            <a:ext cx="2286016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488" y="2285992"/>
            <a:ext cx="2344224" cy="2231280"/>
            <a:chOff x="3180565" y="1646402"/>
            <a:chExt cx="2344224" cy="2231280"/>
          </a:xfrm>
          <a:scene3d>
            <a:camera prst="orthographicFront"/>
            <a:lightRig rig="flat" dir="t"/>
          </a:scene3d>
        </p:grpSpPr>
        <p:sp>
          <p:nvSpPr>
            <p:cNvPr id="20" name="Овал 19"/>
            <p:cNvSpPr/>
            <p:nvPr/>
          </p:nvSpPr>
          <p:spPr>
            <a:xfrm>
              <a:off x="3180565" y="1646402"/>
              <a:ext cx="2344224" cy="22312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8000"/>
                    <a:lumMod val="94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523869" y="1973165"/>
              <a:ext cx="1657616" cy="15777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Расходы бюджета – это выплачиваемые из бюджета денежные средства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43570" y="2643182"/>
            <a:ext cx="948881" cy="948881"/>
            <a:chOff x="1923997" y="1302242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23" name="Овал 22"/>
            <p:cNvSpPr/>
            <p:nvPr/>
          </p:nvSpPr>
          <p:spPr>
            <a:xfrm>
              <a:off x="1923997" y="1302242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2062958" y="1441202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496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715140" y="2786058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429256" y="3929066"/>
            <a:ext cx="948881" cy="948881"/>
            <a:chOff x="5912095" y="1302242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28" name="Овал 27"/>
            <p:cNvSpPr/>
            <p:nvPr/>
          </p:nvSpPr>
          <p:spPr>
            <a:xfrm>
              <a:off x="5912095" y="1302242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051056" y="1441202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071942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500826" y="4071942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429124" y="4857760"/>
            <a:ext cx="948881" cy="948881"/>
            <a:chOff x="2261331" y="3648446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33" name="Овал 32"/>
            <p:cNvSpPr/>
            <p:nvPr/>
          </p:nvSpPr>
          <p:spPr>
            <a:xfrm>
              <a:off x="2261331" y="3648446"/>
              <a:ext cx="948881" cy="948881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2400292" y="3787406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207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4929190" y="5929330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71802" y="5000636"/>
            <a:ext cx="948881" cy="948881"/>
            <a:chOff x="3300447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38" name="Овал 37"/>
            <p:cNvSpPr/>
            <p:nvPr/>
          </p:nvSpPr>
          <p:spPr>
            <a:xfrm>
              <a:off x="3300447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3439408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214950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2000232" y="6072206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857356" y="4214818"/>
            <a:ext cx="948881" cy="948881"/>
            <a:chOff x="5574762" y="3648446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43" name="Овал 42"/>
            <p:cNvSpPr/>
            <p:nvPr/>
          </p:nvSpPr>
          <p:spPr>
            <a:xfrm>
              <a:off x="5574762" y="3648446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5713723" y="3787406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45" name="Picture 39" descr="perevody-professionalno-himiya-biologiy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429132"/>
            <a:ext cx="608465" cy="54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285720" y="5286388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Здравоохранени</a:t>
            </a:r>
            <a:r>
              <a:rPr lang="ru-RU" altLang="ru-RU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е</a:t>
            </a:r>
            <a:endParaRPr lang="ru-RU" altLang="ru-RU" sz="1400" dirty="0">
              <a:solidFill>
                <a:srgbClr val="F286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357290" y="3071810"/>
            <a:ext cx="948881" cy="948881"/>
            <a:chOff x="2732881" y="368740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48" name="Овал 47"/>
            <p:cNvSpPr/>
            <p:nvPr/>
          </p:nvSpPr>
          <p:spPr>
            <a:xfrm>
              <a:off x="2732881" y="368740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Овал 4"/>
            <p:cNvSpPr/>
            <p:nvPr/>
          </p:nvSpPr>
          <p:spPr>
            <a:xfrm>
              <a:off x="2871842" y="507700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50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286124"/>
            <a:ext cx="5508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42844" y="4214818"/>
            <a:ext cx="164304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500166" y="1857364"/>
            <a:ext cx="948881" cy="948881"/>
            <a:chOff x="4535646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54" name="Овал 53"/>
            <p:cNvSpPr/>
            <p:nvPr/>
          </p:nvSpPr>
          <p:spPr>
            <a:xfrm>
              <a:off x="4535646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Овал 4"/>
            <p:cNvSpPr/>
            <p:nvPr/>
          </p:nvSpPr>
          <p:spPr>
            <a:xfrm>
              <a:off x="4674607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00298" y="1071546"/>
            <a:ext cx="948881" cy="948881"/>
            <a:chOff x="4535646" y="4316245"/>
            <a:chExt cx="948881" cy="948881"/>
          </a:xfrm>
          <a:scene3d>
            <a:camera prst="orthographicFront"/>
            <a:lightRig rig="flat" dir="t"/>
          </a:scene3d>
        </p:grpSpPr>
        <p:sp>
          <p:nvSpPr>
            <p:cNvPr id="57" name="Овал 56"/>
            <p:cNvSpPr/>
            <p:nvPr/>
          </p:nvSpPr>
          <p:spPr>
            <a:xfrm>
              <a:off x="4535646" y="4316245"/>
              <a:ext cx="948881" cy="948881"/>
            </a:xfrm>
            <a:prstGeom prst="ellipse">
              <a:avLst/>
            </a:prstGeom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Овал 4"/>
            <p:cNvSpPr/>
            <p:nvPr/>
          </p:nvSpPr>
          <p:spPr>
            <a:xfrm>
              <a:off x="4674607" y="4455205"/>
              <a:ext cx="670959" cy="670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1643042" y="2071678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142844" y="1571612"/>
            <a:ext cx="164307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42910" y="785794"/>
            <a:ext cx="1928826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214422"/>
            <a:ext cx="628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58138" cy="1143000"/>
          </a:xfrm>
          <a:solidFill>
            <a:srgbClr val="CCFFCC"/>
          </a:solidFill>
          <a:ln w="76200">
            <a:solidFill>
              <a:srgbClr val="FF006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2022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ГОДОВ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582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57158" y="1428736"/>
          <a:ext cx="8358246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29576" cy="1143000"/>
          </a:xfrm>
          <a:solidFill>
            <a:srgbClr val="CCFFCC"/>
          </a:solidFill>
          <a:ln w="76200">
            <a:solidFill>
              <a:srgbClr val="FF0066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2022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643050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1143000"/>
          </a:xfrm>
          <a:solidFill>
            <a:srgbClr val="CCFFCC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НА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2022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2023 И 2024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5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0" y="1643050"/>
          <a:ext cx="878684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8583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СТРУКТУРА РАСХОДОВ БЮДЖЕТА ЛЬГОВСКОГО РАЙОНА КУРСКОЙ ОБЛАСТИ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1" y="1000107"/>
          <a:ext cx="8786878" cy="561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63"/>
                <a:gridCol w="1177711"/>
                <a:gridCol w="878688"/>
                <a:gridCol w="878688"/>
                <a:gridCol w="878688"/>
                <a:gridCol w="878688"/>
                <a:gridCol w="878688"/>
                <a:gridCol w="878688"/>
                <a:gridCol w="878688"/>
                <a:gridCol w="878688"/>
              </a:tblGrid>
              <a:tr h="6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latin typeface="Arial"/>
                        </a:rPr>
                        <a:t>Наименование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"/>
                        </a:rPr>
                        <a:t>доля в общем объеме расходов, %</a:t>
                      </a:r>
                      <a:br>
                        <a:rPr lang="ru-RU" sz="1000" b="1" i="0" u="none" strike="noStrike">
                          <a:latin typeface="Arial"/>
                        </a:rPr>
                      </a:b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latin typeface="Arial"/>
                        </a:rPr>
                        <a:t>Всего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499 113 807,03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435 834 453,00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418 842 683,00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99,30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434 337 245,00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98,65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51 664 905,36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42 827 612,00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33 040 712,00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33 090 712,00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7,62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Национальная безопасность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514 000,00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b"/>
                </a:tc>
              </a:tr>
              <a:tr h="411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31 535 124,26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6,32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9 200 871,00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9 058 463,00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10 089 448,00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2,32</a:t>
                      </a:r>
                    </a:p>
                  </a:txBody>
                  <a:tcPr marL="7620" marR="7620" marT="7620" marB="0" anchor="b"/>
                </a:tc>
              </a:tr>
              <a:tr h="588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9 807 742,00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</a:tr>
              <a:tr h="212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Образование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299 930 791,20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60,09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277 670 448,00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63,71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265 090 330,00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63,29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270 551 815,00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62,29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Культура, кинематография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34 880 926,17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36 214 529,00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8,31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34 429 972,00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8,22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34 389 056,00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7,92</a:t>
                      </a:r>
                    </a:p>
                  </a:txBody>
                  <a:tcPr marL="7620" marR="7620" marT="7620" marB="0" anchor="b"/>
                </a:tc>
              </a:tr>
              <a:tr h="287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Здравоохранение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326 595,00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b"/>
                </a:tc>
              </a:tr>
              <a:tr h="411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Социальная политика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64 103 192,04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12,84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62 010 741,00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14,23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67 384 771,00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16,09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73 905 757,00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17,02</a:t>
                      </a:r>
                    </a:p>
                  </a:txBody>
                  <a:tcPr marL="7620" marR="7620" marT="7620" marB="0" anchor="b"/>
                </a:tc>
              </a:tr>
              <a:tr h="445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smtClean="0">
                          <a:latin typeface="Arial"/>
                        </a:rPr>
                        <a:t>Физическая культура и спорт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Межбюджетные трансферты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6 040 401,00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b"/>
                </a:tc>
              </a:tr>
              <a:tr h="428628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Условно утвержденные расходы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2 914 002,00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5 859 773,00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72462" y="571480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72386" cy="1000132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СТРУКТУРА РАСХОДОВ БЮДЖЕТА ЛЬГОВСКОГО РАЙОНА КУРСКОЙ ОБЛАСТИ ПО ВИДАМ РАСХОДА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0317"/>
          <a:ext cx="8401080" cy="4792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7652"/>
                <a:gridCol w="1436786"/>
                <a:gridCol w="1677311"/>
                <a:gridCol w="1429331"/>
              </a:tblGrid>
              <a:tr h="318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435 834 453,00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418 842 683,00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434 337 245,00</a:t>
                      </a:r>
                    </a:p>
                  </a:txBody>
                  <a:tcPr marL="7620" marR="7620" marT="7620" marB="0" anchor="b"/>
                </a:tc>
              </a:tr>
              <a:tr h="96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59 770 652,00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59 768 908,00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59 768 908,00</a:t>
                      </a:r>
                    </a:p>
                  </a:txBody>
                  <a:tcPr marL="7620" marR="7620" marT="7620" marB="0" anchor="ctr"/>
                </a:tc>
              </a:tr>
              <a:tr h="553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14 059 643,00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15 243 025,00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16 315 092,00</a:t>
                      </a:r>
                    </a:p>
                  </a:txBody>
                  <a:tcPr marL="7620" marR="7620" marT="7620" marB="0" anchor="ctr"/>
                </a:tc>
              </a:tr>
              <a:tr h="38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59 590 642,00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60 469 934,00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62 874 725,00</a:t>
                      </a:r>
                    </a:p>
                  </a:txBody>
                  <a:tcPr marL="7620" marR="7620" marT="7620" marB="0" anchor="ctr"/>
                </a:tc>
              </a:tr>
              <a:tr h="386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4 138 000,00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4 084 198,00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8 168 395,00</a:t>
                      </a:r>
                    </a:p>
                  </a:txBody>
                  <a:tcPr marL="7620" marR="7620" marT="7620" marB="0" anchor="ctr"/>
                </a:tc>
              </a:tr>
              <a:tr h="553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7 116 909,00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</a:tr>
              <a:tr h="373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282 534 122,00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269 539 040,00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275 000 525,00</a:t>
                      </a:r>
                    </a:p>
                  </a:txBody>
                  <a:tcPr marL="7620" marR="7620" marT="7620" marB="0" anchor="ctr"/>
                </a:tc>
              </a:tr>
              <a:tr h="481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8 624 485,00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935 556,00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935 556,00</a:t>
                      </a:r>
                    </a:p>
                  </a:txBody>
                  <a:tcPr marL="7620" marR="7620" marT="7620" marB="0" anchor="ctr"/>
                </a:tc>
              </a:tr>
              <a:tr h="414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2 914 002,00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5 859 773,00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72462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9" y="1600200"/>
          <a:ext cx="7228846" cy="461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52"/>
                <a:gridCol w="888796"/>
                <a:gridCol w="814731"/>
                <a:gridCol w="814731"/>
                <a:gridCol w="814731"/>
                <a:gridCol w="814731"/>
                <a:gridCol w="785074"/>
              </a:tblGrid>
              <a:tr h="854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822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435 834 453,00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418 842 683,00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434 337 245,00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98,65</a:t>
                      </a:r>
                    </a:p>
                  </a:txBody>
                  <a:tcPr marL="7620" marR="7620" marT="7620" marB="0" anchor="ctr"/>
                </a:tc>
              </a:tr>
              <a:tr h="3822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42 827 612,00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9,83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33 040 712,00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7,89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33 090 712,00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7,62</a:t>
                      </a:r>
                    </a:p>
                  </a:txBody>
                  <a:tcPr marL="7620" marR="7620" marT="7620" marB="0" anchor="ctr"/>
                </a:tc>
              </a:tr>
              <a:tr h="78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1 507 723,00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620" marR="7620" marT="7620" marB="0" anchor="ctr"/>
                </a:tc>
              </a:tr>
              <a:tr h="952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1 368 997,00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7620" marR="7620" marT="7620" marB="0" anchor="ctr"/>
                </a:tc>
              </a:tr>
              <a:tr h="952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14 569 530,00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3,34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14 419 530,00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3,44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14 419 530,00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</a:p>
                  </a:txBody>
                  <a:tcPr marL="7620" marR="7620" marT="7620" marB="0" anchor="ctr"/>
                </a:tc>
              </a:tr>
              <a:tr h="309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Arial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65 193,00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9520" y="85723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           Площадь Льговского района составляет 1080 км². Район граничит с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Кореневским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Рыльским,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Хомутовским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Курчатовским,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Большесолдатским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Конышевским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и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effectLst/>
              </a:rPr>
              <a:t>Суджанским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районами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Курской области.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5448038" cy="48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8"/>
          <p:cNvSpPr txBox="1">
            <a:spLocks/>
          </p:cNvSpPr>
          <p:nvPr/>
        </p:nvSpPr>
        <p:spPr>
          <a:xfrm>
            <a:off x="6072198" y="5857892"/>
            <a:ext cx="2071670" cy="78581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сельских поселений</a:t>
            </a:r>
          </a:p>
        </p:txBody>
      </p:sp>
      <p:pic>
        <p:nvPicPr>
          <p:cNvPr id="6" name="Рисунок 5" descr="IMG_41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786322"/>
            <a:ext cx="1654474" cy="19175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82012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7251690" cy="479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274"/>
                <a:gridCol w="839030"/>
                <a:gridCol w="787676"/>
                <a:gridCol w="857256"/>
                <a:gridCol w="795884"/>
                <a:gridCol w="860357"/>
                <a:gridCol w="701213"/>
              </a:tblGrid>
              <a:tr h="811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872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2 685 028,00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</a:tr>
              <a:tr h="451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Обеспечение проведения выборов и референдумов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1 800 000,00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Резервные фонды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Другие 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20 731 141,00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4,76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12 959 434,00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3,09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13 009 434,00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3,00</a:t>
                      </a:r>
                    </a:p>
                  </a:txBody>
                  <a:tcPr marL="7620" marR="7620" marT="7620" marB="0" anchor="ctr"/>
                </a:tc>
              </a:tr>
              <a:tr h="3902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8412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7486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8" y="1600200"/>
          <a:ext cx="6885750" cy="495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90"/>
                <a:gridCol w="884956"/>
                <a:gridCol w="792355"/>
                <a:gridCol w="850719"/>
                <a:gridCol w="826592"/>
                <a:gridCol w="887920"/>
                <a:gridCol w="785818"/>
              </a:tblGrid>
              <a:tr h="68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9 200 871,00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9 058 463,00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10 089 448,00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2,32</a:t>
                      </a:r>
                    </a:p>
                  </a:txBody>
                  <a:tcPr marL="7620" marR="7620" marT="7620" marB="0" anchor="ctr"/>
                </a:tc>
              </a:tr>
              <a:tr h="4006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</a:tr>
              <a:tr h="4584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1,60</a:t>
                      </a:r>
                    </a:p>
                  </a:txBody>
                  <a:tcPr marL="7620" marR="7620" marT="7620" marB="0" anchor="ctr"/>
                </a:tc>
              </a:tr>
              <a:tr h="4702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1 956 151,00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1 806 223,00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2 669 748,00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106 000,00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277 670 448,00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63,71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265 090 330,00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63,29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270 551 815,00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62,29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13 888 172,00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11 688 172,00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2,79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11 688 172,00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2,69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248 551 870,00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57,03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239 419 645,00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57,16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244 881 130,00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56,38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686700" cy="7486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4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3" y="1600200"/>
          <a:ext cx="6858045" cy="485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7"/>
                <a:gridCol w="785818"/>
                <a:gridCol w="857256"/>
                <a:gridCol w="785818"/>
                <a:gridCol w="785818"/>
                <a:gridCol w="785818"/>
                <a:gridCol w="714380"/>
              </a:tblGrid>
              <a:tr h="685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6 261 608,00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6 061 299,00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6 061 299,00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1,40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2 922 133,00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2 076 293,00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2 076 293,00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0,48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6 046 665,00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5 844 921,00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1,40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5 844 921,00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36 214 529,00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8,31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34 429 972,00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8,22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34 389 056,00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7,92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34 469 399,00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7,91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32 729 399,00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7,81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32 729 399,00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7,54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1 745 130,00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1 700 573,00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1 659 657,00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0,38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Здравоохранение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"/>
                        </a:rPr>
                        <a:t>596 283,00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62 010 741,00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14,23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67 384 771,00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16,09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73 905 757,00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17,02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3,70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15 480 110,00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3,56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29520" y="114298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86700" cy="820122"/>
          </a:xfrm>
        </p:spPr>
        <p:txBody>
          <a:bodyPr anchor="ctr">
            <a:normAutofit/>
          </a:bodyPr>
          <a:lstStyle/>
          <a:p>
            <a:pPr algn="ctr"/>
            <a:r>
              <a:rPr lang="ru-RU" sz="2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СТРУКТУРА РАСХОДОВ БЮДЖЕТА ЛЬГОВСКОГО РАЙОНА КУРСКОЙ ОБЛАСТИ 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25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]</a:t>
            </a:r>
            <a:endParaRPr lang="ru-RU" sz="25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615263" cy="501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678"/>
                <a:gridCol w="880256"/>
                <a:gridCol w="880256"/>
                <a:gridCol w="876086"/>
                <a:gridCol w="724378"/>
                <a:gridCol w="935926"/>
                <a:gridCol w="869683"/>
              </a:tblGrid>
              <a:tr h="833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Наименование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Arial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Arial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43 253 031,00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9,92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48 627 061,00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11,61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55 148 047,00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12,70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Другие вопросы в области социальной политики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2 677 600,00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310 130,00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10061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>
                          <a:latin typeface="Arial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1" u="none" strike="noStrike" dirty="0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ctr"/>
                </a:tc>
              </a:tr>
              <a:tr h="771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6 767 839,00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1,55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5 888 020,00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1,41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5 414 271,00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400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Условно утвержденные расходы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8378" marR="8378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2 914 002,00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1" u="none" strike="noStrike">
                          <a:latin typeface="Arial"/>
                        </a:rPr>
                        <a:t>0,70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5 859 773,00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29454" y="1142984"/>
            <a:ext cx="136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258204" cy="484632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11113">
              <a:spcBef>
                <a:spcPts val="2400"/>
              </a:spcBef>
              <a:buFontTx/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 ЛЬГОВСКОГО РАЙОНА  КУРСКОЙ  ОБЛАСТИ 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это комплекс мероприятий, взаимоувязанных по задачам, срокам осуществления, исполнителям и ресурсам, в сфере социально-экономического развития Льговского района Курской области.</a:t>
            </a:r>
          </a:p>
          <a:p>
            <a:pPr marL="0" indent="11113">
              <a:spcBef>
                <a:spcPts val="2400"/>
              </a:spcBef>
              <a:buFontTx/>
              <a:buNone/>
            </a:pPr>
            <a:r>
              <a:rPr lang="ru-RU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Льговского района Курской области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утверждается постановлением Администрации Льговского района Курской области.</a:t>
            </a:r>
          </a:p>
          <a:p>
            <a:pPr marL="0" indent="11113">
              <a:spcBef>
                <a:spcPts val="2400"/>
              </a:spcBef>
              <a:buFontTx/>
              <a:buNone/>
            </a:pP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годах в муниципальном районе «Льговского района» Курской области будет осуществляться реализация </a:t>
            </a:r>
          </a:p>
          <a:p>
            <a:pPr marL="0" indent="11113" algn="just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Льговского района Курской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«ПРОГРАММНАЯ»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структура расходов бюджета</a:t>
            </a:r>
            <a:endParaRPr lang="ru-RU" sz="3200" dirty="0"/>
          </a:p>
        </p:txBody>
      </p:sp>
      <p:graphicFrame>
        <p:nvGraphicFramePr>
          <p:cNvPr id="8" name="Содержимое 16"/>
          <p:cNvGraphicFramePr>
            <a:graphicFrameLocks noGrp="1"/>
          </p:cNvGraphicFramePr>
          <p:nvPr/>
        </p:nvGraphicFramePr>
        <p:xfrm>
          <a:off x="642910" y="1571612"/>
          <a:ext cx="328614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16"/>
          <p:cNvGraphicFramePr>
            <a:graphicFrameLocks noGrp="1"/>
          </p:cNvGraphicFramePr>
          <p:nvPr/>
        </p:nvGraphicFramePr>
        <p:xfrm>
          <a:off x="4000496" y="1571612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16"/>
          <p:cNvGraphicFramePr>
            <a:graphicFrameLocks noGrp="1"/>
          </p:cNvGraphicFramePr>
          <p:nvPr/>
        </p:nvGraphicFramePr>
        <p:xfrm>
          <a:off x="1928794" y="4143380"/>
          <a:ext cx="442915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[1]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5"/>
          <a:ext cx="7286674" cy="52864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41227"/>
                <a:gridCol w="846040"/>
                <a:gridCol w="846040"/>
                <a:gridCol w="846040"/>
                <a:gridCol w="846040"/>
                <a:gridCol w="875471"/>
                <a:gridCol w="785816"/>
              </a:tblGrid>
              <a:tr h="861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5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 "Развитие культуры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37 572 431,00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9,46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35 827 874,00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9,25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35 786 958,00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8,96</a:t>
                      </a:r>
                    </a:p>
                  </a:txBody>
                  <a:tcPr marL="7620" marR="7620" marT="7620" marB="0" anchor="ctr"/>
                </a:tc>
              </a:tr>
              <a:tr h="657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"Социальная поддержка граждан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51 825 363,00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13,05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57 199 393,00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14,78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63 720 379,00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15,95</a:t>
                      </a:r>
                    </a:p>
                  </a:txBody>
                  <a:tcPr marL="7620" marR="7620" marT="7620" marB="0" anchor="ctr"/>
                </a:tc>
              </a:tr>
              <a:tr h="478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"Развитие образования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284 290 191,00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71,57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272 555 913,00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70,41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278 017 398,00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69,57</a:t>
                      </a:r>
                    </a:p>
                  </a:txBody>
                  <a:tcPr marL="7620" marR="7620" marT="7620" marB="0" anchor="ctr"/>
                </a:tc>
              </a:tr>
              <a:tr h="82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"Управление муниципальным имуществом и земельными ресурсами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782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"Обеспечение доступным и комфортным жильем и коммунальными услугами граждан Льговского района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2 062 151,00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1 806 223,00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2 669 748,00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109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3 232 263,00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2 386 423,00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0,62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2 386 423,00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/>
                        </a:rPr>
                        <a:t>0,60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121442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962998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2" y="1600201"/>
          <a:ext cx="7231017" cy="515768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37523"/>
                <a:gridCol w="740886"/>
                <a:gridCol w="740886"/>
                <a:gridCol w="889063"/>
                <a:gridCol w="740886"/>
                <a:gridCol w="740886"/>
                <a:gridCol w="740887"/>
              </a:tblGrid>
              <a:tr h="85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81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"Развитие муниципальной службы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35 000,00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</a:tr>
              <a:tr h="574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"Сохранение и развитие архивного дела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294 652,00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</a:tr>
              <a:tr h="750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"Развитие транспортной системы, обеспечение перевозки пассижиров в Льговском районе Курской области и безопасности дорожного движения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6 776 020,00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6 783 540,00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6 951 000,00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1,74</a:t>
                      </a:r>
                    </a:p>
                  </a:txBody>
                  <a:tcPr marL="7620" marR="7620" marT="7620" marB="0" anchor="ctr"/>
                </a:tc>
              </a:tr>
              <a:tr h="680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 "Профилактика правонарушений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364 700,00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</a:tr>
              <a:tr h="898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 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776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Arial"/>
                        </a:rPr>
                        <a:t>Муниципальная программа "Повышение эффективности управления муниципальными финансами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9 452 867,00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8 573 048,00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2,21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8 099 299,00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latin typeface="Arial"/>
                        </a:rPr>
                        <a:t>2,03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43834" y="128586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74868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Бюджет муниципального района в разрезе муниципальных программ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[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]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8" y="1600200"/>
          <a:ext cx="7643863" cy="325882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92947"/>
                <a:gridCol w="890003"/>
                <a:gridCol w="726969"/>
                <a:gridCol w="871294"/>
                <a:gridCol w="672179"/>
                <a:gridCol w="904652"/>
                <a:gridCol w="785819"/>
              </a:tblGrid>
              <a:tr h="893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Наименование муниципальной программы </a:t>
                      </a:r>
                      <a:endParaRPr lang="ru-RU" sz="1100" b="1" i="1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2022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2023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/>
                        <a:t>2024 </a:t>
                      </a:r>
                      <a:r>
                        <a:rPr lang="ru-RU" sz="1100" u="none" strike="noStrike" dirty="0"/>
                        <a:t>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/>
                        <a:t>доля в общем объеме расходов,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32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"Содействие занятости населения в Льговском районе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368 700,00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</a:tr>
              <a:tr h="488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«Развитие информационного общества в Льговском районе Курской области»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100 000,00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</a:tr>
              <a:tr h="602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Arial"/>
                        </a:rPr>
                        <a:t>Муниципальная программа "Отлов и стерилизация безнадзорных (бездомных) животных на территории муниципального района "Льговский район" Курской области"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629 753,00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latin typeface="Arial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</a:tr>
              <a:tr h="5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Arial"/>
                        </a:rPr>
                        <a:t>ВСЕГО РАСХОДОВ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397 204 091,00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99,48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387 125 219,00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>
                          <a:latin typeface="Arial"/>
                        </a:rPr>
                        <a:t>99,53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399 624 010,00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latin typeface="Arial"/>
                        </a:rPr>
                        <a:t>99,33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0892" y="1214422"/>
            <a:ext cx="1749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Obmen\Безуглова\Инна\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841269" cy="166254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20040"/>
            <a:ext cx="4214842" cy="1751638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01 «Развитие культуры в Льговском районе Курской области»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443915" cy="2847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7"/>
                <a:gridCol w="3357585"/>
                <a:gridCol w="1301141"/>
                <a:gridCol w="1172774"/>
                <a:gridCol w="1040778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культуры в Льговском районе Курской области 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37572431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35827874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35786958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"Искусство"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12026139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11026139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11026139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"Наследие"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22403260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21703260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21703260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01 3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муниципальной программой и обеспечение условий реализации"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3143032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3098475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3057559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29454" y="2214554"/>
            <a:ext cx="16479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рублей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86454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культуры, молодежной политики, физической культуры и спорта 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wnloads\BKiz3vmso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52"/>
            <a:ext cx="264320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ЧТО ТАКОЕ</a:t>
            </a:r>
            <a:b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44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БЮДЖЕТ?</a:t>
            </a:r>
            <a:endParaRPr lang="ru-RU" dirty="0"/>
          </a:p>
        </p:txBody>
      </p:sp>
      <p:sp>
        <p:nvSpPr>
          <p:cNvPr id="6" name="AutoShape 10"/>
          <p:cNvSpPr>
            <a:spLocks noGrp="1" noChangeArrowheads="1"/>
          </p:cNvSpPr>
          <p:nvPr>
            <p:ph idx="1"/>
          </p:nvPr>
        </p:nvSpPr>
        <p:spPr bwMode="auto">
          <a:xfrm>
            <a:off x="714348" y="2071678"/>
            <a:ext cx="2214578" cy="1071570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8265" tIns="54132" rIns="108265" bIns="54132">
            <a:normAutofit fontScale="92500" lnSpcReduction="10000"/>
          </a:bodyPr>
          <a:lstStyle/>
          <a:p>
            <a:pPr algn="l" defTabSz="936382">
              <a:defRPr/>
            </a:pPr>
            <a:endParaRPr lang="ru-RU" sz="800" b="0" dirty="0">
              <a:solidFill>
                <a:srgbClr val="000000"/>
              </a:solidFill>
            </a:endParaRPr>
          </a:p>
          <a:p>
            <a:pPr defTabSz="936382">
              <a:buNone/>
              <a:defRPr/>
            </a:pPr>
            <a:r>
              <a:rPr lang="ru-RU" sz="1800" i="1" dirty="0" smtClean="0">
                <a:solidFill>
                  <a:srgbClr val="000000"/>
                </a:solidFill>
              </a:rPr>
              <a:t>ДОХОДЫ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БЮДЖЕТ- </a:t>
            </a:r>
            <a:r>
              <a:rPr lang="ru-RU" dirty="0" smtClean="0">
                <a:solidFill>
                  <a:srgbClr val="FFFF00"/>
                </a:solidFill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428992" y="1928802"/>
            <a:ext cx="2214578" cy="1292154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>
                  <a:alpha val="64999"/>
                </a:srgbClr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08265" tIns="54132" rIns="108265" bIns="54132"/>
          <a:lstStyle/>
          <a:p>
            <a:pPr defTabSz="936382">
              <a:defRPr/>
            </a:pPr>
            <a:endParaRPr lang="ru-RU" sz="1200" b="0" dirty="0">
              <a:solidFill>
                <a:srgbClr val="000000"/>
              </a:solidFill>
            </a:endParaRPr>
          </a:p>
          <a:p>
            <a:pPr algn="ctr" defTabSz="936382"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БЮДЖЕТ</a:t>
            </a:r>
            <a:endParaRPr lang="ru-RU" sz="20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929322" y="2000240"/>
            <a:ext cx="2152525" cy="1042236"/>
          </a:xfrm>
          <a:prstGeom prst="notchedRightArrow">
            <a:avLst>
              <a:gd name="adj1" fmla="val 50000"/>
              <a:gd name="adj2" fmla="val 40909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>
                  <a:alpha val="67000"/>
                </a:srgbClr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8265" tIns="54132" rIns="108265" bIns="54132"/>
          <a:lstStyle/>
          <a:p>
            <a:pPr algn="l" defTabSz="936382">
              <a:defRPr/>
            </a:pPr>
            <a:endParaRPr lang="ru-RU" sz="800" b="0" dirty="0">
              <a:solidFill>
                <a:srgbClr val="000000"/>
              </a:solidFill>
            </a:endParaRPr>
          </a:p>
          <a:p>
            <a:pPr defTabSz="936382">
              <a:defRPr/>
            </a:pPr>
            <a:r>
              <a:rPr lang="ru-RU" sz="1200" b="0" dirty="0">
                <a:solidFill>
                  <a:srgbClr val="000000"/>
                </a:solidFill>
              </a:rPr>
              <a:t> </a:t>
            </a:r>
            <a:r>
              <a:rPr lang="ru-RU" sz="1500" i="1" dirty="0">
                <a:solidFill>
                  <a:srgbClr val="000000"/>
                </a:solidFill>
              </a:rPr>
              <a:t>РАСХОДЫ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778674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003366"/>
                </a:solidFill>
                <a:latin typeface="Times New Roman" pitchFamily="18" charset="0"/>
              </a:rPr>
              <a:t>ДОХОДЫ БЮДЖЕТА</a:t>
            </a:r>
            <a:r>
              <a:rPr lang="ru-RU" u="sng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</a:rPr>
              <a:t>– поступающие в бюджет денежные средства (налоги юридических и физических лиц, штрафы, административные платежи и сборы, финансовая помощь).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8625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3366"/>
                </a:solidFill>
                <a:latin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</a:rPr>
              <a:t>– 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dirty="0"/>
          </a:p>
        </p:txBody>
      </p:sp>
      <p:pic>
        <p:nvPicPr>
          <p:cNvPr id="11" name="Picture 5" descr="C:\Users\Bezuglova_I\Desktop\57b5fc18e8d1d2280259a2d4caa1d7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650309"/>
            <a:ext cx="2544090" cy="22076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bud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296884"/>
            <a:ext cx="2350710" cy="156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pl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5302" y="5643578"/>
            <a:ext cx="1078698" cy="10715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Рисунок 8" descr="no-translate-detected_23-2147504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357298"/>
            <a:ext cx="1370717" cy="1356586"/>
          </a:xfrm>
          <a:prstGeom prst="rect">
            <a:avLst/>
          </a:prstGeom>
        </p:spPr>
      </p:pic>
      <p:pic>
        <p:nvPicPr>
          <p:cNvPr id="6" name="Picture 2" descr="F:\Obmen\Безуглова\Инна НОВЫЕ\7-(page-picture-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304256" cy="134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JrYlD9Gn3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7252545" y="424582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02 «Социальная поддержка граждан в Льговском районе Курской области»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643182"/>
          <a:ext cx="8229600" cy="292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3754764"/>
                <a:gridCol w="928694"/>
                <a:gridCol w="1000132"/>
                <a:gridCol w="90009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в Льговском районе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51825363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57199393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63720379</a:t>
                      </a:r>
                    </a:p>
                  </a:txBody>
                  <a:tcPr marL="7620" marR="7620" marT="7620" marB="0" anchor="ctr"/>
                </a:tc>
              </a:tr>
              <a:tr h="314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 "Управление муниципальной программой и обеспечение условий реализации"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2342900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мер социальной поддержки отдельных категорий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43668860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44844902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47146388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демографической ситуации, совершенствование социальной поддержки семьи и детей"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5813603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10011591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14231091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550070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социальной защиты населения Администрации Льговского района Курской области; Отдел опеки и попечительства 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21455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bibbl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286000" cy="153511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928694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03 «Развитие образования в Льговском районе Курской области»</a:t>
            </a: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643182"/>
          <a:ext cx="8515352" cy="29787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0198"/>
                <a:gridCol w="3866255"/>
                <a:gridCol w="1108778"/>
                <a:gridCol w="1034859"/>
                <a:gridCol w="100526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Муниципальная программа "Развитие образования в Льговском районе Курской области"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284290191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272555913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278017398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 "Управление муниципальной программой и обеспечение условий реализации"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6046665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5844921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5844921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"Развитие дошкольного и общего образования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271981918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260649693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266111178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03 3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"Развитие дополнительного образования и системы воспитания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6261608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6061299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6061299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71501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 образования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Администрации Льговского района Курской области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1" descr="C:\Documents and Settings\Bezuglova_I\Рабочий стол\Картинка\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58982"/>
            <a:ext cx="1524934" cy="12990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15272" y="2214554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9" name="Рисунок 8" descr="zaochnaya-forma-obucheniya-vysshee-obrazov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436" y="285728"/>
            <a:ext cx="1733563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37YVVQ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000108"/>
            <a:ext cx="1397708" cy="1643074"/>
          </a:xfrm>
          <a:prstGeom prst="rect">
            <a:avLst/>
          </a:prstGeom>
        </p:spPr>
      </p:pic>
      <p:pic>
        <p:nvPicPr>
          <p:cNvPr id="11" name="Рисунок 10" descr="Doshkolnoe-obrazova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000108"/>
            <a:ext cx="1883085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429420" cy="1285884"/>
          </a:xfrm>
        </p:spPr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08 «Повышение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области»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15440" cy="3340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3076"/>
                <a:gridCol w="4143404"/>
                <a:gridCol w="1000132"/>
                <a:gridCol w="928694"/>
                <a:gridCol w="100013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Наименование программы (подпрограммы)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3232263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2386423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2386423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из них: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 "Повышение эффективности реализации молодежной политики"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137000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"Реализация муниципальной политики в сфере физической культуры и спорта"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310130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08 4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Подпрограмма "Оздоровление и отдых детей"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2785133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1939293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1939293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72462" y="1285860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spartaki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6553776" y="5070122"/>
            <a:ext cx="2108423" cy="161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7" descr="5428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2378075" cy="16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015707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072074"/>
            <a:ext cx="2571768" cy="148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убки-для-компании-Диалл-Альян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9978">
            <a:off x="6911659" y="227245"/>
            <a:ext cx="1629881" cy="10865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11 «Развитие транспортной системы, обеспечение перевозки пассажиров в Льговском районе Курской области и безопасности дорожного движения»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240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3794240"/>
                <a:gridCol w="1093898"/>
                <a:gridCol w="1020972"/>
                <a:gridCol w="991772"/>
              </a:tblGrid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 (подпрограммы)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/>
                </a:tc>
              </a:tr>
              <a:tr h="98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"Развитие транспортной системы, обеспечение перевозки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пассижиров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 в Льговском районе Курской области и безопасности дорожного движения"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6776020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6783540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6951000</a:t>
                      </a:r>
                    </a:p>
                  </a:txBody>
                  <a:tcPr marL="7620" marR="7620" marT="7620" marB="0" anchor="ctr"/>
                </a:tc>
              </a:tr>
              <a:tr h="422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Подпрограмма  "Развитие сети автомобильных дорог в Льговском районе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6776020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6783540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6951000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6" y="121442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Рисунок 5" descr="knf091fa06aaeb10b5477c95d1ad588950e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572008"/>
            <a:ext cx="3662826" cy="213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ашков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500570"/>
            <a:ext cx="2994063" cy="22455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214290"/>
            <a:ext cx="8429684" cy="78581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3CC"/>
                </a:solidFill>
              </a:rPr>
              <a:t>Дорожный фонд </a:t>
            </a:r>
            <a:r>
              <a:rPr lang="ru-RU" sz="2000" b="1" dirty="0" smtClean="0">
                <a:solidFill>
                  <a:srgbClr val="3333CC"/>
                </a:solidFill>
              </a:rPr>
              <a:t>Льговского </a:t>
            </a:r>
            <a:r>
              <a:rPr lang="ru-RU" sz="2000" b="1" dirty="0">
                <a:solidFill>
                  <a:srgbClr val="3333CC"/>
                </a:solidFill>
              </a:rPr>
              <a:t>района на </a:t>
            </a:r>
            <a:r>
              <a:rPr lang="ru-RU" sz="2000" b="1" dirty="0" smtClean="0">
                <a:solidFill>
                  <a:srgbClr val="3333CC"/>
                </a:solidFill>
              </a:rPr>
              <a:t>2022-2024 </a:t>
            </a:r>
            <a:r>
              <a:rPr lang="ru-RU" sz="2000" b="1" dirty="0">
                <a:solidFill>
                  <a:srgbClr val="3333CC"/>
                </a:solidFill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14422"/>
            <a:ext cx="3286150" cy="2786066"/>
          </a:xfrm>
          <a:prstGeom prst="roundRect">
            <a:avLst/>
          </a:prstGeom>
          <a:solidFill>
            <a:srgbClr val="81B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Объем дорожного фонда </a:t>
            </a:r>
            <a:r>
              <a:rPr lang="ru-RU" sz="1600" b="1" dirty="0" smtClean="0">
                <a:solidFill>
                  <a:schemeClr val="tx1"/>
                </a:solidFill>
              </a:rPr>
              <a:t>Льговского </a:t>
            </a:r>
            <a:r>
              <a:rPr lang="ru-RU" sz="1600" b="1" dirty="0">
                <a:solidFill>
                  <a:schemeClr val="tx1"/>
                </a:solidFill>
              </a:rPr>
              <a:t>района в </a:t>
            </a:r>
            <a:r>
              <a:rPr lang="ru-RU" sz="1600" b="1" dirty="0" smtClean="0">
                <a:solidFill>
                  <a:schemeClr val="tx1"/>
                </a:solidFill>
              </a:rPr>
              <a:t>2022 </a:t>
            </a:r>
            <a:r>
              <a:rPr lang="ru-RU" sz="1600" b="1" dirty="0">
                <a:solidFill>
                  <a:schemeClr val="tx1"/>
                </a:solidFill>
              </a:rPr>
              <a:t>году составит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6 776 020 </a:t>
            </a:r>
            <a:r>
              <a:rPr lang="ru-RU" sz="1600" b="1" dirty="0">
                <a:solidFill>
                  <a:schemeClr val="tx1"/>
                </a:solidFill>
              </a:rPr>
              <a:t>рублей;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2023 </a:t>
            </a:r>
            <a:r>
              <a:rPr lang="ru-RU" sz="1600" b="1" dirty="0">
                <a:solidFill>
                  <a:schemeClr val="tx1"/>
                </a:solidFill>
              </a:rPr>
              <a:t>году – </a:t>
            </a:r>
            <a:r>
              <a:rPr lang="ru-RU" sz="1600" b="1" dirty="0" smtClean="0">
                <a:solidFill>
                  <a:schemeClr val="tx1"/>
                </a:solidFill>
              </a:rPr>
              <a:t>6 783 540 </a:t>
            </a:r>
            <a:r>
              <a:rPr lang="ru-RU" sz="1600" b="1" dirty="0" smtClean="0">
                <a:solidFill>
                  <a:schemeClr val="tx1"/>
                </a:solidFill>
              </a:rPr>
              <a:t>рублей;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2024 </a:t>
            </a:r>
            <a:r>
              <a:rPr lang="ru-RU" sz="1600" b="1" dirty="0">
                <a:solidFill>
                  <a:schemeClr val="tx1"/>
                </a:solidFill>
              </a:rPr>
              <a:t>году – </a:t>
            </a:r>
            <a:r>
              <a:rPr lang="ru-RU" sz="1600" b="1" dirty="0" smtClean="0">
                <a:solidFill>
                  <a:schemeClr val="tx1"/>
                </a:solidFill>
              </a:rPr>
              <a:t>6 951 000 </a:t>
            </a:r>
            <a:r>
              <a:rPr lang="ru-RU" sz="1600" b="1" dirty="0" smtClean="0">
                <a:solidFill>
                  <a:schemeClr val="tx1"/>
                </a:solidFill>
              </a:rPr>
              <a:t>рублей.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дороги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643206" cy="2116351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929190" y="1142984"/>
            <a:ext cx="3786187" cy="42862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ДОХОДЫ ФОНДА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572000" y="1714500"/>
            <a:ext cx="4357688" cy="1357313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572000" y="3214688"/>
            <a:ext cx="4357688" cy="142875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buSzPct val="65000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ежбюджетны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значения, в том числе дорог в населенных пунктах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857875" y="4714875"/>
            <a:ext cx="1571625" cy="714375"/>
          </a:xfrm>
          <a:prstGeom prst="downArrow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4714875" y="5500688"/>
            <a:ext cx="4214813" cy="1214437"/>
          </a:xfrm>
          <a:prstGeom prst="foldedCorner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ФОНДА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Строительство, капитальный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ремонт, ремонт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содержание автомобильных дорог общего пользования местного значения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o.ch-adm.ru/sites/default/files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72050"/>
            <a:ext cx="2367889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13 «Защита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501120" cy="32937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71636"/>
                <a:gridCol w="4143404"/>
                <a:gridCol w="1071570"/>
                <a:gridCol w="857256"/>
                <a:gridCol w="85725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"Защита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100000</a:t>
                      </a:r>
                    </a:p>
                  </a:txBody>
                  <a:tcPr marL="7620" marR="7620" marT="7620" marB="0" anchor="ctr"/>
                </a:tc>
              </a:tr>
              <a:tr h="274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 "Обеспечение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10000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Подпрограмма  "Снижение рисков и смягчение последствий чрезвычайных ситуаций природного и техногенного характера в Льговском районе Курской области"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90000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9586" y="1214422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1027" name="Picture 3" descr="J:\Фото смотр\P9220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72074"/>
            <a:ext cx="233679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 бюджета на реализацию муниципальной программы 14 «Повышение эффективности управления муниципальными финансами в Льговском районе Курской области»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928802"/>
          <a:ext cx="8715433" cy="2674376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571635"/>
                <a:gridCol w="4067765"/>
                <a:gridCol w="1171823"/>
                <a:gridCol w="952106"/>
                <a:gridCol w="952104"/>
              </a:tblGrid>
              <a:tr h="4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Код программы (подпрограммы)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Наименование программы (подпрограммы)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2022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2023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2024 </a:t>
                      </a:r>
                      <a:r>
                        <a:rPr lang="ru-RU" sz="1400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6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"Повышение эффективности управления муниципальными финансами"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9452867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8573048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8099299</a:t>
                      </a:r>
                    </a:p>
                  </a:txBody>
                  <a:tcPr marL="7620" marR="7620" marT="7620" marB="0" anchor="ctr"/>
                </a:tc>
              </a:tr>
              <a:tr h="404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 </a:t>
                      </a:r>
                      <a:endParaRPr lang="ru-RU" sz="1400" b="1" i="1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из них:</a:t>
                      </a:r>
                      <a:endParaRPr lang="ru-RU" sz="1400" b="1" i="1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608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14 2</a:t>
                      </a:r>
                      <a:endParaRPr lang="ru-RU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Подпрограмма  "Эффективная система межбюджетных отношений"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6767839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5888020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5414271</a:t>
                      </a:r>
                    </a:p>
                  </a:txBody>
                  <a:tcPr marL="7620" marR="7620" marT="7620" marB="0" anchor="ctr"/>
                </a:tc>
              </a:tr>
              <a:tr h="4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14 3</a:t>
                      </a:r>
                      <a:endParaRPr lang="ru-RU" sz="1400" b="1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Подпрограмма "Управление муниципальной программой и обеспечение условий реализации"</a:t>
                      </a:r>
                      <a:endParaRPr lang="ru-RU" sz="1400" b="1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2685028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43834" y="1357298"/>
            <a:ext cx="8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рублей</a:t>
            </a:r>
            <a:endParaRPr lang="ru-RU" dirty="0"/>
          </a:p>
        </p:txBody>
      </p:sp>
      <p:pic>
        <p:nvPicPr>
          <p:cNvPr id="6" name="Picture 3" descr="F:\Obmen\Безуглова\Инна\бюдж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643446"/>
            <a:ext cx="20162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1802" y="5000636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Ответственный исполнитель: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Управление финансов администрации Льговского района Курской области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www.kelownanow.com/files/31137749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14884"/>
            <a:ext cx="164043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2e4235df80037af28db3965943722fe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1285860"/>
            <a:ext cx="3779565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si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857760"/>
            <a:ext cx="2185680" cy="187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9058" y="1357298"/>
            <a:ext cx="4071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Льговского района: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10 287 000 рублей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10 493 000 рубля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10 817 000 рублей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Льговского района Курской области по состоянию на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запланирован в сумме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1 028 000 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рублей, на 1 января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рублей, на 1 января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 что соответствует нормам бюджетного законодательства.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5" descr="1untitled(3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785918" cy="197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29420" cy="578647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Контактная информация: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Начальник управления финансов администрации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Льговского района Курской области – 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Алферова Татьяна Васильевна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График работы с 8-00 до 17-00,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перерыв с 12-00 до 13-00.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Адрес:  307750, Курская  Область, г.Льгов, Красная площадь 4б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 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Телефоны  (8 47140) 2-40-69, 2-24-89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факс (8 47140) 2-24-89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Электронная почта:   </a:t>
            </a:r>
            <a:r>
              <a:rPr lang="en-US" sz="2000" dirty="0" smtClean="0">
                <a:solidFill>
                  <a:srgbClr val="000099"/>
                </a:solidFill>
              </a:rPr>
              <a:t>ufinlgov@rambler.ru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4" name="Picture 72" descr="C:\Users\User\Desktop\ТЕСТЫ\фото 2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3368"/>
            <a:ext cx="2363906" cy="2356027"/>
          </a:xfrm>
          <a:prstGeom prst="flowChartConnector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– РАСХОДЫ = ДЕФИЦИТ (ПРОФИЦИТ)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500694" y="714356"/>
          <a:ext cx="300039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42910" y="1214422"/>
          <a:ext cx="325755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4071942"/>
            <a:ext cx="478634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10" y="4714884"/>
            <a:ext cx="2788770" cy="201804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857232"/>
            <a:ext cx="2164080" cy="134874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2071670" y="2071678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786" y="2714620"/>
            <a:ext cx="735811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sp>
        <p:nvSpPr>
          <p:cNvPr id="17" name="Выноска 1 16"/>
          <p:cNvSpPr/>
          <p:nvPr/>
        </p:nvSpPr>
        <p:spPr>
          <a:xfrm>
            <a:off x="1071538" y="3714752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ДОХОДЫ БЮДЖЕТА   </a:t>
            </a:r>
            <a:r>
              <a:rPr lang="ru-RU" sz="2800" i="1" dirty="0" smtClean="0"/>
              <a:t> -  поступления денежных средств в бюджет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Каждый житель Льговского муниципального района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Муниципальный район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</a:t>
            </a:r>
            <a:r>
              <a:rPr lang="ru-RU" sz="19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Граждане — и как налогоплательщики, и как потребители муниципальных услуг — должны быть уверены в том, что передаваемые ими в распоряжение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endParaRPr lang="ru-RU" dirty="0"/>
          </a:p>
        </p:txBody>
      </p:sp>
      <p:pic>
        <p:nvPicPr>
          <p:cNvPr id="4" name="Рисунок 3" descr="6d657bb7825d35429ac1819035790c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78" y="3857628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6770">
            <a:off x="7678454" y="5958451"/>
            <a:ext cx="1305353" cy="673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upi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13796">
            <a:off x="7500972" y="698672"/>
            <a:ext cx="1473447" cy="110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962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чем основывается проект районного бюджета?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Группа 38"/>
          <p:cNvGrpSpPr>
            <a:grpSpLocks noGrp="1"/>
          </p:cNvGrpSpPr>
          <p:nvPr>
            <p:ph idx="1"/>
          </p:nvPr>
        </p:nvGrpSpPr>
        <p:grpSpPr bwMode="auto">
          <a:xfrm>
            <a:off x="285720" y="1071546"/>
            <a:ext cx="7786742" cy="5248275"/>
            <a:chOff x="128464" y="1700517"/>
            <a:chExt cx="9868195" cy="4931647"/>
          </a:xfrm>
        </p:grpSpPr>
        <p:cxnSp>
          <p:nvCxnSpPr>
            <p:cNvPr id="5" name="Прямая соединительная линия 35"/>
            <p:cNvCxnSpPr>
              <a:cxnSpLocks noChangeShapeType="1"/>
            </p:cNvCxnSpPr>
            <p:nvPr/>
          </p:nvCxnSpPr>
          <p:spPr bwMode="auto">
            <a:xfrm>
              <a:off x="4953000" y="2636912"/>
              <a:ext cx="0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639118" y="1700517"/>
              <a:ext cx="8902164" cy="935783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265" tIns="54132" rIns="108265" bIns="54132"/>
            <a:lstStyle/>
            <a:p>
              <a:pPr algn="ctr" defTabSz="936382">
                <a:spcBef>
                  <a:spcPts val="617"/>
                </a:spcBef>
                <a:defRPr/>
              </a:pPr>
              <a:r>
                <a:rPr lang="ru-RU" sz="2400" i="1" dirty="0" smtClean="0">
                  <a:solidFill>
                    <a:srgbClr val="002060"/>
                  </a:solidFill>
                </a:rPr>
                <a:t>СОСТАВЛЕНИЕ ПРОЕКТА РАЙОННОГО БЮДЖЕТА ОСНОВЫВАЕТСЯ НА:</a:t>
              </a:r>
              <a:endParaRPr lang="ru-RU" sz="2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2072680" y="3645024"/>
              <a:ext cx="1915414" cy="29720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99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3936" tIns="54132" rIns="63936" bIns="54132"/>
            <a:lstStyle/>
            <a:p>
              <a:pPr algn="ctr" defTabSz="935038"/>
              <a:r>
                <a:rPr lang="ru-RU" sz="1400" i="1" dirty="0" smtClean="0">
                  <a:solidFill>
                    <a:srgbClr val="002060"/>
                  </a:solidFill>
                </a:rPr>
                <a:t>Основных </a:t>
              </a:r>
              <a:r>
                <a:rPr lang="ru-RU" sz="1400" i="1" dirty="0">
                  <a:solidFill>
                    <a:srgbClr val="002060"/>
                  </a:solidFill>
                </a:rPr>
                <a:t>направлениях бюджетной политики и Основных направлениях налоговой политики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088904" y="3645024"/>
              <a:ext cx="1800200" cy="298714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3936" tIns="54132" rIns="63936" bIns="54132"/>
            <a:lstStyle/>
            <a:p>
              <a:pPr defTabSz="935038"/>
              <a:endParaRPr lang="ru-RU" sz="1200" dirty="0">
                <a:solidFill>
                  <a:srgbClr val="333399"/>
                </a:solidFill>
              </a:endParaRPr>
            </a:p>
            <a:p>
              <a:pPr defTabSz="935038"/>
              <a:endParaRPr lang="ru-RU" sz="1200" dirty="0">
                <a:solidFill>
                  <a:srgbClr val="333399"/>
                </a:solidFill>
              </a:endParaRPr>
            </a:p>
            <a:p>
              <a:pPr defTabSz="935038"/>
              <a:endParaRPr lang="ru-RU" sz="1400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Прогнозе социально-экономического развития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6033120" y="3645024"/>
              <a:ext cx="1872208" cy="297206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1312" tIns="54132" rIns="21312" bIns="54132"/>
            <a:lstStyle/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Бюджетном прогнозе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</a:t>
              </a:r>
              <a:endParaRPr lang="ru-RU" sz="1400" i="1" dirty="0">
                <a:solidFill>
                  <a:srgbClr val="002060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Курской области на долгосрочный период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128464" y="3477164"/>
              <a:ext cx="1800200" cy="313992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000" tIns="54132" rIns="72000" bIns="54132"/>
            <a:lstStyle/>
            <a:p>
              <a:pPr defTabSz="935038"/>
              <a:endParaRPr lang="ru-RU" sz="1000" i="1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>
                  <a:solidFill>
                    <a:srgbClr val="002060"/>
                  </a:solidFill>
                </a:rPr>
                <a:t>Положениях послания Президента РФ Федеральному Собранию РФ, определяющих бюджетную политику в Российской Федерации</a:t>
              </a:r>
            </a:p>
            <a:p>
              <a:pPr defTabSz="935038"/>
              <a:endParaRPr lang="ru-RU" sz="1600" b="0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885328" y="3043080"/>
              <a:ext cx="57940" cy="4027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>
              <a:off x="3008784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4953000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6969224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5" name="Прямая соединительная линия 15"/>
            <p:cNvCxnSpPr>
              <a:cxnSpLocks noChangeShapeType="1"/>
              <a:stCxn id="11" idx="0"/>
              <a:endCxn id="17" idx="0"/>
            </p:cNvCxnSpPr>
            <p:nvPr/>
          </p:nvCxnSpPr>
          <p:spPr bwMode="auto">
            <a:xfrm rot="16200000" flipH="1">
              <a:off x="4951418" y="-965070"/>
              <a:ext cx="25880" cy="80421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" name="AutoShape 20"/>
            <p:cNvSpPr>
              <a:spLocks noChangeArrowheads="1"/>
            </p:cNvSpPr>
            <p:nvPr/>
          </p:nvSpPr>
          <p:spPr bwMode="auto">
            <a:xfrm>
              <a:off x="8008943" y="3644686"/>
              <a:ext cx="1987716" cy="297206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1312" tIns="54132" rIns="21312" bIns="54132"/>
            <a:lstStyle/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500" dirty="0">
                <a:solidFill>
                  <a:srgbClr val="333399"/>
                </a:solidFill>
                <a:latin typeface="Verdana" pitchFamily="34" charset="0"/>
              </a:endParaRPr>
            </a:p>
            <a:p>
              <a:pPr defTabSz="935038"/>
              <a:endParaRPr lang="ru-RU" sz="1600" i="1" dirty="0">
                <a:solidFill>
                  <a:srgbClr val="333399"/>
                </a:solidFill>
              </a:endParaRPr>
            </a:p>
            <a:p>
              <a:pPr algn="ctr" defTabSz="935038"/>
              <a:r>
                <a:rPr lang="ru-RU" sz="1400" i="1" dirty="0" smtClean="0">
                  <a:solidFill>
                    <a:srgbClr val="002060"/>
                  </a:solidFill>
                </a:rPr>
                <a:t>Муниципальных </a:t>
              </a:r>
              <a:r>
                <a:rPr lang="ru-RU" sz="1400" i="1" dirty="0">
                  <a:solidFill>
                    <a:srgbClr val="002060"/>
                  </a:solidFill>
                </a:rPr>
                <a:t>программах </a:t>
              </a:r>
              <a:r>
                <a:rPr lang="ru-RU" sz="1400" i="1" dirty="0" smtClean="0">
                  <a:solidFill>
                    <a:srgbClr val="002060"/>
                  </a:solidFill>
                </a:rPr>
                <a:t> Льговского района Курской </a:t>
              </a:r>
              <a:r>
                <a:rPr lang="ru-RU" sz="1400" i="1" dirty="0">
                  <a:solidFill>
                    <a:srgbClr val="002060"/>
                  </a:solidFill>
                </a:rPr>
                <a:t>области</a:t>
              </a:r>
              <a:endParaRPr lang="ru-RU" sz="1400" b="0" i="1" dirty="0">
                <a:solidFill>
                  <a:srgbClr val="002060"/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8985448" y="3068960"/>
              <a:ext cx="0" cy="565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" name="Рисунок 23" descr="g-230-1170x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770" y="2143116"/>
            <a:ext cx="158123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3520</TotalTime>
  <Words>5868</Words>
  <PresentationFormat>Экран (4:3)</PresentationFormat>
  <Paragraphs>1509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Изящная</vt:lpstr>
      <vt:lpstr>БЮДЖЕТ ДЛЯ ГРАЖДАН</vt:lpstr>
      <vt:lpstr> </vt:lpstr>
      <vt:lpstr>СТРУКТУРА БЮДЖЕТА ДЛЯ ГРАЖДАН</vt:lpstr>
      <vt:lpstr>            Площадь Льговского района составляет 1080 км². Район граничит с Кореневским, Рыльским, Хомутовским, Курчатовским, Большесолдатским, Конышевским и Суджанским районами Курской области.</vt:lpstr>
      <vt:lpstr>ЧТО ТАКОЕ БЮДЖЕТ?</vt:lpstr>
      <vt:lpstr>ДОХОДЫ – РАСХОДЫ = ДЕФИЦИТ (ПРОФИЦИТ) </vt:lpstr>
      <vt:lpstr> </vt:lpstr>
      <vt:lpstr>ДОХОДЫ БЮДЖЕТА    -  поступления денежных средств в бюджет</vt:lpstr>
      <vt:lpstr>На чем основывается проект районного бюджета? </vt:lpstr>
      <vt:lpstr>Основные направления бюджетной политики в области доходов на 2022 год и плановый период 2023 и 2024 годов</vt:lpstr>
      <vt:lpstr>Основные направления бюджетной политики в области расходов на 2022 год и на плановый период 2023 и 2024 годов</vt:lpstr>
      <vt:lpstr>ЭТАПЫ БЮДЖЕТНОГО ПРОЦЕССА</vt:lpstr>
      <vt:lpstr>ОСНОВНЫЕ ХАРАКТЕРИСТИКИ  КОНСОЛИДИРОВАННОГО БЮДЖЕТА ЛЬГОВСКОГО РАЙОНА КУРСКОЙ ОБЛАСТИ НА 2022 ГОД И НА ПЛАНОВЫЙ ПЕРИОД 2023 И 2024 ГОДОВ</vt:lpstr>
      <vt:lpstr>ДОХОДЫ БЮДЖЕТА    -  поступления денежных средств в бюджет</vt:lpstr>
      <vt:lpstr>Слайд 15</vt:lpstr>
      <vt:lpstr>Межбюджетные трансферты - основной вид безвозмездных перечислений.  Межбюджетные трансферты–денежные средства, перечисляемые из одного бюджета бюджетной системы Российской Федерации другому.</vt:lpstr>
      <vt:lpstr>СВЕДЕНИЯ О ПЛАНИРУЕМЫХ ПОСТУПЛЕНИЯХ  В БЮДЖЕТ [1]</vt:lpstr>
      <vt:lpstr>СВЕДЕНИЯ О ПЛАНИРУЕМЫХ ПОСТУПЛЕНИЯХ  В БЮДЖЕТ [2]</vt:lpstr>
      <vt:lpstr>СТРУКТУРА ДОХОДОВ БЮДЖЕТА  В 2022 ГОДУ И НА ПЛАНОВЫЙ ПЕРИОД 2023 И 2024 ГОДОВ</vt:lpstr>
      <vt:lpstr>ДИНАМИКА ДОХОДОВ  БЮДЖЕТА</vt:lpstr>
      <vt:lpstr>СТРУКТУРА НАЛОГОВЫХ ДОХОДОВ В 2022 ГОДУ И НА ПЛАНОВЫЙ ПЕРИОД 2023 И 2024 ГОДОВ [1]</vt:lpstr>
      <vt:lpstr>СТРУКТУРА НАЛОГОВЫХ ДОХОДОВ В 2022 ГОДУ И НА ПЛАНОВЫЙ ПЕРИОД 2023 И 2024 ГОДОВ [2]</vt:lpstr>
      <vt:lpstr>СТРУКТУРА НАЛОГОВЫХ ДОХОДОВ В 2022 ГОДУ И НА ПЛАНОВЫЙ ПЕРИОД 2023 И 2024 ГОДОВ [3]</vt:lpstr>
      <vt:lpstr>СТРУКТУРА НЕНАЛОГОВЫХ ДОХОДОВ В 2022 ГОДУ</vt:lpstr>
      <vt:lpstr>СТРУКТУРА НЕНАЛОГОВЫХ ДОХОДОВ НА ПЛАНОВЫЙ ПЕРИОД 2023 И 2024 ГОДОВ [1] </vt:lpstr>
      <vt:lpstr>СТРУКТУРА НЕНАЛОГОВЫХ ДОХОДОВ НА ПЛАНОВЫЙ ПЕРИОД 2023 И 2024 ГОДОВ[2] </vt:lpstr>
      <vt:lpstr>ОБЪЕМ И ДИНАМИКА БЕЗВОЗМЕЗДНЫХ ПОСТУПЛЕНИЙ ИЗ ОБЛАСТНОГО БЮДЖЕТА В БЮДЖЕТ МУНИЦИПАЛЬНОГО РАЙОНА</vt:lpstr>
      <vt:lpstr>ОБЪЕМ БЕЗВОЗМЕЗДНЫХ ПОСТУПЛЕНИЙ ИЗ ОБЛАСТНОГО БЮДЖЕТА В БЮДЖЕТ МУНИЦИПАЛЬНОГО РАЙОНА НА 2022 ГОД И ПЛАНОВЫЙ ПЕРИОД 2023 И 2024 ГОДОВ  ГОДОВ [1]</vt:lpstr>
      <vt:lpstr>ОБЪЕМ БЕЗВОЗМЕЗДНЫХ ПОСТУПЛЕНИЙ ИЗ ОБЛАСТНОГО БЮДЖЕТА В БЮДЖЕТ МУНИЦИПАЛЬНОГО РАЙОНА НА 2022 ГОД И ПЛАНОВЫЙ ПЕРИОД 2023 И 2024 ГОДОВ [2]</vt:lpstr>
      <vt:lpstr>ОБЪЕМ БЕЗВОЗМЕЗДНЫХ ПОСТУПЛЕНИЙ ИЗ ОБЛАСТНОГО БЮДЖЕТА В БЮДЖЕТ МУНИЦИПАЛЬНОГО РАЙОНА НА 2022 ГОД И ПЛАНОВЫЙ ПЕРИОД 2023 И 2024 ГОДОВ [3]</vt:lpstr>
      <vt:lpstr>ОБЪЕМ БЕЗВОЗМЕЗДНЫХ ПОСТУПЛЕНИЙ ИЗ ОБЛАСТНОГО БЮДЖЕТА В БЮДЖЕТ МУНИЦИПАЛЬНОГО РАЙОНА НА 2022 ГОД И ПЛАНОВЫЙ ПЕРИОД 2023 И 2024 ГОДОВ [4]</vt:lpstr>
      <vt:lpstr>ОБЪЕМ БЕЗВОЗМЕЗДНЫХ ПОСТУПЛЕНИЙ ИЗ ОБЛАСТНОГО БЮДЖЕТА В БЮДЖЕТ МУНИЦИПАЛЬНОГО РАЙОНА НА 2022 ГОД И ПЛАНОВЫЙ ПЕРИОД 2023 И 2024 ГОДОВ [5]</vt:lpstr>
      <vt:lpstr>РАСХОДЫ БЮДЖЕТА ПО ОСНОВНЫМ ФУНКЦИЯМ   </vt:lpstr>
      <vt:lpstr>СТРУКТУРА РАСХОДОВ БЮДЖЕТА ЛЬГОВСКОГО РАЙОНА НА 2022 ГОД И НА ПЛАНОВЫЙ ПЕРИОД 2023 И 2024 ГОДОВ [1]</vt:lpstr>
      <vt:lpstr>СТРУКТУРА РАСХОДОВ БЮДЖЕТА ЛЬГОВСКОГО РАЙОНА НА 2022 ГОД И НА ПЛАНОВЫЙ ПЕРИОД 2023 И 2024 ГОДОВ [2]</vt:lpstr>
      <vt:lpstr>СТРУКТУРА РАСХОДОВ БЮДЖЕТА ЛЬГОВСКОГО РАЙОНА НА 2022 ГОД И НА ПЛАНОВЫЙ ПЕРИОД 2023 И 2024 ГОДОВ [3]</vt:lpstr>
      <vt:lpstr>СТРУКТУРА РАСХОДОВ БЮДЖЕТА ЛЬГОВСКОГО РАЙОНА КУРСКОЙ ОБЛАСТИ</vt:lpstr>
      <vt:lpstr>СТРУКТУРА РАСХОДОВ БЮДЖЕТА ЛЬГОВСКОГО РАЙОНА КУРСКОЙ ОБЛАСТИ ПО ВИДАМ РАСХОДА</vt:lpstr>
      <vt:lpstr>СТРУКТУРА РАСХОДОВ БЮДЖЕТА ЛЬГОВСКОГО РАЙОНА КУРСКОЙ ОБЛАСТИ [1] </vt:lpstr>
      <vt:lpstr>СТРУКТУРА РАСХОДОВ БЮДЖЕТА ЛЬГОВСКОГО РАЙОНА КУРСКОЙ ОБЛАСТИ [2]</vt:lpstr>
      <vt:lpstr>СТРУКТУРА РАСХОДОВ БЮДЖЕТА ЛЬГОВСКОГО РАЙОНА КУРСКОЙ ОБЛАСТИ [3]</vt:lpstr>
      <vt:lpstr>СТРУКТУРА РАСХОДОВ БЮДЖЕТА ЛЬГОВСКОГО РАЙОНА КУРСКОЙ ОБЛАСТИ [4]</vt:lpstr>
      <vt:lpstr>СТРУКТУРА РАСХОДОВ БЮДЖЕТА ЛЬГОВСКОГО РАЙОНА КУРСКОЙ ОБЛАСТИ [5]</vt:lpstr>
      <vt:lpstr>ЧТО ТАКОЕ МУНИЦИПАЛЬНАЯ ПРОГРАММА?</vt:lpstr>
      <vt:lpstr>«ПРОГРАММНАЯ»  структура расходов бюджета</vt:lpstr>
      <vt:lpstr>Бюджет муниципального района в разрезе муниципальных программ [1]</vt:lpstr>
      <vt:lpstr>Бюджет муниципального района в разрезе муниципальных программ [2]</vt:lpstr>
      <vt:lpstr>Бюджет муниципального района в разрезе муниципальных программ [3]</vt:lpstr>
      <vt:lpstr>Расходы  бюджета на реализацию муниципальной программы 01 «Развитие культуры в Льговском районе Курской области»</vt:lpstr>
      <vt:lpstr>Расходы  бюджета на реализацию муниципальной программы 02 «Социальная поддержка граждан в Льговском районе Курской области»</vt:lpstr>
      <vt:lpstr>Расходы  бюджета на реализацию муниципальной программы 03 «Развитие образования в Льговском районе Курской области»</vt:lpstr>
      <vt:lpstr>Расходы  бюджета на реализацию муниципальной программы 08 «Повышение эффективности работы с  молодежью,  организация отдыха и оздоровления детей, молодежи, развитие физической культуры и спорта в Льговском районе Курской области»</vt:lpstr>
      <vt:lpstr>Расходы  бюджета на реализацию муниципальной программы 11 «Развитие транспортной системы, обеспечение перевозки пассажиров в Льговском районе Курской области и безопасности дорожного движения»</vt:lpstr>
      <vt:lpstr>Слайд 54</vt:lpstr>
      <vt:lpstr>Расходы  бюджета на реализацию муниципальной программы 13 «Защита населения и территории от чрезвычайных ситуаций, обеспечение пожарной безопасности и безопасности людей на водных объектах в Льговском районе Курской области»</vt:lpstr>
      <vt:lpstr>Расходы  бюджета на реализацию муниципальной программы 14 «Повышение эффективности управления муниципальными финансами в Льговском районе Курской области»</vt:lpstr>
      <vt:lpstr>МУНИЦИПАЛЬНЫЙ ДОЛГ</vt:lpstr>
      <vt:lpstr>Контактная информация:   Начальник управления финансов администрации Льговского района Курской области –  Алферова Татьяна Васильевна    График работы с 8-00 до 17-00, перерыв с 12-00 до 13-00.  Адрес:  307750, Курская  Область, г.Льгов, Красная площадь 4б   Телефоны  (8 47140) 2-40-69, 2-24-89 факс (8 47140) 2-24-89 Электронная почта:   ufinlgov@rambler.ru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User</cp:lastModifiedBy>
  <cp:revision>374</cp:revision>
  <dcterms:modified xsi:type="dcterms:W3CDTF">2022-03-14T11:29:57Z</dcterms:modified>
</cp:coreProperties>
</file>